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ppt/media/image10.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55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2.xml" /><Relationship Id="rId1" Type="http://schemas.microsoft.com/office/2011/relationships/chartStyle" Target="style2.xml" /><Relationship Id="rId4"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[nikitha cr.csv]Sheet1!PivotTable1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layout>
        <c:manualLayout>
          <c:xMode val="edge"/>
          <c:yMode val="edge"/>
          <c:x val="0.2197853944727497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AB3-4AD2-98FC-21A938042D57}"/>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AB3-4AD2-98FC-21A938042D57}"/>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AB3-4AD2-98FC-21A938042D5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AB3-4AD2-98FC-21A938042D57}"/>
            </c:ext>
          </c:extLst>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152</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6-BAB3-4AD2-98FC-21A938042D57}"/>
            </c:ext>
          </c:extLst>
        </c:ser>
        <c:dLbls>
          <c:showLegendKey val="0"/>
          <c:showVal val="0"/>
          <c:showCatName val="0"/>
          <c:showSerName val="0"/>
          <c:showPercent val="0"/>
          <c:showBubbleSize val="0"/>
        </c:dLbls>
        <c:gapWidth val="219"/>
        <c:overlap val="-27"/>
        <c:axId val="1105781056"/>
        <c:axId val="1105776736"/>
      </c:barChart>
      <c:catAx>
        <c:axId val="1105781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5776736"/>
        <c:crosses val="autoZero"/>
        <c:auto val="1"/>
        <c:lblAlgn val="ctr"/>
        <c:lblOffset val="100"/>
        <c:noMultiLvlLbl val="0"/>
      </c:catAx>
      <c:valAx>
        <c:axId val="1105776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5781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[nikitha cr.csv]Sheet1!PivotTable1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pivotFmt>
      <c:pivotFmt>
        <c:idx val="73"/>
        <c:spPr>
          <a:solidFill>
            <a:schemeClr val="accent1"/>
          </a:solidFill>
          <a:ln>
            <a:noFill/>
          </a:ln>
          <a:effectLst/>
        </c:spPr>
      </c:pivotFmt>
      <c:pivotFmt>
        <c:idx val="74"/>
        <c:spPr>
          <a:solidFill>
            <a:schemeClr val="accent1"/>
          </a:solidFill>
          <a:ln>
            <a:noFill/>
          </a:ln>
          <a:effectLst/>
        </c:spPr>
      </c:pivotFmt>
      <c:pivotFmt>
        <c:idx val="75"/>
        <c:spPr>
          <a:solidFill>
            <a:schemeClr val="accent1"/>
          </a:solidFill>
          <a:ln>
            <a:noFill/>
          </a:ln>
          <a:effectLst/>
        </c:spPr>
      </c:pivotFmt>
      <c:pivotFmt>
        <c:idx val="76"/>
        <c:spPr>
          <a:solidFill>
            <a:schemeClr val="accent1"/>
          </a:solidFill>
          <a:ln>
            <a:noFill/>
          </a:ln>
          <a:effectLst/>
        </c:spPr>
      </c:pivotFmt>
      <c:pivotFmt>
        <c:idx val="77"/>
        <c:spPr>
          <a:solidFill>
            <a:schemeClr val="accent1"/>
          </a:solidFill>
          <a:ln>
            <a:noFill/>
          </a:ln>
          <a:effectLst/>
        </c:spPr>
      </c:pivotFmt>
      <c:pivotFmt>
        <c:idx val="78"/>
        <c:spPr>
          <a:solidFill>
            <a:schemeClr val="accent1"/>
          </a:solidFill>
          <a:ln>
            <a:noFill/>
          </a:ln>
          <a:effectLst/>
        </c:spPr>
      </c:pivotFmt>
      <c:pivotFmt>
        <c:idx val="79"/>
        <c:spPr>
          <a:solidFill>
            <a:schemeClr val="accent1"/>
          </a:solidFill>
          <a:ln>
            <a:noFill/>
          </a:ln>
          <a:effectLst/>
        </c:spPr>
      </c:pivotFmt>
      <c:pivotFmt>
        <c:idx val="80"/>
        <c:spPr>
          <a:solidFill>
            <a:schemeClr val="accent1"/>
          </a:solidFill>
          <a:ln>
            <a:noFill/>
          </a:ln>
          <a:effectLst/>
        </c:spPr>
      </c:pivotFmt>
      <c:pivotFmt>
        <c:idx val="81"/>
        <c:spPr>
          <a:solidFill>
            <a:schemeClr val="accent1"/>
          </a:solidFill>
          <a:ln>
            <a:noFill/>
          </a:ln>
          <a:effectLst/>
        </c:spPr>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pivotFmt>
      <c:pivotFmt>
        <c:idx val="84"/>
        <c:spPr>
          <a:solidFill>
            <a:schemeClr val="accent1"/>
          </a:solidFill>
          <a:ln>
            <a:noFill/>
          </a:ln>
          <a:effectLst/>
        </c:spPr>
      </c:pivotFmt>
      <c:pivotFmt>
        <c:idx val="85"/>
        <c:spPr>
          <a:solidFill>
            <a:schemeClr val="accent1"/>
          </a:solidFill>
          <a:ln>
            <a:noFill/>
          </a:ln>
          <a:effectLst/>
        </c:spPr>
      </c:pivotFmt>
      <c:pivotFmt>
        <c:idx val="86"/>
        <c:spPr>
          <a:solidFill>
            <a:schemeClr val="accent1"/>
          </a:solidFill>
          <a:ln>
            <a:noFill/>
          </a:ln>
          <a:effectLst/>
        </c:spPr>
      </c:pivotFmt>
      <c:pivotFmt>
        <c:idx val="87"/>
        <c:spPr>
          <a:solidFill>
            <a:schemeClr val="accent1"/>
          </a:solidFill>
          <a:ln>
            <a:noFill/>
          </a:ln>
          <a:effectLst/>
        </c:spPr>
      </c:pivotFmt>
      <c:pivotFmt>
        <c:idx val="88"/>
        <c:spPr>
          <a:solidFill>
            <a:schemeClr val="accent1"/>
          </a:solidFill>
          <a:ln>
            <a:noFill/>
          </a:ln>
          <a:effectLst/>
        </c:spPr>
      </c:pivotFmt>
      <c:pivotFmt>
        <c:idx val="89"/>
        <c:spPr>
          <a:solidFill>
            <a:schemeClr val="accent1"/>
          </a:solidFill>
          <a:ln>
            <a:noFill/>
          </a:ln>
          <a:effectLst/>
        </c:spPr>
      </c:pivotFmt>
      <c:pivotFmt>
        <c:idx val="90"/>
        <c:spPr>
          <a:solidFill>
            <a:schemeClr val="accent1"/>
          </a:solidFill>
          <a:ln>
            <a:noFill/>
          </a:ln>
          <a:effectLst/>
        </c:spPr>
      </c:pivotFmt>
      <c:pivotFmt>
        <c:idx val="91"/>
        <c:spPr>
          <a:solidFill>
            <a:schemeClr val="accent1"/>
          </a:solidFill>
          <a:ln>
            <a:noFill/>
          </a:ln>
          <a:effectLst/>
        </c:spPr>
      </c:pivotFmt>
      <c:pivotFmt>
        <c:idx val="92"/>
        <c:spPr>
          <a:solidFill>
            <a:schemeClr val="accent1"/>
          </a:solidFill>
          <a:ln>
            <a:noFill/>
          </a:ln>
          <a:effectLst/>
        </c:spPr>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pivotFmt>
      <c:pivotFmt>
        <c:idx val="95"/>
        <c:spPr>
          <a:solidFill>
            <a:schemeClr val="accent1"/>
          </a:solidFill>
          <a:ln>
            <a:noFill/>
          </a:ln>
          <a:effectLst/>
        </c:spPr>
      </c:pivotFmt>
      <c:pivotFmt>
        <c:idx val="96"/>
        <c:spPr>
          <a:solidFill>
            <a:schemeClr val="accent1"/>
          </a:solidFill>
          <a:ln>
            <a:noFill/>
          </a:ln>
          <a:effectLst/>
        </c:spPr>
      </c:pivotFmt>
      <c:pivotFmt>
        <c:idx val="97"/>
        <c:spPr>
          <a:solidFill>
            <a:schemeClr val="accent1"/>
          </a:solidFill>
          <a:ln>
            <a:noFill/>
          </a:ln>
          <a:effectLst/>
        </c:spPr>
      </c:pivotFmt>
      <c:pivotFmt>
        <c:idx val="98"/>
        <c:spPr>
          <a:solidFill>
            <a:schemeClr val="accent1"/>
          </a:solidFill>
          <a:ln>
            <a:noFill/>
          </a:ln>
          <a:effectLst/>
        </c:spPr>
      </c:pivotFmt>
      <c:pivotFmt>
        <c:idx val="99"/>
        <c:spPr>
          <a:solidFill>
            <a:schemeClr val="accent1"/>
          </a:solidFill>
          <a:ln>
            <a:noFill/>
          </a:ln>
          <a:effectLst/>
        </c:spPr>
      </c:pivotFmt>
      <c:pivotFmt>
        <c:idx val="100"/>
        <c:spPr>
          <a:solidFill>
            <a:schemeClr val="accent1"/>
          </a:solidFill>
          <a:ln>
            <a:noFill/>
          </a:ln>
          <a:effectLst/>
        </c:spPr>
      </c:pivotFmt>
      <c:pivotFmt>
        <c:idx val="101"/>
        <c:spPr>
          <a:solidFill>
            <a:schemeClr val="accent1"/>
          </a:solidFill>
          <a:ln>
            <a:noFill/>
          </a:ln>
          <a:effectLst/>
        </c:spPr>
      </c:pivotFmt>
      <c:pivotFmt>
        <c:idx val="102"/>
        <c:spPr>
          <a:solidFill>
            <a:schemeClr val="accent1"/>
          </a:solidFill>
          <a:ln>
            <a:noFill/>
          </a:ln>
          <a:effectLst/>
        </c:spPr>
      </c:pivotFmt>
      <c:pivotFmt>
        <c:idx val="103"/>
        <c:spPr>
          <a:solidFill>
            <a:schemeClr val="accent1"/>
          </a:solidFill>
          <a:ln>
            <a:noFill/>
          </a:ln>
          <a:effectLst/>
        </c:spPr>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pivotFmt>
      <c:pivotFmt>
        <c:idx val="106"/>
        <c:spPr>
          <a:solidFill>
            <a:schemeClr val="accent1"/>
          </a:solidFill>
          <a:ln>
            <a:noFill/>
          </a:ln>
          <a:effectLst/>
        </c:spPr>
      </c:pivotFmt>
      <c:pivotFmt>
        <c:idx val="107"/>
        <c:spPr>
          <a:solidFill>
            <a:schemeClr val="accent1"/>
          </a:solidFill>
          <a:ln>
            <a:noFill/>
          </a:ln>
          <a:effectLst/>
        </c:spPr>
      </c:pivotFmt>
      <c:pivotFmt>
        <c:idx val="108"/>
        <c:spPr>
          <a:solidFill>
            <a:schemeClr val="accent1"/>
          </a:solidFill>
          <a:ln>
            <a:noFill/>
          </a:ln>
          <a:effectLst/>
        </c:spPr>
      </c:pivotFmt>
      <c:pivotFmt>
        <c:idx val="109"/>
        <c:spPr>
          <a:solidFill>
            <a:schemeClr val="accent1"/>
          </a:solidFill>
          <a:ln>
            <a:noFill/>
          </a:ln>
          <a:effectLst/>
        </c:spPr>
      </c:pivotFmt>
      <c:pivotFmt>
        <c:idx val="110"/>
        <c:spPr>
          <a:solidFill>
            <a:schemeClr val="accent1"/>
          </a:solidFill>
          <a:ln>
            <a:noFill/>
          </a:ln>
          <a:effectLst/>
        </c:spPr>
      </c:pivotFmt>
      <c:pivotFmt>
        <c:idx val="111"/>
        <c:spPr>
          <a:solidFill>
            <a:schemeClr val="accent1"/>
          </a:solidFill>
          <a:ln>
            <a:noFill/>
          </a:ln>
          <a:effectLst/>
        </c:spPr>
      </c:pivotFmt>
      <c:pivotFmt>
        <c:idx val="112"/>
        <c:spPr>
          <a:solidFill>
            <a:schemeClr val="accent1"/>
          </a:solidFill>
          <a:ln>
            <a:noFill/>
          </a:ln>
          <a:effectLst/>
        </c:spPr>
      </c:pivotFmt>
      <c:pivotFmt>
        <c:idx val="113"/>
        <c:spPr>
          <a:solidFill>
            <a:schemeClr val="accent1"/>
          </a:solidFill>
          <a:ln>
            <a:noFill/>
          </a:ln>
          <a:effectLst/>
        </c:spPr>
      </c:pivotFmt>
      <c:pivotFmt>
        <c:idx val="114"/>
        <c:spPr>
          <a:solidFill>
            <a:schemeClr val="accent1"/>
          </a:solidFill>
          <a:ln>
            <a:noFill/>
          </a:ln>
          <a:effectLst/>
        </c:spPr>
      </c:pivotFmt>
    </c:pivotFmts>
    <c:plotArea>
      <c:layout>
        <c:manualLayout>
          <c:layoutTarget val="inner"/>
          <c:xMode val="edge"/>
          <c:yMode val="edge"/>
          <c:x val="0.33087729232412377"/>
          <c:y val="0.23267917198423596"/>
          <c:w val="0.46062416998671979"/>
          <c:h val="0.81229508196721312"/>
        </c:manualLayout>
      </c:layout>
      <c:doughnutChart>
        <c:varyColors val="1"/>
        <c:ser>
          <c:idx val="0"/>
          <c:order val="0"/>
          <c:tx>
            <c:strRef>
              <c:f>Sheet1!$B$3:$B$4</c:f>
              <c:strCache>
                <c:ptCount val="1"/>
                <c:pt idx="0">
                  <c:v>HIGH</c:v>
                </c:pt>
              </c:strCache>
            </c:strRef>
          </c:tx>
          <c:dPt>
            <c:idx val="0"/>
            <c:bubble3D val="0"/>
            <c:spPr>
              <a:solidFill>
                <a:schemeClr val="accent1"/>
              </a:solidFill>
              <a:ln>
                <a:noFill/>
              </a:ln>
              <a:effectLst/>
            </c:spPr>
            <c:extLst>
              <c:ext xmlns:c16="http://schemas.microsoft.com/office/drawing/2014/chart" uri="{C3380CC4-5D6E-409C-BE32-E72D297353CC}">
                <c16:uniqueId val="{00000001-9FE0-4E35-AD4E-5D1B93E475A5}"/>
              </c:ext>
            </c:extLst>
          </c:dPt>
          <c:dPt>
            <c:idx val="1"/>
            <c:bubble3D val="0"/>
            <c:spPr>
              <a:solidFill>
                <a:schemeClr val="accent2"/>
              </a:solidFill>
              <a:ln>
                <a:noFill/>
              </a:ln>
              <a:effectLst/>
            </c:spPr>
            <c:extLst>
              <c:ext xmlns:c16="http://schemas.microsoft.com/office/drawing/2014/chart" uri="{C3380CC4-5D6E-409C-BE32-E72D297353CC}">
                <c16:uniqueId val="{00000003-9FE0-4E35-AD4E-5D1B93E475A5}"/>
              </c:ext>
            </c:extLst>
          </c:dPt>
          <c:dPt>
            <c:idx val="2"/>
            <c:bubble3D val="0"/>
            <c:spPr>
              <a:solidFill>
                <a:schemeClr val="accent3"/>
              </a:solidFill>
              <a:ln>
                <a:noFill/>
              </a:ln>
              <a:effectLst/>
            </c:spPr>
            <c:extLst>
              <c:ext xmlns:c16="http://schemas.microsoft.com/office/drawing/2014/chart" uri="{C3380CC4-5D6E-409C-BE32-E72D297353CC}">
                <c16:uniqueId val="{00000005-9FE0-4E35-AD4E-5D1B93E475A5}"/>
              </c:ext>
            </c:extLst>
          </c:dPt>
          <c:dPt>
            <c:idx val="3"/>
            <c:bubble3D val="0"/>
            <c:spPr>
              <a:solidFill>
                <a:schemeClr val="accent4"/>
              </a:solidFill>
              <a:ln>
                <a:noFill/>
              </a:ln>
              <a:effectLst/>
            </c:spPr>
            <c:extLst>
              <c:ext xmlns:c16="http://schemas.microsoft.com/office/drawing/2014/chart" uri="{C3380CC4-5D6E-409C-BE32-E72D297353CC}">
                <c16:uniqueId val="{00000007-9FE0-4E35-AD4E-5D1B93E475A5}"/>
              </c:ext>
            </c:extLst>
          </c:dPt>
          <c:dPt>
            <c:idx val="4"/>
            <c:bubble3D val="0"/>
            <c:spPr>
              <a:solidFill>
                <a:schemeClr val="accent5"/>
              </a:solidFill>
              <a:ln>
                <a:noFill/>
              </a:ln>
              <a:effectLst/>
            </c:spPr>
            <c:extLst>
              <c:ext xmlns:c16="http://schemas.microsoft.com/office/drawing/2014/chart" uri="{C3380CC4-5D6E-409C-BE32-E72D297353CC}">
                <c16:uniqueId val="{00000009-9FE0-4E35-AD4E-5D1B93E475A5}"/>
              </c:ext>
            </c:extLst>
          </c:dPt>
          <c:dPt>
            <c:idx val="5"/>
            <c:bubble3D val="0"/>
            <c:spPr>
              <a:solidFill>
                <a:schemeClr val="accent6"/>
              </a:solidFill>
              <a:ln>
                <a:noFill/>
              </a:ln>
              <a:effectLst/>
            </c:spPr>
            <c:extLst>
              <c:ext xmlns:c16="http://schemas.microsoft.com/office/drawing/2014/chart" uri="{C3380CC4-5D6E-409C-BE32-E72D297353CC}">
                <c16:uniqueId val="{0000000B-9FE0-4E35-AD4E-5D1B93E475A5}"/>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9FE0-4E35-AD4E-5D1B93E475A5}"/>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9FE0-4E35-AD4E-5D1B93E475A5}"/>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9FE0-4E35-AD4E-5D1B93E475A5}"/>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9FE0-4E35-AD4E-5D1B93E475A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FE0-4E35-AD4E-5D1B93E475A5}"/>
            </c:ext>
          </c:extLst>
        </c:ser>
        <c:ser>
          <c:idx val="1"/>
          <c:order val="1"/>
          <c:tx>
            <c:strRef>
              <c:f>Sheet1!$C$3:$C$4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16-9FE0-4E35-AD4E-5D1B93E475A5}"/>
              </c:ext>
            </c:extLst>
          </c:dPt>
          <c:dPt>
            <c:idx val="1"/>
            <c:bubble3D val="0"/>
            <c:spPr>
              <a:solidFill>
                <a:schemeClr val="accent2"/>
              </a:solidFill>
              <a:ln>
                <a:noFill/>
              </a:ln>
              <a:effectLst/>
            </c:spPr>
            <c:extLst>
              <c:ext xmlns:c16="http://schemas.microsoft.com/office/drawing/2014/chart" uri="{C3380CC4-5D6E-409C-BE32-E72D297353CC}">
                <c16:uniqueId val="{00000018-9FE0-4E35-AD4E-5D1B93E475A5}"/>
              </c:ext>
            </c:extLst>
          </c:dPt>
          <c:dPt>
            <c:idx val="2"/>
            <c:bubble3D val="0"/>
            <c:spPr>
              <a:solidFill>
                <a:schemeClr val="accent3"/>
              </a:solidFill>
              <a:ln>
                <a:noFill/>
              </a:ln>
              <a:effectLst/>
            </c:spPr>
            <c:extLst>
              <c:ext xmlns:c16="http://schemas.microsoft.com/office/drawing/2014/chart" uri="{C3380CC4-5D6E-409C-BE32-E72D297353CC}">
                <c16:uniqueId val="{0000001A-9FE0-4E35-AD4E-5D1B93E475A5}"/>
              </c:ext>
            </c:extLst>
          </c:dPt>
          <c:dPt>
            <c:idx val="3"/>
            <c:bubble3D val="0"/>
            <c:spPr>
              <a:solidFill>
                <a:schemeClr val="accent4"/>
              </a:solidFill>
              <a:ln>
                <a:noFill/>
              </a:ln>
              <a:effectLst/>
            </c:spPr>
            <c:extLst>
              <c:ext xmlns:c16="http://schemas.microsoft.com/office/drawing/2014/chart" uri="{C3380CC4-5D6E-409C-BE32-E72D297353CC}">
                <c16:uniqueId val="{0000001C-9FE0-4E35-AD4E-5D1B93E475A5}"/>
              </c:ext>
            </c:extLst>
          </c:dPt>
          <c:dPt>
            <c:idx val="4"/>
            <c:bubble3D val="0"/>
            <c:spPr>
              <a:solidFill>
                <a:schemeClr val="accent5"/>
              </a:solidFill>
              <a:ln>
                <a:noFill/>
              </a:ln>
              <a:effectLst/>
            </c:spPr>
            <c:extLst>
              <c:ext xmlns:c16="http://schemas.microsoft.com/office/drawing/2014/chart" uri="{C3380CC4-5D6E-409C-BE32-E72D297353CC}">
                <c16:uniqueId val="{0000001E-9FE0-4E35-AD4E-5D1B93E475A5}"/>
              </c:ext>
            </c:extLst>
          </c:dPt>
          <c:dPt>
            <c:idx val="5"/>
            <c:bubble3D val="0"/>
            <c:spPr>
              <a:solidFill>
                <a:schemeClr val="accent6"/>
              </a:solidFill>
              <a:ln>
                <a:noFill/>
              </a:ln>
              <a:effectLst/>
            </c:spPr>
            <c:extLst>
              <c:ext xmlns:c16="http://schemas.microsoft.com/office/drawing/2014/chart" uri="{C3380CC4-5D6E-409C-BE32-E72D297353CC}">
                <c16:uniqueId val="{00000020-9FE0-4E35-AD4E-5D1B93E475A5}"/>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22-9FE0-4E35-AD4E-5D1B93E475A5}"/>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24-9FE0-4E35-AD4E-5D1B93E475A5}"/>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26-9FE0-4E35-AD4E-5D1B93E475A5}"/>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28-9FE0-4E35-AD4E-5D1B93E475A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9FE0-4E35-AD4E-5D1B93E475A5}"/>
            </c:ext>
          </c:extLst>
        </c:ser>
        <c:ser>
          <c:idx val="2"/>
          <c:order val="2"/>
          <c:tx>
            <c:strRef>
              <c:f>Sheet1!$D$3:$D$4</c:f>
              <c:strCache>
                <c:ptCount val="1"/>
                <c:pt idx="0">
                  <c:v>MED</c:v>
                </c:pt>
              </c:strCache>
            </c:strRef>
          </c:tx>
          <c:dPt>
            <c:idx val="0"/>
            <c:bubble3D val="0"/>
            <c:spPr>
              <a:solidFill>
                <a:schemeClr val="accent1"/>
              </a:solidFill>
              <a:ln>
                <a:noFill/>
              </a:ln>
              <a:effectLst/>
            </c:spPr>
            <c:extLst>
              <c:ext xmlns:c16="http://schemas.microsoft.com/office/drawing/2014/chart" uri="{C3380CC4-5D6E-409C-BE32-E72D297353CC}">
                <c16:uniqueId val="{0000002B-9FE0-4E35-AD4E-5D1B93E475A5}"/>
              </c:ext>
            </c:extLst>
          </c:dPt>
          <c:dPt>
            <c:idx val="1"/>
            <c:bubble3D val="0"/>
            <c:spPr>
              <a:solidFill>
                <a:schemeClr val="accent2"/>
              </a:solidFill>
              <a:ln>
                <a:noFill/>
              </a:ln>
              <a:effectLst/>
            </c:spPr>
            <c:extLst>
              <c:ext xmlns:c16="http://schemas.microsoft.com/office/drawing/2014/chart" uri="{C3380CC4-5D6E-409C-BE32-E72D297353CC}">
                <c16:uniqueId val="{0000002D-9FE0-4E35-AD4E-5D1B93E475A5}"/>
              </c:ext>
            </c:extLst>
          </c:dPt>
          <c:dPt>
            <c:idx val="2"/>
            <c:bubble3D val="0"/>
            <c:spPr>
              <a:solidFill>
                <a:schemeClr val="accent3"/>
              </a:solidFill>
              <a:ln>
                <a:noFill/>
              </a:ln>
              <a:effectLst/>
            </c:spPr>
            <c:extLst>
              <c:ext xmlns:c16="http://schemas.microsoft.com/office/drawing/2014/chart" uri="{C3380CC4-5D6E-409C-BE32-E72D297353CC}">
                <c16:uniqueId val="{0000002F-9FE0-4E35-AD4E-5D1B93E475A5}"/>
              </c:ext>
            </c:extLst>
          </c:dPt>
          <c:dPt>
            <c:idx val="3"/>
            <c:bubble3D val="0"/>
            <c:spPr>
              <a:solidFill>
                <a:schemeClr val="accent4"/>
              </a:solidFill>
              <a:ln>
                <a:noFill/>
              </a:ln>
              <a:effectLst/>
            </c:spPr>
            <c:extLst>
              <c:ext xmlns:c16="http://schemas.microsoft.com/office/drawing/2014/chart" uri="{C3380CC4-5D6E-409C-BE32-E72D297353CC}">
                <c16:uniqueId val="{00000031-9FE0-4E35-AD4E-5D1B93E475A5}"/>
              </c:ext>
            </c:extLst>
          </c:dPt>
          <c:dPt>
            <c:idx val="4"/>
            <c:bubble3D val="0"/>
            <c:spPr>
              <a:solidFill>
                <a:schemeClr val="accent5"/>
              </a:solidFill>
              <a:ln>
                <a:noFill/>
              </a:ln>
              <a:effectLst/>
            </c:spPr>
            <c:extLst>
              <c:ext xmlns:c16="http://schemas.microsoft.com/office/drawing/2014/chart" uri="{C3380CC4-5D6E-409C-BE32-E72D297353CC}">
                <c16:uniqueId val="{00000033-9FE0-4E35-AD4E-5D1B93E475A5}"/>
              </c:ext>
            </c:extLst>
          </c:dPt>
          <c:dPt>
            <c:idx val="5"/>
            <c:bubble3D val="0"/>
            <c:spPr>
              <a:solidFill>
                <a:schemeClr val="accent6"/>
              </a:solidFill>
              <a:ln>
                <a:noFill/>
              </a:ln>
              <a:effectLst/>
            </c:spPr>
            <c:extLst>
              <c:ext xmlns:c16="http://schemas.microsoft.com/office/drawing/2014/chart" uri="{C3380CC4-5D6E-409C-BE32-E72D297353CC}">
                <c16:uniqueId val="{00000035-9FE0-4E35-AD4E-5D1B93E475A5}"/>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37-9FE0-4E35-AD4E-5D1B93E475A5}"/>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39-9FE0-4E35-AD4E-5D1B93E475A5}"/>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3B-9FE0-4E35-AD4E-5D1B93E475A5}"/>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3D-9FE0-4E35-AD4E-5D1B93E475A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9FE0-4E35-AD4E-5D1B93E475A5}"/>
            </c:ext>
          </c:extLst>
        </c:ser>
        <c:ser>
          <c:idx val="3"/>
          <c:order val="3"/>
          <c:tx>
            <c:strRef>
              <c:f>Sheet1!$E$3:$E$4</c:f>
              <c:strCache>
                <c:ptCount val="1"/>
                <c:pt idx="0">
                  <c:v>VERY HIGH</c:v>
                </c:pt>
              </c:strCache>
            </c:strRef>
          </c:tx>
          <c:dPt>
            <c:idx val="0"/>
            <c:bubble3D val="0"/>
            <c:spPr>
              <a:solidFill>
                <a:schemeClr val="accent1"/>
              </a:solidFill>
              <a:ln>
                <a:noFill/>
              </a:ln>
              <a:effectLst/>
            </c:spPr>
            <c:extLst>
              <c:ext xmlns:c16="http://schemas.microsoft.com/office/drawing/2014/chart" uri="{C3380CC4-5D6E-409C-BE32-E72D297353CC}">
                <c16:uniqueId val="{00000040-9FE0-4E35-AD4E-5D1B93E475A5}"/>
              </c:ext>
            </c:extLst>
          </c:dPt>
          <c:dPt>
            <c:idx val="1"/>
            <c:bubble3D val="0"/>
            <c:spPr>
              <a:solidFill>
                <a:schemeClr val="accent2"/>
              </a:solidFill>
              <a:ln>
                <a:noFill/>
              </a:ln>
              <a:effectLst/>
            </c:spPr>
            <c:extLst>
              <c:ext xmlns:c16="http://schemas.microsoft.com/office/drawing/2014/chart" uri="{C3380CC4-5D6E-409C-BE32-E72D297353CC}">
                <c16:uniqueId val="{00000042-9FE0-4E35-AD4E-5D1B93E475A5}"/>
              </c:ext>
            </c:extLst>
          </c:dPt>
          <c:dPt>
            <c:idx val="2"/>
            <c:bubble3D val="0"/>
            <c:spPr>
              <a:solidFill>
                <a:schemeClr val="accent3"/>
              </a:solidFill>
              <a:ln>
                <a:noFill/>
              </a:ln>
              <a:effectLst/>
            </c:spPr>
            <c:extLst>
              <c:ext xmlns:c16="http://schemas.microsoft.com/office/drawing/2014/chart" uri="{C3380CC4-5D6E-409C-BE32-E72D297353CC}">
                <c16:uniqueId val="{00000044-9FE0-4E35-AD4E-5D1B93E475A5}"/>
              </c:ext>
            </c:extLst>
          </c:dPt>
          <c:dPt>
            <c:idx val="3"/>
            <c:bubble3D val="0"/>
            <c:spPr>
              <a:solidFill>
                <a:schemeClr val="accent4"/>
              </a:solidFill>
              <a:ln>
                <a:noFill/>
              </a:ln>
              <a:effectLst/>
            </c:spPr>
            <c:extLst>
              <c:ext xmlns:c16="http://schemas.microsoft.com/office/drawing/2014/chart" uri="{C3380CC4-5D6E-409C-BE32-E72D297353CC}">
                <c16:uniqueId val="{00000046-9FE0-4E35-AD4E-5D1B93E475A5}"/>
              </c:ext>
            </c:extLst>
          </c:dPt>
          <c:dPt>
            <c:idx val="4"/>
            <c:bubble3D val="0"/>
            <c:spPr>
              <a:solidFill>
                <a:schemeClr val="accent5"/>
              </a:solidFill>
              <a:ln>
                <a:noFill/>
              </a:ln>
              <a:effectLst/>
            </c:spPr>
            <c:extLst>
              <c:ext xmlns:c16="http://schemas.microsoft.com/office/drawing/2014/chart" uri="{C3380CC4-5D6E-409C-BE32-E72D297353CC}">
                <c16:uniqueId val="{00000048-9FE0-4E35-AD4E-5D1B93E475A5}"/>
              </c:ext>
            </c:extLst>
          </c:dPt>
          <c:dPt>
            <c:idx val="5"/>
            <c:bubble3D val="0"/>
            <c:spPr>
              <a:solidFill>
                <a:schemeClr val="accent6"/>
              </a:solidFill>
              <a:ln>
                <a:noFill/>
              </a:ln>
              <a:effectLst/>
            </c:spPr>
            <c:extLst>
              <c:ext xmlns:c16="http://schemas.microsoft.com/office/drawing/2014/chart" uri="{C3380CC4-5D6E-409C-BE32-E72D297353CC}">
                <c16:uniqueId val="{0000004A-9FE0-4E35-AD4E-5D1B93E475A5}"/>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4C-9FE0-4E35-AD4E-5D1B93E475A5}"/>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4E-9FE0-4E35-AD4E-5D1B93E475A5}"/>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50-9FE0-4E35-AD4E-5D1B93E475A5}"/>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52-9FE0-4E35-AD4E-5D1B93E475A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9FE0-4E35-AD4E-5D1B93E475A5}"/>
            </c:ext>
          </c:extLst>
        </c:ser>
        <c:ser>
          <c:idx val="4"/>
          <c:order val="4"/>
          <c:tx>
            <c:strRef>
              <c:f>Sheet1!$F$3:$F$4</c:f>
              <c:strCache>
                <c:ptCount val="1"/>
                <c:pt idx="0">
                  <c:v>(blank)</c:v>
                </c:pt>
              </c:strCache>
            </c:strRef>
          </c:tx>
          <c:dPt>
            <c:idx val="0"/>
            <c:bubble3D val="0"/>
            <c:spPr>
              <a:solidFill>
                <a:schemeClr val="accent1"/>
              </a:solidFill>
              <a:ln>
                <a:noFill/>
              </a:ln>
              <a:effectLst/>
            </c:spPr>
            <c:extLst>
              <c:ext xmlns:c16="http://schemas.microsoft.com/office/drawing/2014/chart" uri="{C3380CC4-5D6E-409C-BE32-E72D297353CC}">
                <c16:uniqueId val="{00000055-9FE0-4E35-AD4E-5D1B93E475A5}"/>
              </c:ext>
            </c:extLst>
          </c:dPt>
          <c:dPt>
            <c:idx val="1"/>
            <c:bubble3D val="0"/>
            <c:spPr>
              <a:solidFill>
                <a:schemeClr val="accent2"/>
              </a:solidFill>
              <a:ln>
                <a:noFill/>
              </a:ln>
              <a:effectLst/>
            </c:spPr>
            <c:extLst>
              <c:ext xmlns:c16="http://schemas.microsoft.com/office/drawing/2014/chart" uri="{C3380CC4-5D6E-409C-BE32-E72D297353CC}">
                <c16:uniqueId val="{00000057-9FE0-4E35-AD4E-5D1B93E475A5}"/>
              </c:ext>
            </c:extLst>
          </c:dPt>
          <c:dPt>
            <c:idx val="2"/>
            <c:bubble3D val="0"/>
            <c:spPr>
              <a:solidFill>
                <a:schemeClr val="accent3"/>
              </a:solidFill>
              <a:ln>
                <a:noFill/>
              </a:ln>
              <a:effectLst/>
            </c:spPr>
            <c:extLst>
              <c:ext xmlns:c16="http://schemas.microsoft.com/office/drawing/2014/chart" uri="{C3380CC4-5D6E-409C-BE32-E72D297353CC}">
                <c16:uniqueId val="{00000059-9FE0-4E35-AD4E-5D1B93E475A5}"/>
              </c:ext>
            </c:extLst>
          </c:dPt>
          <c:dPt>
            <c:idx val="3"/>
            <c:bubble3D val="0"/>
            <c:spPr>
              <a:solidFill>
                <a:schemeClr val="accent4"/>
              </a:solidFill>
              <a:ln>
                <a:noFill/>
              </a:ln>
              <a:effectLst/>
            </c:spPr>
            <c:extLst>
              <c:ext xmlns:c16="http://schemas.microsoft.com/office/drawing/2014/chart" uri="{C3380CC4-5D6E-409C-BE32-E72D297353CC}">
                <c16:uniqueId val="{0000005B-9FE0-4E35-AD4E-5D1B93E475A5}"/>
              </c:ext>
            </c:extLst>
          </c:dPt>
          <c:dPt>
            <c:idx val="4"/>
            <c:bubble3D val="0"/>
            <c:spPr>
              <a:solidFill>
                <a:schemeClr val="accent5"/>
              </a:solidFill>
              <a:ln>
                <a:noFill/>
              </a:ln>
              <a:effectLst/>
            </c:spPr>
            <c:extLst>
              <c:ext xmlns:c16="http://schemas.microsoft.com/office/drawing/2014/chart" uri="{C3380CC4-5D6E-409C-BE32-E72D297353CC}">
                <c16:uniqueId val="{0000005D-9FE0-4E35-AD4E-5D1B93E475A5}"/>
              </c:ext>
            </c:extLst>
          </c:dPt>
          <c:dPt>
            <c:idx val="5"/>
            <c:bubble3D val="0"/>
            <c:spPr>
              <a:solidFill>
                <a:schemeClr val="accent6"/>
              </a:solidFill>
              <a:ln>
                <a:noFill/>
              </a:ln>
              <a:effectLst/>
            </c:spPr>
            <c:extLst>
              <c:ext xmlns:c16="http://schemas.microsoft.com/office/drawing/2014/chart" uri="{C3380CC4-5D6E-409C-BE32-E72D297353CC}">
                <c16:uniqueId val="{0000005F-9FE0-4E35-AD4E-5D1B93E475A5}"/>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61-9FE0-4E35-AD4E-5D1B93E475A5}"/>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63-9FE0-4E35-AD4E-5D1B93E475A5}"/>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65-9FE0-4E35-AD4E-5D1B93E475A5}"/>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67-9FE0-4E35-AD4E-5D1B93E475A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152</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68-9FE0-4E35-AD4E-5D1B93E475A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 Id="rId4" Type="http://schemas.openxmlformats.org/officeDocument/2006/relationships/image" Target="../media/image9.jpg" /></Relationships>
</file>

<file path=ppt/slides/_rels/slide8.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066800" y="4572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FF0000"/>
                </a:solidFill>
                <a:latin typeface="Times New Roman" panose="02020603050405020304" pitchFamily="18" charset="0"/>
                <a:cs typeface="Times New Roman" panose="02020603050405020304" pitchFamily="18" charset="0"/>
              </a:rPr>
              <a:t>Employee Data Analysis using Excel</a:t>
            </a:r>
            <a:r>
              <a:rPr lang="en-US" b="1" i="0" dirty="0">
                <a:solidFill>
                  <a:srgbClr val="FF0000"/>
                </a:solidFill>
                <a:effectLst/>
                <a:latin typeface="Times New Roman" panose="02020603050405020304" pitchFamily="18" charset="0"/>
                <a:cs typeface="Times New Roman" panose="02020603050405020304" pitchFamily="18" charset="0"/>
              </a:rPr>
              <a:t> </a:t>
            </a:r>
            <a:br>
              <a:rPr lang="en-US" b="1" i="0" dirty="0">
                <a:solidFill>
                  <a:srgbClr val="FF0000"/>
                </a:solidFill>
                <a:effectLst/>
                <a:latin typeface="Roboto" panose="020F0502020204030204" pitchFamily="2" charset="0"/>
              </a:rPr>
            </a:br>
            <a:endParaRPr spc="15" dirty="0">
              <a:solidFill>
                <a:srgbClr val="FF0000"/>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362200"/>
            <a:ext cx="8610600" cy="1938992"/>
          </a:xfrm>
          <a:prstGeom prst="rect">
            <a:avLst/>
          </a:prstGeom>
          <a:noFill/>
        </p:spPr>
        <p:txBody>
          <a:bodyPr wrap="square" rtlCol="0">
            <a:spAutoFit/>
          </a:bodyPr>
          <a:lstStyle/>
          <a:p>
            <a:r>
              <a:rPr lang="en-US" sz="2400" dirty="0"/>
              <a:t>STUDENT NAME: C.R.NIKHITA</a:t>
            </a:r>
          </a:p>
          <a:p>
            <a:r>
              <a:rPr lang="en-US" sz="2400" dirty="0"/>
              <a:t>REGISTER NO: 312208974 /unm135122/c/120</a:t>
            </a:r>
          </a:p>
          <a:p>
            <a:r>
              <a:rPr lang="en-US" sz="2400" dirty="0"/>
              <a:t>DEPARTMENT: B.COM GENERAL</a:t>
            </a:r>
          </a:p>
          <a:p>
            <a:r>
              <a:rPr lang="en-US" sz="2400" dirty="0"/>
              <a:t>COLLEGE: CHEVALIER T.THOMAS ELIZABETH COLLEGE FOR WOMENS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733800" y="3810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FF0000"/>
                </a:solidFill>
                <a:latin typeface="Trebuchet MS"/>
                <a:cs typeface="Trebuchet MS"/>
              </a:rPr>
              <a:t>M</a:t>
            </a:r>
            <a:r>
              <a:rPr sz="4800" b="1" dirty="0">
                <a:solidFill>
                  <a:srgbClr val="FF0000"/>
                </a:solidFill>
                <a:latin typeface="Trebuchet MS"/>
                <a:cs typeface="Trebuchet MS"/>
              </a:rPr>
              <a:t>O</a:t>
            </a:r>
            <a:r>
              <a:rPr sz="4800" b="1" spc="-15" dirty="0">
                <a:solidFill>
                  <a:srgbClr val="FF0000"/>
                </a:solidFill>
                <a:latin typeface="Trebuchet MS"/>
                <a:cs typeface="Trebuchet MS"/>
              </a:rPr>
              <a:t>D</a:t>
            </a:r>
            <a:r>
              <a:rPr sz="4800" b="1" spc="-35" dirty="0">
                <a:solidFill>
                  <a:srgbClr val="FF0000"/>
                </a:solidFill>
                <a:latin typeface="Trebuchet MS"/>
                <a:cs typeface="Trebuchet MS"/>
              </a:rPr>
              <a:t>E</a:t>
            </a:r>
            <a:r>
              <a:rPr sz="4800" b="1" spc="-30" dirty="0">
                <a:solidFill>
                  <a:srgbClr val="FF0000"/>
                </a:solidFill>
                <a:latin typeface="Trebuchet MS"/>
                <a:cs typeface="Trebuchet MS"/>
              </a:rPr>
              <a:t>LL</a:t>
            </a:r>
            <a:r>
              <a:rPr sz="4800" b="1" spc="-5" dirty="0">
                <a:solidFill>
                  <a:srgbClr val="FF0000"/>
                </a:solidFill>
                <a:latin typeface="Trebuchet MS"/>
                <a:cs typeface="Trebuchet MS"/>
              </a:rPr>
              <a:t>I</a:t>
            </a:r>
            <a:r>
              <a:rPr sz="4800" b="1" spc="30" dirty="0">
                <a:solidFill>
                  <a:srgbClr val="FF0000"/>
                </a:solidFill>
                <a:latin typeface="Trebuchet MS"/>
                <a:cs typeface="Trebuchet MS"/>
              </a:rPr>
              <a:t>N</a:t>
            </a:r>
            <a:r>
              <a:rPr sz="4800" b="1" spc="5" dirty="0">
                <a:solidFill>
                  <a:srgbClr val="FF0000"/>
                </a:solidFill>
                <a:latin typeface="Trebuchet MS"/>
                <a:cs typeface="Trebuchet MS"/>
              </a:rPr>
              <a:t>G</a:t>
            </a:r>
            <a:endParaRPr sz="4800" dirty="0">
              <a:solidFill>
                <a:srgbClr val="FF0000"/>
              </a:solidFill>
              <a:latin typeface="Trebuchet MS"/>
              <a:cs typeface="Trebuchet MS"/>
            </a:endParaRPr>
          </a:p>
        </p:txBody>
      </p:sp>
      <p:sp>
        <p:nvSpPr>
          <p:cNvPr id="3" name="TextBox 2">
            <a:extLst>
              <a:ext uri="{FF2B5EF4-FFF2-40B4-BE49-F238E27FC236}">
                <a16:creationId xmlns:a16="http://schemas.microsoft.com/office/drawing/2014/main" id="{35B0DDC5-D816-66B8-EAD6-20F3782BB46B}"/>
              </a:ext>
            </a:extLst>
          </p:cNvPr>
          <p:cNvSpPr txBox="1"/>
          <p:nvPr/>
        </p:nvSpPr>
        <p:spPr>
          <a:xfrm>
            <a:off x="739775" y="1478062"/>
            <a:ext cx="10095139" cy="5078313"/>
          </a:xfrm>
          <a:prstGeom prst="rect">
            <a:avLst/>
          </a:prstGeom>
          <a:noFill/>
        </p:spPr>
        <p:txBody>
          <a:bodyPr wrap="square">
            <a:spAutoFit/>
          </a:bodyPr>
          <a:lstStyle/>
          <a:p>
            <a:r>
              <a:rPr lang="en-US" dirty="0"/>
              <a:t>1.Data Preparation: Clean and structure the data.</a:t>
            </a:r>
          </a:p>
          <a:p>
            <a:endParaRPr lang="en-US" dirty="0"/>
          </a:p>
          <a:p>
            <a:endParaRPr lang="en-US" dirty="0"/>
          </a:p>
          <a:p>
            <a:r>
              <a:rPr lang="en-US" dirty="0"/>
              <a:t>2.Feature Selection: Identify key variables (e.g., training type, duration) affecting performance.</a:t>
            </a:r>
          </a:p>
          <a:p>
            <a:endParaRPr lang="en-US" dirty="0"/>
          </a:p>
          <a:p>
            <a:endParaRPr lang="en-US" dirty="0"/>
          </a:p>
          <a:p>
            <a:r>
              <a:rPr lang="en-US" dirty="0"/>
              <a:t>3.Model Selection: Choose a statistical or machine learning model to analyze the impact of training on performance.</a:t>
            </a:r>
          </a:p>
          <a:p>
            <a:endParaRPr lang="en-US" dirty="0"/>
          </a:p>
          <a:p>
            <a:endParaRPr lang="en-US" dirty="0"/>
          </a:p>
          <a:p>
            <a:r>
              <a:rPr lang="en-US" dirty="0"/>
              <a:t>4.Training and Testing: Train the model with a portion of the data and test it with the remaining data.</a:t>
            </a:r>
          </a:p>
          <a:p>
            <a:endParaRPr lang="en-US" dirty="0"/>
          </a:p>
          <a:p>
            <a:endParaRPr lang="en-US" dirty="0"/>
          </a:p>
          <a:p>
            <a:r>
              <a:rPr lang="en-US" dirty="0"/>
              <a:t>5. Evaluation: Assess model accuracy and refine based on performance metrics.</a:t>
            </a:r>
          </a:p>
          <a:p>
            <a:endParaRPr lang="en-US" dirty="0"/>
          </a:p>
          <a:p>
            <a:endParaRPr lang="en-US" dirty="0"/>
          </a:p>
          <a:p>
            <a:endParaRPr lang="en-US" dirty="0"/>
          </a:p>
          <a:p>
            <a:r>
              <a:rPr lang="en-US" dirty="0"/>
              <a:t>6.Insights: Extract actionable insights to improve training programs.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1EC1F3B-1EBC-F0FD-B2D7-34D910573A06}"/>
              </a:ext>
            </a:extLst>
          </p:cNvPr>
          <p:cNvGraphicFramePr>
            <a:graphicFrameLocks/>
          </p:cNvGraphicFramePr>
          <p:nvPr>
            <p:extLst>
              <p:ext uri="{D42A27DB-BD31-4B8C-83A1-F6EECF244321}">
                <p14:modId xmlns:p14="http://schemas.microsoft.com/office/powerpoint/2010/main" val="1497110245"/>
              </p:ext>
            </p:extLst>
          </p:nvPr>
        </p:nvGraphicFramePr>
        <p:xfrm>
          <a:off x="533400" y="2019300"/>
          <a:ext cx="5181600" cy="308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31EC1F3B-1EBC-F0FD-B2D7-34D910573A06}"/>
              </a:ext>
            </a:extLst>
          </p:cNvPr>
          <p:cNvGraphicFramePr>
            <a:graphicFrameLocks/>
          </p:cNvGraphicFramePr>
          <p:nvPr>
            <p:extLst>
              <p:ext uri="{D42A27DB-BD31-4B8C-83A1-F6EECF244321}">
                <p14:modId xmlns:p14="http://schemas.microsoft.com/office/powerpoint/2010/main" val="1417441538"/>
              </p:ext>
            </p:extLst>
          </p:nvPr>
        </p:nvGraphicFramePr>
        <p:xfrm>
          <a:off x="4953000" y="1929493"/>
          <a:ext cx="4778829" cy="31146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419600" y="253538"/>
            <a:ext cx="10681335" cy="758190"/>
          </a:xfrm>
        </p:spPr>
        <p:txBody>
          <a:bodyPr/>
          <a:lstStyle/>
          <a:p>
            <a:r>
              <a:rPr lang="en-US" dirty="0">
                <a:solidFill>
                  <a:srgbClr val="FF0000"/>
                </a:solidFill>
                <a:latin typeface="Algerian" panose="04020705040A02060702" pitchFamily="82" charset="0"/>
                <a:cs typeface="Times New Roman" panose="02020603050405020304" pitchFamily="18" charset="0"/>
              </a:rPr>
              <a:t>conclusion</a:t>
            </a:r>
            <a:endParaRPr lang="en-IN" dirty="0">
              <a:solidFill>
                <a:srgbClr val="FF0000"/>
              </a:solidFill>
              <a:latin typeface="Algerian" panose="04020705040A02060702" pitchFamily="82" charset="0"/>
              <a:cs typeface="Times New Roman" panose="02020603050405020304" pitchFamily="18" charset="0"/>
            </a:endParaRPr>
          </a:p>
        </p:txBody>
      </p:sp>
      <p:sp>
        <p:nvSpPr>
          <p:cNvPr id="4" name="TextBox 3">
            <a:extLst>
              <a:ext uri="{FF2B5EF4-FFF2-40B4-BE49-F238E27FC236}">
                <a16:creationId xmlns:a16="http://schemas.microsoft.com/office/drawing/2014/main" id="{209D1F44-AA2A-2D4F-A959-DD1A09FF2F88}"/>
              </a:ext>
            </a:extLst>
          </p:cNvPr>
          <p:cNvSpPr txBox="1"/>
          <p:nvPr/>
        </p:nvSpPr>
        <p:spPr>
          <a:xfrm>
            <a:off x="1828800" y="1095262"/>
            <a:ext cx="10363200" cy="5509200"/>
          </a:xfrm>
          <a:prstGeom prst="rect">
            <a:avLst/>
          </a:prstGeom>
          <a:noFill/>
        </p:spPr>
        <p:txBody>
          <a:bodyPr wrap="square">
            <a:spAutoFit/>
          </a:bodyPr>
          <a:lstStyle/>
          <a:p>
            <a:r>
              <a:rPr lang="en-US" sz="3200" dirty="0"/>
              <a:t>The analysis of the dataset reveals that longer internal training programs, particularly in Technical Skills, tend to correlate with 'Very High' performance levels. Conversely, shorter or less intensive training programs, regardless of type, often result in 'LOW' performance. The insights suggest that investing in extended and focused internal training programs can significantly enhance employee performance, while shorter or less relevant training may not be as effective. This underscores the need for targeted, in-depth training to maximize employee development and performance outcomes.</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415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609601" y="829627"/>
            <a:ext cx="4572000"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2336346"/>
            <a:ext cx="4737210" cy="4114800"/>
            <a:chOff x="4777220" y="2900723"/>
            <a:chExt cx="503353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4777220" y="2900723"/>
              <a:ext cx="2762250" cy="3257550"/>
            </a:xfrm>
            <a:prstGeom prst="rect">
              <a:avLst/>
            </a:prstGeom>
          </p:spPr>
        </p:pic>
      </p:grpSp>
      <p:sp>
        <p:nvSpPr>
          <p:cNvPr id="7" name="object 7"/>
          <p:cNvSpPr txBox="1">
            <a:spLocks noGrp="1"/>
          </p:cNvSpPr>
          <p:nvPr>
            <p:ph type="title"/>
          </p:nvPr>
        </p:nvSpPr>
        <p:spPr>
          <a:xfrm>
            <a:off x="1371601" y="609600"/>
            <a:ext cx="5562599"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Stencil" panose="040409050D0802020404" pitchFamily="82" charset="0"/>
              </a:rPr>
              <a:t>P</a:t>
            </a:r>
            <a:r>
              <a:rPr sz="4000" spc="15" dirty="0">
                <a:latin typeface="Stencil" panose="040409050D0802020404" pitchFamily="82" charset="0"/>
              </a:rPr>
              <a:t>ROB</a:t>
            </a:r>
            <a:r>
              <a:rPr sz="4000" spc="55" dirty="0">
                <a:latin typeface="Stencil" panose="040409050D0802020404" pitchFamily="82" charset="0"/>
              </a:rPr>
              <a:t>L</a:t>
            </a:r>
            <a:r>
              <a:rPr sz="4000" spc="-20" dirty="0">
                <a:latin typeface="Stencil" panose="040409050D0802020404" pitchFamily="82" charset="0"/>
              </a:rPr>
              <a:t>E</a:t>
            </a:r>
            <a:r>
              <a:rPr sz="4000" spc="20" dirty="0">
                <a:latin typeface="Stencil" panose="040409050D0802020404" pitchFamily="82" charset="0"/>
              </a:rPr>
              <a:t>M</a:t>
            </a:r>
            <a:r>
              <a:rPr sz="4000" dirty="0">
                <a:latin typeface="Stencil" panose="040409050D0802020404" pitchFamily="82" charset="0"/>
              </a:rPr>
              <a:t>	</a:t>
            </a:r>
            <a:r>
              <a:rPr sz="4000" spc="10" dirty="0">
                <a:latin typeface="Stencil" panose="040409050D0802020404" pitchFamily="82" charset="0"/>
              </a:rPr>
              <a:t>S</a:t>
            </a:r>
            <a:r>
              <a:rPr sz="4000" spc="-370" dirty="0">
                <a:latin typeface="Stencil" panose="040409050D0802020404" pitchFamily="82" charset="0"/>
              </a:rPr>
              <a:t>T</a:t>
            </a:r>
            <a:r>
              <a:rPr sz="4000" spc="-375" dirty="0">
                <a:latin typeface="Stencil" panose="040409050D0802020404" pitchFamily="82" charset="0"/>
              </a:rPr>
              <a:t>A</a:t>
            </a:r>
            <a:r>
              <a:rPr sz="4000" spc="15" dirty="0">
                <a:latin typeface="Stencil" panose="040409050D0802020404" pitchFamily="82" charset="0"/>
              </a:rPr>
              <a:t>T</a:t>
            </a:r>
            <a:r>
              <a:rPr sz="4000" spc="-10" dirty="0">
                <a:latin typeface="Stencil" panose="040409050D0802020404" pitchFamily="82" charset="0"/>
              </a:rPr>
              <a:t>E</a:t>
            </a:r>
            <a:r>
              <a:rPr sz="4000" spc="-20" dirty="0">
                <a:latin typeface="Stencil" panose="040409050D0802020404" pitchFamily="82" charset="0"/>
              </a:rPr>
              <a:t>ME</a:t>
            </a:r>
            <a:r>
              <a:rPr sz="4000" spc="10" dirty="0">
                <a:latin typeface="Stencil" panose="040409050D0802020404" pitchFamily="82" charset="0"/>
              </a:rPr>
              <a:t>NT</a:t>
            </a:r>
            <a:endParaRPr sz="4000" dirty="0">
              <a:latin typeface="Stencil" panose="040409050D0802020404"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379E775-3282-D158-6C2A-3E36CFA130D0}"/>
              </a:ext>
            </a:extLst>
          </p:cNvPr>
          <p:cNvSpPr txBox="1"/>
          <p:nvPr/>
        </p:nvSpPr>
        <p:spPr>
          <a:xfrm>
            <a:off x="1143000" y="1752600"/>
            <a:ext cx="6400800" cy="3477875"/>
          </a:xfrm>
          <a:prstGeom prst="rect">
            <a:avLst/>
          </a:prstGeom>
          <a:noFill/>
        </p:spPr>
        <p:txBody>
          <a:bodyPr wrap="square" rtlCol="0">
            <a:spAutoFit/>
          </a:bodyPr>
          <a:lstStyle/>
          <a:p>
            <a:r>
              <a:rPr lang="en-US" sz="2000" dirty="0">
                <a:latin typeface="Bahnschrift" panose="020B0502040204020203" pitchFamily="34" charset="0"/>
              </a:rPr>
              <a:t>Evaluate the impact of different training programs on employee performance levels. Analyze the relationship between training type, duration, and the subsequent performance outcomes to identify patterns or areas for improvement. Specifically, address why certain employees exhibit 'LOW' performance levels despite undergoing training and determine what factors contribute to 'Very High' or 'Medium' performance levels. Provide recommendations on optimizing training programs to enhance overall employee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667000" y="29541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FF0000"/>
                </a:solidFill>
              </a:rPr>
              <a:t>PROJECT	</a:t>
            </a:r>
            <a:r>
              <a:rPr sz="4250" spc="-20" dirty="0">
                <a:solidFill>
                  <a:srgbClr val="FF0000"/>
                </a:solidFill>
              </a:rPr>
              <a:t>OVERVIEW</a:t>
            </a:r>
            <a:endParaRPr sz="4250" dirty="0">
              <a:solidFill>
                <a:srgbClr val="FF000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5E3B67DE-CC16-AEB3-0DB9-963F1C977C50}"/>
              </a:ext>
            </a:extLst>
          </p:cNvPr>
          <p:cNvSpPr txBox="1"/>
          <p:nvPr/>
        </p:nvSpPr>
        <p:spPr>
          <a:xfrm>
            <a:off x="1676400" y="1214922"/>
            <a:ext cx="7972082" cy="707886"/>
          </a:xfrm>
          <a:prstGeom prst="rect">
            <a:avLst/>
          </a:prstGeom>
          <a:noFill/>
        </p:spPr>
        <p:txBody>
          <a:bodyPr wrap="square">
            <a:spAutoFit/>
          </a:bodyPr>
          <a:lstStyle/>
          <a:p>
            <a:r>
              <a:rPr lang="en-IN" sz="2000" dirty="0">
                <a:latin typeface="Sitka Banner Semibold" pitchFamily="2" charset="0"/>
                <a:cs typeface="Times New Roman" panose="02020603050405020304" pitchFamily="18" charset="0"/>
              </a:rPr>
              <a:t>THE IMAGE SHOWS AN EXCEL DASHBOARD ANALYZING EMPLOYEE TRAINING AND DEVELOPMENT DATA</a:t>
            </a:r>
          </a:p>
        </p:txBody>
      </p:sp>
      <p:sp>
        <p:nvSpPr>
          <p:cNvPr id="16" name="TextBox 15">
            <a:extLst>
              <a:ext uri="{FF2B5EF4-FFF2-40B4-BE49-F238E27FC236}">
                <a16:creationId xmlns:a16="http://schemas.microsoft.com/office/drawing/2014/main" id="{9D72EFD9-90BC-E728-3DE7-41F2AFE297D0}"/>
              </a:ext>
            </a:extLst>
          </p:cNvPr>
          <p:cNvSpPr txBox="1"/>
          <p:nvPr/>
        </p:nvSpPr>
        <p:spPr>
          <a:xfrm>
            <a:off x="1641021" y="2293143"/>
            <a:ext cx="6098720" cy="3693319"/>
          </a:xfrm>
          <a:prstGeom prst="rect">
            <a:avLst/>
          </a:prstGeom>
          <a:noFill/>
        </p:spPr>
        <p:txBody>
          <a:bodyPr wrap="square">
            <a:spAutoFit/>
          </a:bodyPr>
          <a:lstStyle/>
          <a:p>
            <a:r>
              <a:rPr lang="en-IN" dirty="0">
                <a:latin typeface="Algerian" panose="04020705040A02060702" pitchFamily="82" charset="0"/>
              </a:rPr>
              <a:t>KEY ELEMENTS </a:t>
            </a:r>
            <a:r>
              <a:rPr lang="en-IN" dirty="0" err="1">
                <a:latin typeface="Algerian" panose="04020705040A02060702" pitchFamily="82" charset="0"/>
              </a:rPr>
              <a:t>INCLUdeS</a:t>
            </a:r>
            <a:r>
              <a:rPr lang="en-IN" dirty="0">
                <a:latin typeface="Algerian" panose="04020705040A02060702" pitchFamily="82" charset="0"/>
              </a:rPr>
              <a:t>:</a:t>
            </a:r>
          </a:p>
          <a:p>
            <a:endParaRPr lang="en-IN" dirty="0"/>
          </a:p>
          <a:p>
            <a:r>
              <a:rPr lang="en-IN" sz="2400" u="sng" dirty="0"/>
              <a:t>PIVOT TABLE</a:t>
            </a:r>
            <a:r>
              <a:rPr lang="en-IN" dirty="0"/>
              <a:t>: </a:t>
            </a:r>
            <a:r>
              <a:rPr lang="en-IN" sz="1800" dirty="0"/>
              <a:t>The top left section displays a pivot table summarizing training duration by employee performance level(high and low)and training program name</a:t>
            </a:r>
          </a:p>
          <a:p>
            <a:endParaRPr lang="en-IN" sz="1800" dirty="0"/>
          </a:p>
          <a:p>
            <a:r>
              <a:rPr lang="en-IN" sz="2400" u="sng" dirty="0"/>
              <a:t>PIE CHART</a:t>
            </a:r>
            <a:r>
              <a:rPr lang="en-IN" sz="2400" dirty="0"/>
              <a:t>: </a:t>
            </a:r>
            <a:r>
              <a:rPr lang="en-IN" sz="1800" dirty="0"/>
              <a:t>The bottom left section contain a pie chart visualizing the distribution of training duration across different training programs</a:t>
            </a:r>
          </a:p>
          <a:p>
            <a:endParaRPr lang="en-IN" sz="1800" dirty="0"/>
          </a:p>
          <a:p>
            <a:r>
              <a:rPr lang="en-IN" sz="2400" u="sng" dirty="0"/>
              <a:t>SLICER</a:t>
            </a:r>
            <a:r>
              <a:rPr lang="en-IN" sz="1800" dirty="0"/>
              <a:t>: The top right corner features a slicer for filtering the data by training type(external or internal)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62200" y="618471"/>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FF0000"/>
                </a:solidFill>
                <a:latin typeface="Algerian" panose="04020705040A02060702" pitchFamily="82" charset="0"/>
              </a:rPr>
              <a:t>W</a:t>
            </a:r>
            <a:r>
              <a:rPr sz="3200" spc="-20" dirty="0">
                <a:solidFill>
                  <a:srgbClr val="FF0000"/>
                </a:solidFill>
                <a:latin typeface="Algerian" panose="04020705040A02060702" pitchFamily="82" charset="0"/>
              </a:rPr>
              <a:t>H</a:t>
            </a:r>
            <a:r>
              <a:rPr sz="3200" spc="20" dirty="0">
                <a:solidFill>
                  <a:srgbClr val="FF0000"/>
                </a:solidFill>
                <a:latin typeface="Algerian" panose="04020705040A02060702" pitchFamily="82" charset="0"/>
              </a:rPr>
              <a:t>O</a:t>
            </a:r>
            <a:r>
              <a:rPr sz="3200" spc="-235" dirty="0">
                <a:solidFill>
                  <a:srgbClr val="FF0000"/>
                </a:solidFill>
                <a:latin typeface="Algerian" panose="04020705040A02060702" pitchFamily="82" charset="0"/>
              </a:rPr>
              <a:t> </a:t>
            </a:r>
            <a:r>
              <a:rPr sz="3200" spc="-10" dirty="0">
                <a:solidFill>
                  <a:srgbClr val="FF0000"/>
                </a:solidFill>
                <a:latin typeface="Algerian" panose="04020705040A02060702" pitchFamily="82" charset="0"/>
              </a:rPr>
              <a:t>AR</a:t>
            </a:r>
            <a:r>
              <a:rPr sz="3200" spc="15" dirty="0">
                <a:solidFill>
                  <a:srgbClr val="FF0000"/>
                </a:solidFill>
                <a:latin typeface="Algerian" panose="04020705040A02060702" pitchFamily="82" charset="0"/>
              </a:rPr>
              <a:t>E</a:t>
            </a:r>
            <a:r>
              <a:rPr sz="3200" spc="-35" dirty="0">
                <a:solidFill>
                  <a:srgbClr val="FF0000"/>
                </a:solidFill>
                <a:latin typeface="Algerian" panose="04020705040A02060702" pitchFamily="82" charset="0"/>
              </a:rPr>
              <a:t> </a:t>
            </a:r>
            <a:r>
              <a:rPr sz="3200" spc="-10" dirty="0">
                <a:solidFill>
                  <a:srgbClr val="FF0000"/>
                </a:solidFill>
                <a:latin typeface="Algerian" panose="04020705040A02060702" pitchFamily="82" charset="0"/>
              </a:rPr>
              <a:t>T</a:t>
            </a:r>
            <a:r>
              <a:rPr sz="3200" spc="-15" dirty="0">
                <a:solidFill>
                  <a:srgbClr val="FF0000"/>
                </a:solidFill>
                <a:latin typeface="Algerian" panose="04020705040A02060702" pitchFamily="82" charset="0"/>
              </a:rPr>
              <a:t>H</a:t>
            </a:r>
            <a:r>
              <a:rPr sz="3200" spc="15" dirty="0">
                <a:solidFill>
                  <a:srgbClr val="FF0000"/>
                </a:solidFill>
                <a:latin typeface="Algerian" panose="04020705040A02060702" pitchFamily="82" charset="0"/>
              </a:rPr>
              <a:t>E</a:t>
            </a:r>
            <a:r>
              <a:rPr sz="3200" spc="-35" dirty="0">
                <a:solidFill>
                  <a:srgbClr val="FF0000"/>
                </a:solidFill>
                <a:latin typeface="Algerian" panose="04020705040A02060702" pitchFamily="82" charset="0"/>
              </a:rPr>
              <a:t> </a:t>
            </a:r>
            <a:r>
              <a:rPr sz="3200" spc="-20" dirty="0">
                <a:solidFill>
                  <a:srgbClr val="FF0000"/>
                </a:solidFill>
                <a:latin typeface="Algerian" panose="04020705040A02060702" pitchFamily="82" charset="0"/>
              </a:rPr>
              <a:t>E</a:t>
            </a:r>
            <a:r>
              <a:rPr sz="3200" spc="30" dirty="0">
                <a:solidFill>
                  <a:srgbClr val="FF0000"/>
                </a:solidFill>
                <a:latin typeface="Algerian" panose="04020705040A02060702" pitchFamily="82" charset="0"/>
              </a:rPr>
              <a:t>N</a:t>
            </a:r>
            <a:r>
              <a:rPr sz="3200" spc="15" dirty="0">
                <a:solidFill>
                  <a:srgbClr val="FF0000"/>
                </a:solidFill>
                <a:latin typeface="Algerian" panose="04020705040A02060702" pitchFamily="82" charset="0"/>
              </a:rPr>
              <a:t>D</a:t>
            </a:r>
            <a:r>
              <a:rPr sz="3200" spc="-45" dirty="0">
                <a:solidFill>
                  <a:srgbClr val="FF0000"/>
                </a:solidFill>
                <a:latin typeface="Algerian" panose="04020705040A02060702" pitchFamily="82" charset="0"/>
              </a:rPr>
              <a:t> </a:t>
            </a:r>
            <a:r>
              <a:rPr sz="3200" dirty="0">
                <a:solidFill>
                  <a:srgbClr val="FF0000"/>
                </a:solidFill>
                <a:latin typeface="Algerian" panose="04020705040A02060702" pitchFamily="82" charset="0"/>
              </a:rPr>
              <a:t>U</a:t>
            </a:r>
            <a:r>
              <a:rPr sz="3200" spc="10" dirty="0">
                <a:solidFill>
                  <a:srgbClr val="FF0000"/>
                </a:solidFill>
                <a:latin typeface="Algerian" panose="04020705040A02060702" pitchFamily="82" charset="0"/>
              </a:rPr>
              <a:t>S</a:t>
            </a:r>
            <a:r>
              <a:rPr sz="3200" spc="-25" dirty="0">
                <a:solidFill>
                  <a:srgbClr val="FF0000"/>
                </a:solidFill>
                <a:latin typeface="Algerian" panose="04020705040A02060702" pitchFamily="82" charset="0"/>
              </a:rPr>
              <a:t>E</a:t>
            </a:r>
            <a:r>
              <a:rPr sz="3200" spc="-10" dirty="0">
                <a:solidFill>
                  <a:srgbClr val="FF0000"/>
                </a:solidFill>
                <a:latin typeface="Algerian" panose="04020705040A02060702" pitchFamily="82" charset="0"/>
              </a:rPr>
              <a:t>R</a:t>
            </a:r>
            <a:r>
              <a:rPr sz="3200" spc="5" dirty="0">
                <a:solidFill>
                  <a:srgbClr val="FF0000"/>
                </a:solidFill>
                <a:latin typeface="Algerian" panose="04020705040A02060702" pitchFamily="82" charset="0"/>
              </a:rPr>
              <a:t>S?</a:t>
            </a:r>
            <a:endParaRPr sz="3200" dirty="0">
              <a:solidFill>
                <a:srgbClr val="FF0000"/>
              </a:solidFill>
              <a:latin typeface="Algerian" panose="04020705040A02060702" pitchFamily="8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C42517C-EF95-F628-EF15-54CE70F61F4D}"/>
              </a:ext>
            </a:extLst>
          </p:cNvPr>
          <p:cNvSpPr txBox="1"/>
          <p:nvPr/>
        </p:nvSpPr>
        <p:spPr>
          <a:xfrm>
            <a:off x="1820137" y="1600200"/>
            <a:ext cx="6098720" cy="4093428"/>
          </a:xfrm>
          <a:prstGeom prst="rect">
            <a:avLst/>
          </a:prstGeom>
          <a:noFill/>
        </p:spPr>
        <p:txBody>
          <a:bodyPr wrap="square">
            <a:spAutoFit/>
          </a:bodyPr>
          <a:lstStyle/>
          <a:p>
            <a:pPr marL="342900" indent="-342900">
              <a:buAutoNum type="arabicPeriod"/>
            </a:pPr>
            <a:r>
              <a:rPr lang="en-US" sz="2000" dirty="0">
                <a:latin typeface="+mj-lt"/>
              </a:rPr>
              <a:t>Employees: Those who will directly benefit from the training, such as sales teams, customer service representatives, or software users.</a:t>
            </a:r>
          </a:p>
          <a:p>
            <a:endParaRPr lang="en-US" sz="2000" dirty="0">
              <a:latin typeface="+mj-lt"/>
            </a:endParaRPr>
          </a:p>
          <a:p>
            <a:r>
              <a:rPr lang="en-US" sz="2000" dirty="0">
                <a:latin typeface="+mj-lt"/>
              </a:rPr>
              <a:t>2. Managers: Supervisors who oversee employees and need training on leadership, coaching, or performance management.</a:t>
            </a:r>
          </a:p>
          <a:p>
            <a:pPr marL="342900" indent="-342900">
              <a:buAutoNum type="arabicPeriod"/>
            </a:pPr>
            <a:endParaRPr lang="en-US" sz="2000" dirty="0">
              <a:latin typeface="+mj-lt"/>
            </a:endParaRPr>
          </a:p>
          <a:p>
            <a:r>
              <a:rPr lang="en-US" sz="2000" dirty="0">
                <a:latin typeface="+mj-lt"/>
              </a:rPr>
              <a:t>3. Customers: External customers who may receive training on products or services.</a:t>
            </a:r>
          </a:p>
          <a:p>
            <a:endParaRPr lang="en-US" sz="2000" dirty="0">
              <a:latin typeface="+mj-lt"/>
            </a:endParaRPr>
          </a:p>
          <a:p>
            <a:r>
              <a:rPr lang="en-US" sz="2000" dirty="0">
                <a:latin typeface="+mj-lt"/>
              </a:rPr>
              <a:t>4. Partners: Business partners, vendors, or suppliers who require training on products, processes, or systems.</a:t>
            </a:r>
            <a:endParaRPr lang="en-IN" sz="20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143000"/>
            <a:ext cx="2695574" cy="3248025"/>
          </a:xfrm>
          <a:prstGeom prst="rect">
            <a:avLst/>
          </a:prstGeom>
        </p:spPr>
      </p:pic>
      <p:sp>
        <p:nvSpPr>
          <p:cNvPr id="6" name="object 6"/>
          <p:cNvSpPr txBox="1">
            <a:spLocks noGrp="1"/>
          </p:cNvSpPr>
          <p:nvPr>
            <p:ph type="title"/>
          </p:nvPr>
        </p:nvSpPr>
        <p:spPr>
          <a:xfrm>
            <a:off x="676275" y="347119"/>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FF0000"/>
                </a:solidFill>
              </a:rPr>
              <a:t>O</a:t>
            </a:r>
            <a:r>
              <a:rPr sz="3600" spc="25" dirty="0">
                <a:solidFill>
                  <a:srgbClr val="FF0000"/>
                </a:solidFill>
              </a:rPr>
              <a:t>U</a:t>
            </a:r>
            <a:r>
              <a:rPr sz="3600" dirty="0">
                <a:solidFill>
                  <a:srgbClr val="FF0000"/>
                </a:solidFill>
              </a:rPr>
              <a:t>R</a:t>
            </a:r>
            <a:r>
              <a:rPr sz="3600" spc="5" dirty="0">
                <a:solidFill>
                  <a:srgbClr val="FF0000"/>
                </a:solidFill>
              </a:rPr>
              <a:t> </a:t>
            </a:r>
            <a:r>
              <a:rPr sz="3600" spc="25" dirty="0">
                <a:solidFill>
                  <a:srgbClr val="FF0000"/>
                </a:solidFill>
              </a:rPr>
              <a:t>S</a:t>
            </a:r>
            <a:r>
              <a:rPr sz="3600" spc="10" dirty="0">
                <a:solidFill>
                  <a:srgbClr val="FF0000"/>
                </a:solidFill>
              </a:rPr>
              <a:t>O</a:t>
            </a:r>
            <a:r>
              <a:rPr sz="3600" spc="25" dirty="0">
                <a:solidFill>
                  <a:srgbClr val="FF0000"/>
                </a:solidFill>
              </a:rPr>
              <a:t>LU</a:t>
            </a:r>
            <a:r>
              <a:rPr sz="3600" spc="-35" dirty="0">
                <a:solidFill>
                  <a:srgbClr val="FF0000"/>
                </a:solidFill>
              </a:rPr>
              <a:t>T</a:t>
            </a:r>
            <a:r>
              <a:rPr sz="3600" spc="-30" dirty="0">
                <a:solidFill>
                  <a:srgbClr val="FF0000"/>
                </a:solidFill>
              </a:rPr>
              <a:t>I</a:t>
            </a:r>
            <a:r>
              <a:rPr sz="3600" spc="10" dirty="0">
                <a:solidFill>
                  <a:srgbClr val="FF0000"/>
                </a:solidFill>
              </a:rPr>
              <a:t>O</a:t>
            </a:r>
            <a:r>
              <a:rPr sz="3600" dirty="0">
                <a:solidFill>
                  <a:srgbClr val="FF0000"/>
                </a:solidFill>
              </a:rPr>
              <a:t>N</a:t>
            </a:r>
            <a:r>
              <a:rPr sz="3600" spc="-345" dirty="0">
                <a:solidFill>
                  <a:srgbClr val="FF0000"/>
                </a:solidFill>
              </a:rPr>
              <a:t> </a:t>
            </a:r>
            <a:r>
              <a:rPr sz="3600" spc="-35" dirty="0">
                <a:solidFill>
                  <a:srgbClr val="FF0000"/>
                </a:solidFill>
              </a:rPr>
              <a:t>A</a:t>
            </a:r>
            <a:r>
              <a:rPr sz="3600" spc="-5" dirty="0">
                <a:solidFill>
                  <a:srgbClr val="FF0000"/>
                </a:solidFill>
              </a:rPr>
              <a:t>N</a:t>
            </a:r>
            <a:r>
              <a:rPr sz="3600" dirty="0">
                <a:solidFill>
                  <a:srgbClr val="FF0000"/>
                </a:solidFill>
              </a:rPr>
              <a:t>D</a:t>
            </a:r>
            <a:r>
              <a:rPr sz="3600" spc="35" dirty="0">
                <a:solidFill>
                  <a:srgbClr val="FF0000"/>
                </a:solidFill>
              </a:rPr>
              <a:t> </a:t>
            </a:r>
            <a:r>
              <a:rPr sz="3600" spc="-30" dirty="0">
                <a:solidFill>
                  <a:srgbClr val="FF0000"/>
                </a:solidFill>
              </a:rPr>
              <a:t>I</a:t>
            </a:r>
            <a:r>
              <a:rPr sz="3600" spc="-35" dirty="0">
                <a:solidFill>
                  <a:srgbClr val="FF0000"/>
                </a:solidFill>
              </a:rPr>
              <a:t>T</a:t>
            </a:r>
            <a:r>
              <a:rPr sz="3600" dirty="0">
                <a:solidFill>
                  <a:srgbClr val="FF0000"/>
                </a:solidFill>
              </a:rPr>
              <a:t>S</a:t>
            </a:r>
            <a:r>
              <a:rPr sz="3600" spc="60" dirty="0">
                <a:solidFill>
                  <a:srgbClr val="FF0000"/>
                </a:solidFill>
              </a:rPr>
              <a:t> </a:t>
            </a:r>
            <a:r>
              <a:rPr sz="3600" spc="-295" dirty="0">
                <a:solidFill>
                  <a:srgbClr val="FF0000"/>
                </a:solidFill>
              </a:rPr>
              <a:t>V</a:t>
            </a:r>
            <a:r>
              <a:rPr sz="3600" spc="-35" dirty="0">
                <a:solidFill>
                  <a:srgbClr val="FF0000"/>
                </a:solidFill>
              </a:rPr>
              <a:t>A</a:t>
            </a:r>
            <a:r>
              <a:rPr sz="3600" spc="25" dirty="0">
                <a:solidFill>
                  <a:srgbClr val="FF0000"/>
                </a:solidFill>
              </a:rPr>
              <a:t>LU</a:t>
            </a:r>
            <a:r>
              <a:rPr sz="3600" dirty="0">
                <a:solidFill>
                  <a:srgbClr val="FF0000"/>
                </a:solidFill>
              </a:rPr>
              <a:t>E</a:t>
            </a:r>
            <a:r>
              <a:rPr sz="3600" spc="-65" dirty="0">
                <a:solidFill>
                  <a:srgbClr val="FF0000"/>
                </a:solidFill>
              </a:rPr>
              <a:t> </a:t>
            </a:r>
            <a:r>
              <a:rPr sz="3600" spc="-15" dirty="0">
                <a:solidFill>
                  <a:srgbClr val="FF0000"/>
                </a:solidFill>
              </a:rPr>
              <a:t>P</a:t>
            </a:r>
            <a:r>
              <a:rPr sz="3600" spc="-30" dirty="0">
                <a:solidFill>
                  <a:srgbClr val="FF0000"/>
                </a:solidFill>
              </a:rPr>
              <a:t>R</a:t>
            </a:r>
            <a:r>
              <a:rPr sz="3600" spc="10" dirty="0">
                <a:solidFill>
                  <a:srgbClr val="FF0000"/>
                </a:solidFill>
              </a:rPr>
              <a:t>O</a:t>
            </a:r>
            <a:r>
              <a:rPr sz="3600" spc="-15" dirty="0">
                <a:solidFill>
                  <a:srgbClr val="FF0000"/>
                </a:solidFill>
              </a:rPr>
              <a:t>P</a:t>
            </a:r>
            <a:r>
              <a:rPr sz="3600" spc="10" dirty="0">
                <a:solidFill>
                  <a:srgbClr val="FF0000"/>
                </a:solidFill>
              </a:rPr>
              <a:t>O</a:t>
            </a:r>
            <a:r>
              <a:rPr sz="3600" spc="25" dirty="0">
                <a:solidFill>
                  <a:srgbClr val="FF0000"/>
                </a:solidFill>
              </a:rPr>
              <a:t>S</a:t>
            </a:r>
            <a:r>
              <a:rPr sz="3600" spc="-30" dirty="0">
                <a:solidFill>
                  <a:srgbClr val="FF0000"/>
                </a:solidFill>
              </a:rPr>
              <a:t>I</a:t>
            </a:r>
            <a:r>
              <a:rPr sz="3600" spc="-35" dirty="0">
                <a:solidFill>
                  <a:srgbClr val="FF0000"/>
                </a:solidFill>
              </a:rPr>
              <a:t>T</a:t>
            </a:r>
            <a:r>
              <a:rPr sz="3600" spc="-30" dirty="0">
                <a:solidFill>
                  <a:srgbClr val="FF0000"/>
                </a:solidFill>
              </a:rPr>
              <a:t>I</a:t>
            </a:r>
            <a:r>
              <a:rPr sz="3600" spc="10" dirty="0">
                <a:solidFill>
                  <a:srgbClr val="FF0000"/>
                </a:solidFill>
              </a:rPr>
              <a:t>O</a:t>
            </a:r>
            <a:r>
              <a:rPr sz="3600" dirty="0">
                <a:solidFill>
                  <a:srgbClr val="FF000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F66E65E-C502-01E5-7248-027DAF9ABAFA}"/>
              </a:ext>
            </a:extLst>
          </p:cNvPr>
          <p:cNvSpPr txBox="1"/>
          <p:nvPr/>
        </p:nvSpPr>
        <p:spPr>
          <a:xfrm>
            <a:off x="2971800" y="1397675"/>
            <a:ext cx="6098720" cy="1477328"/>
          </a:xfrm>
          <a:prstGeom prst="rect">
            <a:avLst/>
          </a:prstGeom>
          <a:noFill/>
        </p:spPr>
        <p:txBody>
          <a:bodyPr wrap="square">
            <a:spAutoFit/>
          </a:bodyPr>
          <a:lstStyle/>
          <a:p>
            <a:r>
              <a:rPr lang="en-US" dirty="0"/>
              <a:t>Our solution: Analyze and optimize training programs based on performance data.</a:t>
            </a:r>
          </a:p>
          <a:p>
            <a:endParaRPr lang="en-US" dirty="0"/>
          </a:p>
          <a:p>
            <a:r>
              <a:rPr lang="en-US" dirty="0"/>
              <a:t>Value Proposition:  Boost training effectiveness, improve employee performance, and enhance ROI.</a:t>
            </a:r>
            <a:endParaRPr lang="en-IN" dirty="0"/>
          </a:p>
        </p:txBody>
      </p:sp>
      <p:pic>
        <p:nvPicPr>
          <p:cNvPr id="11" name="Picture 10">
            <a:extLst>
              <a:ext uri="{FF2B5EF4-FFF2-40B4-BE49-F238E27FC236}">
                <a16:creationId xmlns:a16="http://schemas.microsoft.com/office/drawing/2014/main" id="{3EBEEC32-63F8-5E8F-FFAF-308329509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3505200"/>
            <a:ext cx="5010838" cy="25495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905000" y="381000"/>
            <a:ext cx="10681335" cy="677108"/>
          </a:xfrm>
        </p:spPr>
        <p:txBody>
          <a:bodyPr/>
          <a:lstStyle/>
          <a:p>
            <a:r>
              <a:rPr lang="en-IN" sz="4400" dirty="0">
                <a:solidFill>
                  <a:srgbClr val="FF0000"/>
                </a:solidFill>
                <a:latin typeface="Algerian" panose="04020705040A02060702" pitchFamily="82" charset="0"/>
              </a:rPr>
              <a:t>Dataset</a:t>
            </a:r>
            <a:r>
              <a:rPr lang="en-IN" sz="4400" dirty="0">
                <a:latin typeface="Algerian" panose="04020705040A02060702" pitchFamily="82" charset="0"/>
              </a:rPr>
              <a:t> </a:t>
            </a:r>
            <a:r>
              <a:rPr lang="en-IN" sz="4400" dirty="0">
                <a:solidFill>
                  <a:srgbClr val="FF0000"/>
                </a:solidFill>
                <a:latin typeface="Algerian" panose="04020705040A02060702" pitchFamily="82" charset="0"/>
              </a:rPr>
              <a:t>Description</a:t>
            </a:r>
          </a:p>
        </p:txBody>
      </p:sp>
      <p:sp>
        <p:nvSpPr>
          <p:cNvPr id="4" name="TextBox 3">
            <a:extLst>
              <a:ext uri="{FF2B5EF4-FFF2-40B4-BE49-F238E27FC236}">
                <a16:creationId xmlns:a16="http://schemas.microsoft.com/office/drawing/2014/main" id="{D21165DC-8BA6-B5D8-F4A3-EA57DB5CFED3}"/>
              </a:ext>
            </a:extLst>
          </p:cNvPr>
          <p:cNvSpPr txBox="1"/>
          <p:nvPr/>
        </p:nvSpPr>
        <p:spPr>
          <a:xfrm>
            <a:off x="533400" y="1371600"/>
            <a:ext cx="4724400" cy="3539430"/>
          </a:xfrm>
          <a:prstGeom prst="rect">
            <a:avLst/>
          </a:prstGeom>
          <a:noFill/>
        </p:spPr>
        <p:txBody>
          <a:bodyPr wrap="square">
            <a:spAutoFit/>
          </a:bodyPr>
          <a:lstStyle/>
          <a:p>
            <a:r>
              <a:rPr lang="en-US" sz="2800" dirty="0"/>
              <a:t>A dataset detailing employee training programs, including employee IDs, program names, training type (Internal/External), duration in days, and post-training performance levels (Very High, Medium, LOW).</a:t>
            </a:r>
            <a:endParaRPr lang="en-IN" sz="2800" dirty="0"/>
          </a:p>
        </p:txBody>
      </p:sp>
      <p:pic>
        <p:nvPicPr>
          <p:cNvPr id="5" name="Picture 4">
            <a:extLst>
              <a:ext uri="{FF2B5EF4-FFF2-40B4-BE49-F238E27FC236}">
                <a16:creationId xmlns:a16="http://schemas.microsoft.com/office/drawing/2014/main" id="{BDB72037-9014-151E-3A1A-02276ADB9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828800"/>
            <a:ext cx="4800600" cy="35394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893011" y="328232"/>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ECB915E-210B-CFB1-6F77-953646E95355}"/>
              </a:ext>
            </a:extLst>
          </p:cNvPr>
          <p:cNvSpPr txBox="1"/>
          <p:nvPr/>
        </p:nvSpPr>
        <p:spPr>
          <a:xfrm>
            <a:off x="914782" y="1032425"/>
            <a:ext cx="9067419" cy="4401205"/>
          </a:xfrm>
          <a:prstGeom prst="rect">
            <a:avLst/>
          </a:prstGeom>
          <a:noFill/>
        </p:spPr>
        <p:txBody>
          <a:bodyPr wrap="square">
            <a:spAutoFit/>
          </a:bodyPr>
          <a:lstStyle/>
          <a:p>
            <a:pPr lvl="8">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By leveraging data analysis to identify key factors driving high performance, our solution offers actionable insights to tailor training programs effectively. This approach not only enhances individual and organizational performance but also maximizes the return on training investments, creating a more skilled and motivated workforce.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660</TotalTime>
  <Words>670</Words>
  <Application>Microsoft Office PowerPoint</Application>
  <PresentationFormat>Widescreen</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Lekha Sri Kirubanandam</cp:lastModifiedBy>
  <cp:revision>15</cp:revision>
  <dcterms:created xsi:type="dcterms:W3CDTF">2024-03-29T15:07:22Z</dcterms:created>
  <dcterms:modified xsi:type="dcterms:W3CDTF">2024-09-01T13:40:33Z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