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CE72C-6FA7-4779-85F4-A168A588DD92}" v="2" dt="2023-11-20T19:44:38.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C1208-C4A7-4335-80F4-90BA0B5A64C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73A43B3-B412-455B-9A1B-4E549A2FD8C3}">
      <dgm:prSet/>
      <dgm:spPr/>
      <dgm:t>
        <a:bodyPr/>
        <a:lstStyle/>
        <a:p>
          <a:r>
            <a:rPr lang="en-US" b="1" i="0" dirty="0">
              <a:solidFill>
                <a:schemeClr val="tx1"/>
              </a:solidFill>
              <a:latin typeface="Times New Roman" panose="02020603050405020304" pitchFamily="18" charset="0"/>
              <a:cs typeface="Times New Roman" panose="02020603050405020304" pitchFamily="18" charset="0"/>
            </a:rPr>
            <a:t>Problem Statement:</a:t>
          </a:r>
          <a:r>
            <a:rPr lang="en-US" b="0" i="0" dirty="0">
              <a:solidFill>
                <a:schemeClr val="tx1"/>
              </a:solidFill>
              <a:latin typeface="Times New Roman" panose="02020603050405020304" pitchFamily="18" charset="0"/>
              <a:cs typeface="Times New Roman" panose="02020603050405020304" pitchFamily="18" charset="0"/>
            </a:rPr>
            <a:t> Traditional media's portrayal of terrorist organizations poses challenges for public perception, policy formulation, and national security due to the vast and complex textual data generated. Analyzing news articles, reports, and editorials requires advanced text mining, particularly topic modeling, to identify prevalent themes and biases effectively.</a:t>
          </a:r>
          <a:endParaRPr lang="en-US" dirty="0">
            <a:solidFill>
              <a:schemeClr val="tx1"/>
            </a:solidFill>
            <a:latin typeface="Times New Roman" panose="02020603050405020304" pitchFamily="18" charset="0"/>
            <a:cs typeface="Times New Roman" panose="02020603050405020304" pitchFamily="18" charset="0"/>
          </a:endParaRPr>
        </a:p>
      </dgm:t>
    </dgm:pt>
    <dgm:pt modelId="{0E3C2DBD-DFA6-4806-8BD3-5D2E6AD585E9}" type="parTrans" cxnId="{C10EC6E2-C20F-4E4B-BD44-453160CA1B7E}">
      <dgm:prSet/>
      <dgm:spPr/>
      <dgm:t>
        <a:bodyPr/>
        <a:lstStyle/>
        <a:p>
          <a:endParaRPr lang="en-US"/>
        </a:p>
      </dgm:t>
    </dgm:pt>
    <dgm:pt modelId="{87504B6A-6D7A-4A38-895A-4AAE0B681796}" type="sibTrans" cxnId="{C10EC6E2-C20F-4E4B-BD44-453160CA1B7E}">
      <dgm:prSet/>
      <dgm:spPr/>
      <dgm:t>
        <a:bodyPr/>
        <a:lstStyle/>
        <a:p>
          <a:endParaRPr lang="en-US"/>
        </a:p>
      </dgm:t>
    </dgm:pt>
    <dgm:pt modelId="{EC45B285-250F-4CAF-9CAD-6782E2A69703}">
      <dgm:prSet/>
      <dgm:spPr/>
      <dgm:t>
        <a:bodyPr/>
        <a:lstStyle/>
        <a:p>
          <a:r>
            <a:rPr lang="en-US" b="1" i="0" dirty="0">
              <a:solidFill>
                <a:schemeClr val="tx1"/>
              </a:solidFill>
              <a:latin typeface="Times New Roman" panose="02020603050405020304" pitchFamily="18" charset="0"/>
              <a:cs typeface="Times New Roman" panose="02020603050405020304" pitchFamily="18" charset="0"/>
            </a:rPr>
            <a:t>Motivation:</a:t>
          </a:r>
          <a:r>
            <a:rPr lang="en-US" b="0" i="0" dirty="0">
              <a:solidFill>
                <a:schemeClr val="tx1"/>
              </a:solidFill>
              <a:latin typeface="Times New Roman" panose="02020603050405020304" pitchFamily="18" charset="0"/>
              <a:cs typeface="Times New Roman" panose="02020603050405020304" pitchFamily="18" charset="0"/>
            </a:rPr>
            <a:t> The urgent need to understand the nuanced narratives and trends within media representations of terrorist organizations drives our motivation. Applying topic modeling will provide insights that contribute to informed counter-terrorism strategies and foster a more nuanced public discourse on this critical issue.</a:t>
          </a:r>
          <a:endParaRPr lang="en-US" dirty="0">
            <a:solidFill>
              <a:schemeClr val="tx1"/>
            </a:solidFill>
            <a:latin typeface="Times New Roman" panose="02020603050405020304" pitchFamily="18" charset="0"/>
            <a:cs typeface="Times New Roman" panose="02020603050405020304" pitchFamily="18" charset="0"/>
          </a:endParaRPr>
        </a:p>
      </dgm:t>
    </dgm:pt>
    <dgm:pt modelId="{631CC960-6E97-4A2F-AC98-D93CFF7F213D}" type="parTrans" cxnId="{DAC707DD-90D1-410F-91CF-94CD312E5CF5}">
      <dgm:prSet/>
      <dgm:spPr/>
      <dgm:t>
        <a:bodyPr/>
        <a:lstStyle/>
        <a:p>
          <a:endParaRPr lang="en-US"/>
        </a:p>
      </dgm:t>
    </dgm:pt>
    <dgm:pt modelId="{49D2640E-2FC5-47C0-A1B9-8748E5DE777A}" type="sibTrans" cxnId="{DAC707DD-90D1-410F-91CF-94CD312E5CF5}">
      <dgm:prSet/>
      <dgm:spPr/>
      <dgm:t>
        <a:bodyPr/>
        <a:lstStyle/>
        <a:p>
          <a:endParaRPr lang="en-US"/>
        </a:p>
      </dgm:t>
    </dgm:pt>
    <dgm:pt modelId="{4CAC389B-53DE-4D2B-B387-CAF09717380D}" type="pres">
      <dgm:prSet presAssocID="{655C1208-C4A7-4335-80F4-90BA0B5A64CB}" presName="outerComposite" presStyleCnt="0">
        <dgm:presLayoutVars>
          <dgm:chMax val="5"/>
          <dgm:dir/>
          <dgm:resizeHandles val="exact"/>
        </dgm:presLayoutVars>
      </dgm:prSet>
      <dgm:spPr/>
    </dgm:pt>
    <dgm:pt modelId="{45F02987-E3FE-457E-B0CE-036F6A0BC2EF}" type="pres">
      <dgm:prSet presAssocID="{655C1208-C4A7-4335-80F4-90BA0B5A64CB}" presName="dummyMaxCanvas" presStyleCnt="0">
        <dgm:presLayoutVars/>
      </dgm:prSet>
      <dgm:spPr/>
    </dgm:pt>
    <dgm:pt modelId="{B4E89663-5DF1-45E0-93E2-407F0ED49D42}" type="pres">
      <dgm:prSet presAssocID="{655C1208-C4A7-4335-80F4-90BA0B5A64CB}" presName="TwoNodes_1" presStyleLbl="node1" presStyleIdx="0" presStyleCnt="2">
        <dgm:presLayoutVars>
          <dgm:bulletEnabled val="1"/>
        </dgm:presLayoutVars>
      </dgm:prSet>
      <dgm:spPr/>
    </dgm:pt>
    <dgm:pt modelId="{3172FA8E-2694-44B3-936C-BE1C960C631A}" type="pres">
      <dgm:prSet presAssocID="{655C1208-C4A7-4335-80F4-90BA0B5A64CB}" presName="TwoNodes_2" presStyleLbl="node1" presStyleIdx="1" presStyleCnt="2">
        <dgm:presLayoutVars>
          <dgm:bulletEnabled val="1"/>
        </dgm:presLayoutVars>
      </dgm:prSet>
      <dgm:spPr/>
    </dgm:pt>
    <dgm:pt modelId="{5F5F1AE4-CB9D-4498-984D-8B7F185C4878}" type="pres">
      <dgm:prSet presAssocID="{655C1208-C4A7-4335-80F4-90BA0B5A64CB}" presName="TwoConn_1-2" presStyleLbl="fgAccFollowNode1" presStyleIdx="0" presStyleCnt="1">
        <dgm:presLayoutVars>
          <dgm:bulletEnabled val="1"/>
        </dgm:presLayoutVars>
      </dgm:prSet>
      <dgm:spPr/>
    </dgm:pt>
    <dgm:pt modelId="{5EF5D8FF-72DC-4455-8470-074E31394B4D}" type="pres">
      <dgm:prSet presAssocID="{655C1208-C4A7-4335-80F4-90BA0B5A64CB}" presName="TwoNodes_1_text" presStyleLbl="node1" presStyleIdx="1" presStyleCnt="2">
        <dgm:presLayoutVars>
          <dgm:bulletEnabled val="1"/>
        </dgm:presLayoutVars>
      </dgm:prSet>
      <dgm:spPr/>
    </dgm:pt>
    <dgm:pt modelId="{AD4A8D05-2681-4EF7-904A-02FC3F66EB90}" type="pres">
      <dgm:prSet presAssocID="{655C1208-C4A7-4335-80F4-90BA0B5A64CB}" presName="TwoNodes_2_text" presStyleLbl="node1" presStyleIdx="1" presStyleCnt="2">
        <dgm:presLayoutVars>
          <dgm:bulletEnabled val="1"/>
        </dgm:presLayoutVars>
      </dgm:prSet>
      <dgm:spPr/>
    </dgm:pt>
  </dgm:ptLst>
  <dgm:cxnLst>
    <dgm:cxn modelId="{968B6F10-A646-41A0-AD9F-74C79F412CB9}" type="presOf" srcId="{EC45B285-250F-4CAF-9CAD-6782E2A69703}" destId="{AD4A8D05-2681-4EF7-904A-02FC3F66EB90}" srcOrd="1" destOrd="0" presId="urn:microsoft.com/office/officeart/2005/8/layout/vProcess5"/>
    <dgm:cxn modelId="{4613882D-EB75-4B83-ABA5-2EF9F33AC2F6}" type="presOf" srcId="{87504B6A-6D7A-4A38-895A-4AAE0B681796}" destId="{5F5F1AE4-CB9D-4498-984D-8B7F185C4878}" srcOrd="0" destOrd="0" presId="urn:microsoft.com/office/officeart/2005/8/layout/vProcess5"/>
    <dgm:cxn modelId="{496DF03B-DC78-4F02-8E2E-18C1DF912177}" type="presOf" srcId="{EC45B285-250F-4CAF-9CAD-6782E2A69703}" destId="{3172FA8E-2694-44B3-936C-BE1C960C631A}" srcOrd="0" destOrd="0" presId="urn:microsoft.com/office/officeart/2005/8/layout/vProcess5"/>
    <dgm:cxn modelId="{90501967-F264-4A50-A388-DDC75960729F}" type="presOf" srcId="{655C1208-C4A7-4335-80F4-90BA0B5A64CB}" destId="{4CAC389B-53DE-4D2B-B387-CAF09717380D}" srcOrd="0" destOrd="0" presId="urn:microsoft.com/office/officeart/2005/8/layout/vProcess5"/>
    <dgm:cxn modelId="{74817369-73D3-4769-9763-95D07F00037E}" type="presOf" srcId="{573A43B3-B412-455B-9A1B-4E549A2FD8C3}" destId="{B4E89663-5DF1-45E0-93E2-407F0ED49D42}" srcOrd="0" destOrd="0" presId="urn:microsoft.com/office/officeart/2005/8/layout/vProcess5"/>
    <dgm:cxn modelId="{DAC707DD-90D1-410F-91CF-94CD312E5CF5}" srcId="{655C1208-C4A7-4335-80F4-90BA0B5A64CB}" destId="{EC45B285-250F-4CAF-9CAD-6782E2A69703}" srcOrd="1" destOrd="0" parTransId="{631CC960-6E97-4A2F-AC98-D93CFF7F213D}" sibTransId="{49D2640E-2FC5-47C0-A1B9-8748E5DE777A}"/>
    <dgm:cxn modelId="{C10EC6E2-C20F-4E4B-BD44-453160CA1B7E}" srcId="{655C1208-C4A7-4335-80F4-90BA0B5A64CB}" destId="{573A43B3-B412-455B-9A1B-4E549A2FD8C3}" srcOrd="0" destOrd="0" parTransId="{0E3C2DBD-DFA6-4806-8BD3-5D2E6AD585E9}" sibTransId="{87504B6A-6D7A-4A38-895A-4AAE0B681796}"/>
    <dgm:cxn modelId="{168BBEFA-2D34-4738-A8E2-897B91027086}" type="presOf" srcId="{573A43B3-B412-455B-9A1B-4E549A2FD8C3}" destId="{5EF5D8FF-72DC-4455-8470-074E31394B4D}" srcOrd="1" destOrd="0" presId="urn:microsoft.com/office/officeart/2005/8/layout/vProcess5"/>
    <dgm:cxn modelId="{0C8660C8-BB17-45AA-96C3-B62E21CEC2E3}" type="presParOf" srcId="{4CAC389B-53DE-4D2B-B387-CAF09717380D}" destId="{45F02987-E3FE-457E-B0CE-036F6A0BC2EF}" srcOrd="0" destOrd="0" presId="urn:microsoft.com/office/officeart/2005/8/layout/vProcess5"/>
    <dgm:cxn modelId="{529F42DA-85EB-4E71-B9FA-718FC7E00914}" type="presParOf" srcId="{4CAC389B-53DE-4D2B-B387-CAF09717380D}" destId="{B4E89663-5DF1-45E0-93E2-407F0ED49D42}" srcOrd="1" destOrd="0" presId="urn:microsoft.com/office/officeart/2005/8/layout/vProcess5"/>
    <dgm:cxn modelId="{432BE803-6BB7-40DC-8786-1AC1E2444411}" type="presParOf" srcId="{4CAC389B-53DE-4D2B-B387-CAF09717380D}" destId="{3172FA8E-2694-44B3-936C-BE1C960C631A}" srcOrd="2" destOrd="0" presId="urn:microsoft.com/office/officeart/2005/8/layout/vProcess5"/>
    <dgm:cxn modelId="{F392D848-5BB3-4BDE-9CE5-E540698C900C}" type="presParOf" srcId="{4CAC389B-53DE-4D2B-B387-CAF09717380D}" destId="{5F5F1AE4-CB9D-4498-984D-8B7F185C4878}" srcOrd="3" destOrd="0" presId="urn:microsoft.com/office/officeart/2005/8/layout/vProcess5"/>
    <dgm:cxn modelId="{780BEFB9-66C9-492F-98B9-F57EFBD20304}" type="presParOf" srcId="{4CAC389B-53DE-4D2B-B387-CAF09717380D}" destId="{5EF5D8FF-72DC-4455-8470-074E31394B4D}" srcOrd="4" destOrd="0" presId="urn:microsoft.com/office/officeart/2005/8/layout/vProcess5"/>
    <dgm:cxn modelId="{7AA070C9-F68B-4DBB-9E52-8A8D4CB109D0}" type="presParOf" srcId="{4CAC389B-53DE-4D2B-B387-CAF09717380D}" destId="{AD4A8D05-2681-4EF7-904A-02FC3F66EB9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5F2BB-7C34-4EDA-84AD-F4F6595EB2D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CF072CA-BBAF-4FCD-BA33-A12E6C47402E}">
      <dgm:prSet/>
      <dgm:spPr/>
      <dgm:t>
        <a:bodyPr/>
        <a:lstStyle/>
        <a:p>
          <a:r>
            <a:rPr lang="en-US" b="0" i="0" dirty="0">
              <a:latin typeface="Times New Roman" panose="02020603050405020304" pitchFamily="18" charset="0"/>
              <a:cs typeface="Times New Roman" panose="02020603050405020304" pitchFamily="18" charset="0"/>
            </a:rPr>
            <a:t>This project underscores the pivotal role of initial data processing and exploratory analysis in evaluating newspaper content through topic modeling. </a:t>
          </a:r>
          <a:endParaRPr lang="en-US" dirty="0">
            <a:latin typeface="Times New Roman" panose="02020603050405020304" pitchFamily="18" charset="0"/>
            <a:cs typeface="Times New Roman" panose="02020603050405020304" pitchFamily="18" charset="0"/>
          </a:endParaRPr>
        </a:p>
      </dgm:t>
    </dgm:pt>
    <dgm:pt modelId="{8702637E-AA6C-4EFC-BCE5-639881FF5E3E}" type="parTrans" cxnId="{ABE0FC78-E3E7-4B68-9D8D-F60BD9DDBF36}">
      <dgm:prSet/>
      <dgm:spPr/>
      <dgm:t>
        <a:bodyPr/>
        <a:lstStyle/>
        <a:p>
          <a:endParaRPr lang="en-US"/>
        </a:p>
      </dgm:t>
    </dgm:pt>
    <dgm:pt modelId="{8D1B067F-1526-4A13-8BCD-C43ADA4360A2}" type="sibTrans" cxnId="{ABE0FC78-E3E7-4B68-9D8D-F60BD9DDBF36}">
      <dgm:prSet/>
      <dgm:spPr/>
      <dgm:t>
        <a:bodyPr/>
        <a:lstStyle/>
        <a:p>
          <a:endParaRPr lang="en-US"/>
        </a:p>
      </dgm:t>
    </dgm:pt>
    <dgm:pt modelId="{AE95B51A-55DD-4D7C-A4D4-F0BE6A448BF2}">
      <dgm:prSet/>
      <dgm:spPr/>
      <dgm:t>
        <a:bodyPr/>
        <a:lstStyle/>
        <a:p>
          <a:r>
            <a:rPr lang="en-US" b="0" i="0" dirty="0">
              <a:latin typeface="Times New Roman" panose="02020603050405020304" pitchFamily="18" charset="0"/>
              <a:cs typeface="Times New Roman" panose="02020603050405020304" pitchFamily="18" charset="0"/>
            </a:rPr>
            <a:t>By refining a corpus and identifying key features, we generated concise summaries and visual aids, providing deeper insights for journalists. </a:t>
          </a:r>
          <a:endParaRPr lang="en-US" dirty="0">
            <a:latin typeface="Times New Roman" panose="02020603050405020304" pitchFamily="18" charset="0"/>
            <a:cs typeface="Times New Roman" panose="02020603050405020304" pitchFamily="18" charset="0"/>
          </a:endParaRPr>
        </a:p>
      </dgm:t>
    </dgm:pt>
    <dgm:pt modelId="{4BA28B21-1932-4BE0-A4D9-47E801636A0F}" type="parTrans" cxnId="{C8C489E5-4B6E-43B4-AA7B-6558A773B34E}">
      <dgm:prSet/>
      <dgm:spPr/>
      <dgm:t>
        <a:bodyPr/>
        <a:lstStyle/>
        <a:p>
          <a:endParaRPr lang="en-US"/>
        </a:p>
      </dgm:t>
    </dgm:pt>
    <dgm:pt modelId="{523EAACF-FB1E-405A-B57E-F09E996E34B6}" type="sibTrans" cxnId="{C8C489E5-4B6E-43B4-AA7B-6558A773B34E}">
      <dgm:prSet/>
      <dgm:spPr/>
      <dgm:t>
        <a:bodyPr/>
        <a:lstStyle/>
        <a:p>
          <a:endParaRPr lang="en-US"/>
        </a:p>
      </dgm:t>
    </dgm:pt>
    <dgm:pt modelId="{81250724-D4AD-4623-B41D-B404E7301C15}">
      <dgm:prSet/>
      <dgm:spPr/>
      <dgm:t>
        <a:bodyPr/>
        <a:lstStyle/>
        <a:p>
          <a:r>
            <a:rPr lang="en-US" b="0" i="0" dirty="0">
              <a:latin typeface="Times New Roman" panose="02020603050405020304" pitchFamily="18" charset="0"/>
              <a:cs typeface="Times New Roman" panose="02020603050405020304" pitchFamily="18" charset="0"/>
            </a:rPr>
            <a:t>The findings emphasize the importance of meticulous data preparation in journalism, ultimately empowering storytellers with impactful narratives. </a:t>
          </a:r>
          <a:endParaRPr lang="en-US" dirty="0">
            <a:latin typeface="Times New Roman" panose="02020603050405020304" pitchFamily="18" charset="0"/>
            <a:cs typeface="Times New Roman" panose="02020603050405020304" pitchFamily="18" charset="0"/>
          </a:endParaRPr>
        </a:p>
      </dgm:t>
    </dgm:pt>
    <dgm:pt modelId="{CD82E5B2-77D3-47E1-AB86-3168493FE901}" type="parTrans" cxnId="{14065EB4-898A-4DD7-A3F2-182E9D0EA16D}">
      <dgm:prSet/>
      <dgm:spPr/>
      <dgm:t>
        <a:bodyPr/>
        <a:lstStyle/>
        <a:p>
          <a:endParaRPr lang="en-US"/>
        </a:p>
      </dgm:t>
    </dgm:pt>
    <dgm:pt modelId="{722B9A22-E8D1-4857-A5AF-8BC50C0891F5}" type="sibTrans" cxnId="{14065EB4-898A-4DD7-A3F2-182E9D0EA16D}">
      <dgm:prSet/>
      <dgm:spPr/>
      <dgm:t>
        <a:bodyPr/>
        <a:lstStyle/>
        <a:p>
          <a:endParaRPr lang="en-US"/>
        </a:p>
      </dgm:t>
    </dgm:pt>
    <dgm:pt modelId="{5E9864D9-D967-40CF-8557-BD2BF112A095}">
      <dgm:prSet/>
      <dgm:spPr/>
      <dgm:t>
        <a:bodyPr/>
        <a:lstStyle/>
        <a:p>
          <a:r>
            <a:rPr lang="en-US" b="0" i="0" dirty="0">
              <a:latin typeface="Times New Roman" panose="02020603050405020304" pitchFamily="18" charset="0"/>
              <a:cs typeface="Times New Roman" panose="02020603050405020304" pitchFamily="18" charset="0"/>
            </a:rPr>
            <a:t>Future research could explore excluding common words and employing novel analytic methods or applying this methodology to diverse datasets for comparative analysis.</a:t>
          </a:r>
          <a:endParaRPr lang="en-US" dirty="0">
            <a:latin typeface="Times New Roman" panose="02020603050405020304" pitchFamily="18" charset="0"/>
            <a:cs typeface="Times New Roman" panose="02020603050405020304" pitchFamily="18" charset="0"/>
          </a:endParaRPr>
        </a:p>
      </dgm:t>
    </dgm:pt>
    <dgm:pt modelId="{8245E257-E23A-4FE2-8FD0-E5D9E4AA8E35}" type="parTrans" cxnId="{0802AC06-AA34-452A-8D56-F9FF19E72AC9}">
      <dgm:prSet/>
      <dgm:spPr/>
      <dgm:t>
        <a:bodyPr/>
        <a:lstStyle/>
        <a:p>
          <a:endParaRPr lang="en-US"/>
        </a:p>
      </dgm:t>
    </dgm:pt>
    <dgm:pt modelId="{86D83581-D13E-466A-897F-6A0E72D99A91}" type="sibTrans" cxnId="{0802AC06-AA34-452A-8D56-F9FF19E72AC9}">
      <dgm:prSet/>
      <dgm:spPr/>
      <dgm:t>
        <a:bodyPr/>
        <a:lstStyle/>
        <a:p>
          <a:endParaRPr lang="en-US"/>
        </a:p>
      </dgm:t>
    </dgm:pt>
    <dgm:pt modelId="{D516F64D-A8A6-409C-8DC5-28D97F11DE70}" type="pres">
      <dgm:prSet presAssocID="{3B65F2BB-7C34-4EDA-84AD-F4F6595EB2D1}" presName="linear" presStyleCnt="0">
        <dgm:presLayoutVars>
          <dgm:animLvl val="lvl"/>
          <dgm:resizeHandles val="exact"/>
        </dgm:presLayoutVars>
      </dgm:prSet>
      <dgm:spPr/>
    </dgm:pt>
    <dgm:pt modelId="{9D2A24E5-692A-47D6-ADB0-0F86FEFBE3DF}" type="pres">
      <dgm:prSet presAssocID="{8CF072CA-BBAF-4FCD-BA33-A12E6C47402E}" presName="parentText" presStyleLbl="node1" presStyleIdx="0" presStyleCnt="4">
        <dgm:presLayoutVars>
          <dgm:chMax val="0"/>
          <dgm:bulletEnabled val="1"/>
        </dgm:presLayoutVars>
      </dgm:prSet>
      <dgm:spPr/>
    </dgm:pt>
    <dgm:pt modelId="{3543F388-9A87-4DD0-85AB-EACEB7DBFF4A}" type="pres">
      <dgm:prSet presAssocID="{8D1B067F-1526-4A13-8BCD-C43ADA4360A2}" presName="spacer" presStyleCnt="0"/>
      <dgm:spPr/>
    </dgm:pt>
    <dgm:pt modelId="{D08CCD48-D8F1-4545-8BD7-2928C9CAD1AD}" type="pres">
      <dgm:prSet presAssocID="{AE95B51A-55DD-4D7C-A4D4-F0BE6A448BF2}" presName="parentText" presStyleLbl="node1" presStyleIdx="1" presStyleCnt="4">
        <dgm:presLayoutVars>
          <dgm:chMax val="0"/>
          <dgm:bulletEnabled val="1"/>
        </dgm:presLayoutVars>
      </dgm:prSet>
      <dgm:spPr/>
    </dgm:pt>
    <dgm:pt modelId="{10AB4727-3C7A-4D99-8ADD-11BB9FE55DAE}" type="pres">
      <dgm:prSet presAssocID="{523EAACF-FB1E-405A-B57E-F09E996E34B6}" presName="spacer" presStyleCnt="0"/>
      <dgm:spPr/>
    </dgm:pt>
    <dgm:pt modelId="{ECDAEE1D-EBC7-4C42-964B-1D2BF51B6F68}" type="pres">
      <dgm:prSet presAssocID="{81250724-D4AD-4623-B41D-B404E7301C15}" presName="parentText" presStyleLbl="node1" presStyleIdx="2" presStyleCnt="4">
        <dgm:presLayoutVars>
          <dgm:chMax val="0"/>
          <dgm:bulletEnabled val="1"/>
        </dgm:presLayoutVars>
      </dgm:prSet>
      <dgm:spPr/>
    </dgm:pt>
    <dgm:pt modelId="{AD165C3A-B6F6-47A8-95B8-6116F712DD09}" type="pres">
      <dgm:prSet presAssocID="{722B9A22-E8D1-4857-A5AF-8BC50C0891F5}" presName="spacer" presStyleCnt="0"/>
      <dgm:spPr/>
    </dgm:pt>
    <dgm:pt modelId="{68F1791F-59E5-4D37-BE88-BBB8BCBE2FF4}" type="pres">
      <dgm:prSet presAssocID="{5E9864D9-D967-40CF-8557-BD2BF112A095}" presName="parentText" presStyleLbl="node1" presStyleIdx="3" presStyleCnt="4">
        <dgm:presLayoutVars>
          <dgm:chMax val="0"/>
          <dgm:bulletEnabled val="1"/>
        </dgm:presLayoutVars>
      </dgm:prSet>
      <dgm:spPr/>
    </dgm:pt>
  </dgm:ptLst>
  <dgm:cxnLst>
    <dgm:cxn modelId="{0802AC06-AA34-452A-8D56-F9FF19E72AC9}" srcId="{3B65F2BB-7C34-4EDA-84AD-F4F6595EB2D1}" destId="{5E9864D9-D967-40CF-8557-BD2BF112A095}" srcOrd="3" destOrd="0" parTransId="{8245E257-E23A-4FE2-8FD0-E5D9E4AA8E35}" sibTransId="{86D83581-D13E-466A-897F-6A0E72D99A91}"/>
    <dgm:cxn modelId="{2EDEBF30-820C-41AA-97E5-104C13653EF7}" type="presOf" srcId="{8CF072CA-BBAF-4FCD-BA33-A12E6C47402E}" destId="{9D2A24E5-692A-47D6-ADB0-0F86FEFBE3DF}" srcOrd="0" destOrd="0" presId="urn:microsoft.com/office/officeart/2005/8/layout/vList2"/>
    <dgm:cxn modelId="{3BE6F85F-6F0B-4691-B36A-1E3201EA7676}" type="presOf" srcId="{81250724-D4AD-4623-B41D-B404E7301C15}" destId="{ECDAEE1D-EBC7-4C42-964B-1D2BF51B6F68}" srcOrd="0" destOrd="0" presId="urn:microsoft.com/office/officeart/2005/8/layout/vList2"/>
    <dgm:cxn modelId="{9E081754-A0A2-47DC-A830-8EACA0BB1BAE}" type="presOf" srcId="{3B65F2BB-7C34-4EDA-84AD-F4F6595EB2D1}" destId="{D516F64D-A8A6-409C-8DC5-28D97F11DE70}" srcOrd="0" destOrd="0" presId="urn:microsoft.com/office/officeart/2005/8/layout/vList2"/>
    <dgm:cxn modelId="{ABE0FC78-E3E7-4B68-9D8D-F60BD9DDBF36}" srcId="{3B65F2BB-7C34-4EDA-84AD-F4F6595EB2D1}" destId="{8CF072CA-BBAF-4FCD-BA33-A12E6C47402E}" srcOrd="0" destOrd="0" parTransId="{8702637E-AA6C-4EFC-BCE5-639881FF5E3E}" sibTransId="{8D1B067F-1526-4A13-8BCD-C43ADA4360A2}"/>
    <dgm:cxn modelId="{C76D2A90-0A92-4D58-9171-B691AA379104}" type="presOf" srcId="{5E9864D9-D967-40CF-8557-BD2BF112A095}" destId="{68F1791F-59E5-4D37-BE88-BBB8BCBE2FF4}" srcOrd="0" destOrd="0" presId="urn:microsoft.com/office/officeart/2005/8/layout/vList2"/>
    <dgm:cxn modelId="{D3C77B92-7B1A-4402-8C58-76B8EC36164F}" type="presOf" srcId="{AE95B51A-55DD-4D7C-A4D4-F0BE6A448BF2}" destId="{D08CCD48-D8F1-4545-8BD7-2928C9CAD1AD}" srcOrd="0" destOrd="0" presId="urn:microsoft.com/office/officeart/2005/8/layout/vList2"/>
    <dgm:cxn modelId="{14065EB4-898A-4DD7-A3F2-182E9D0EA16D}" srcId="{3B65F2BB-7C34-4EDA-84AD-F4F6595EB2D1}" destId="{81250724-D4AD-4623-B41D-B404E7301C15}" srcOrd="2" destOrd="0" parTransId="{CD82E5B2-77D3-47E1-AB86-3168493FE901}" sibTransId="{722B9A22-E8D1-4857-A5AF-8BC50C0891F5}"/>
    <dgm:cxn modelId="{C8C489E5-4B6E-43B4-AA7B-6558A773B34E}" srcId="{3B65F2BB-7C34-4EDA-84AD-F4F6595EB2D1}" destId="{AE95B51A-55DD-4D7C-A4D4-F0BE6A448BF2}" srcOrd="1" destOrd="0" parTransId="{4BA28B21-1932-4BE0-A4D9-47E801636A0F}" sibTransId="{523EAACF-FB1E-405A-B57E-F09E996E34B6}"/>
    <dgm:cxn modelId="{BC24BAB7-63D3-4B75-BFAF-CDC96A690659}" type="presParOf" srcId="{D516F64D-A8A6-409C-8DC5-28D97F11DE70}" destId="{9D2A24E5-692A-47D6-ADB0-0F86FEFBE3DF}" srcOrd="0" destOrd="0" presId="urn:microsoft.com/office/officeart/2005/8/layout/vList2"/>
    <dgm:cxn modelId="{14790323-432E-459D-8FE5-DFAEC6E10207}" type="presParOf" srcId="{D516F64D-A8A6-409C-8DC5-28D97F11DE70}" destId="{3543F388-9A87-4DD0-85AB-EACEB7DBFF4A}" srcOrd="1" destOrd="0" presId="urn:microsoft.com/office/officeart/2005/8/layout/vList2"/>
    <dgm:cxn modelId="{6CED4F72-17B0-4CA7-95DC-4F363474B55A}" type="presParOf" srcId="{D516F64D-A8A6-409C-8DC5-28D97F11DE70}" destId="{D08CCD48-D8F1-4545-8BD7-2928C9CAD1AD}" srcOrd="2" destOrd="0" presId="urn:microsoft.com/office/officeart/2005/8/layout/vList2"/>
    <dgm:cxn modelId="{0BA8B8CB-0F00-46F3-AFBD-E0D581B4B958}" type="presParOf" srcId="{D516F64D-A8A6-409C-8DC5-28D97F11DE70}" destId="{10AB4727-3C7A-4D99-8ADD-11BB9FE55DAE}" srcOrd="3" destOrd="0" presId="urn:microsoft.com/office/officeart/2005/8/layout/vList2"/>
    <dgm:cxn modelId="{EFE640B0-4EB0-4A53-AFCB-7EB90BAB40E3}" type="presParOf" srcId="{D516F64D-A8A6-409C-8DC5-28D97F11DE70}" destId="{ECDAEE1D-EBC7-4C42-964B-1D2BF51B6F68}" srcOrd="4" destOrd="0" presId="urn:microsoft.com/office/officeart/2005/8/layout/vList2"/>
    <dgm:cxn modelId="{E072646C-7FFB-4B3F-873B-4BEA334B3617}" type="presParOf" srcId="{D516F64D-A8A6-409C-8DC5-28D97F11DE70}" destId="{AD165C3A-B6F6-47A8-95B8-6116F712DD09}" srcOrd="5" destOrd="0" presId="urn:microsoft.com/office/officeart/2005/8/layout/vList2"/>
    <dgm:cxn modelId="{DCADE80D-3EA7-498A-B0EA-0813FA6FDC86}" type="presParOf" srcId="{D516F64D-A8A6-409C-8DC5-28D97F11DE70}" destId="{68F1791F-59E5-4D37-BE88-BBB8BCBE2FF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27B878-76E4-4C5E-9A8B-7A1A01C4DB1A}"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B25E59D-4330-4D8D-8B50-C69085EA0F12}">
      <dgm:prSet/>
      <dgm:spPr/>
      <dgm:t>
        <a:bodyPr/>
        <a:lstStyle/>
        <a:p>
          <a:pPr>
            <a:defRPr b="1"/>
          </a:pPr>
          <a:r>
            <a:rPr lang="en-IN"/>
            <a:t>Challenges:</a:t>
          </a:r>
          <a:endParaRPr lang="en-US"/>
        </a:p>
      </dgm:t>
    </dgm:pt>
    <dgm:pt modelId="{F8E697ED-10FA-4A38-B020-E43F71D496DF}" type="parTrans" cxnId="{E3993776-F379-4541-A571-640E13C4690F}">
      <dgm:prSet/>
      <dgm:spPr/>
      <dgm:t>
        <a:bodyPr/>
        <a:lstStyle/>
        <a:p>
          <a:endParaRPr lang="en-US"/>
        </a:p>
      </dgm:t>
    </dgm:pt>
    <dgm:pt modelId="{8D16C360-BE89-4533-B832-117F5B339156}" type="sibTrans" cxnId="{E3993776-F379-4541-A571-640E13C4690F}">
      <dgm:prSet/>
      <dgm:spPr/>
      <dgm:t>
        <a:bodyPr/>
        <a:lstStyle/>
        <a:p>
          <a:endParaRPr lang="en-US"/>
        </a:p>
      </dgm:t>
    </dgm:pt>
    <dgm:pt modelId="{38AC5591-8FCE-4474-9B46-42521118222D}">
      <dgm:prSet/>
      <dgm:spPr/>
      <dgm:t>
        <a:bodyPr/>
        <a:lstStyle/>
        <a:p>
          <a:r>
            <a:rPr lang="en-IN">
              <a:latin typeface="Times New Roman" panose="02020603050405020304" pitchFamily="18" charset="0"/>
              <a:cs typeface="Times New Roman" panose="02020603050405020304" pitchFamily="18" charset="0"/>
            </a:rPr>
            <a:t>Data cleaning</a:t>
          </a:r>
          <a:endParaRPr lang="en-US">
            <a:latin typeface="Times New Roman" panose="02020603050405020304" pitchFamily="18" charset="0"/>
            <a:cs typeface="Times New Roman" panose="02020603050405020304" pitchFamily="18" charset="0"/>
          </a:endParaRPr>
        </a:p>
      </dgm:t>
    </dgm:pt>
    <dgm:pt modelId="{03118A88-91E0-42FF-BA69-D3D620EAFF04}" type="parTrans" cxnId="{DF13BCFA-6BF9-4696-91AC-8C0D5DFDA307}">
      <dgm:prSet/>
      <dgm:spPr/>
      <dgm:t>
        <a:bodyPr/>
        <a:lstStyle/>
        <a:p>
          <a:endParaRPr lang="en-US"/>
        </a:p>
      </dgm:t>
    </dgm:pt>
    <dgm:pt modelId="{28305D5E-62A3-4263-B496-BAD1EDACB219}" type="sibTrans" cxnId="{DF13BCFA-6BF9-4696-91AC-8C0D5DFDA307}">
      <dgm:prSet/>
      <dgm:spPr/>
      <dgm:t>
        <a:bodyPr/>
        <a:lstStyle/>
        <a:p>
          <a:endParaRPr lang="en-US"/>
        </a:p>
      </dgm:t>
    </dgm:pt>
    <dgm:pt modelId="{D6EB407D-4B0E-431A-82A2-5B92AE502D21}">
      <dgm:prSet/>
      <dgm:spPr/>
      <dgm:t>
        <a:bodyPr/>
        <a:lstStyle/>
        <a:p>
          <a:r>
            <a:rPr lang="en-IN" dirty="0">
              <a:latin typeface="Times New Roman" panose="02020603050405020304" pitchFamily="18" charset="0"/>
              <a:cs typeface="Times New Roman" panose="02020603050405020304" pitchFamily="18" charset="0"/>
            </a:rPr>
            <a:t>LDA optimal topics selection </a:t>
          </a:r>
          <a:endParaRPr lang="en-US" dirty="0">
            <a:latin typeface="Times New Roman" panose="02020603050405020304" pitchFamily="18" charset="0"/>
            <a:cs typeface="Times New Roman" panose="02020603050405020304" pitchFamily="18" charset="0"/>
          </a:endParaRPr>
        </a:p>
      </dgm:t>
    </dgm:pt>
    <dgm:pt modelId="{8CC6740E-9F55-4E04-A5C9-10E890CC8F32}" type="parTrans" cxnId="{DA6107E7-9FAD-4052-B41E-9D20CEED50A8}">
      <dgm:prSet/>
      <dgm:spPr/>
      <dgm:t>
        <a:bodyPr/>
        <a:lstStyle/>
        <a:p>
          <a:endParaRPr lang="en-US"/>
        </a:p>
      </dgm:t>
    </dgm:pt>
    <dgm:pt modelId="{BD51B01A-3E9F-4CEB-AB77-84947EF0BA77}" type="sibTrans" cxnId="{DA6107E7-9FAD-4052-B41E-9D20CEED50A8}">
      <dgm:prSet/>
      <dgm:spPr/>
      <dgm:t>
        <a:bodyPr/>
        <a:lstStyle/>
        <a:p>
          <a:endParaRPr lang="en-US"/>
        </a:p>
      </dgm:t>
    </dgm:pt>
    <dgm:pt modelId="{A474DF7C-B33C-42DB-A6F0-B9D3F8CF7156}">
      <dgm:prSet/>
      <dgm:spPr/>
      <dgm:t>
        <a:bodyPr/>
        <a:lstStyle/>
        <a:p>
          <a:pPr>
            <a:defRPr b="1"/>
          </a:pPr>
          <a:r>
            <a:rPr lang="en-IN"/>
            <a:t>Lessons Learned:</a:t>
          </a:r>
          <a:endParaRPr lang="en-US"/>
        </a:p>
      </dgm:t>
    </dgm:pt>
    <dgm:pt modelId="{36D716E4-E3A3-4A1E-A000-B799A2C23A80}" type="parTrans" cxnId="{EAC1EC17-BEF0-4EBB-8E10-29FE48BFF6D2}">
      <dgm:prSet/>
      <dgm:spPr/>
      <dgm:t>
        <a:bodyPr/>
        <a:lstStyle/>
        <a:p>
          <a:endParaRPr lang="en-US"/>
        </a:p>
      </dgm:t>
    </dgm:pt>
    <dgm:pt modelId="{06BCF5FA-B0B8-48A9-8AA9-92D7E326AEAB}" type="sibTrans" cxnId="{EAC1EC17-BEF0-4EBB-8E10-29FE48BFF6D2}">
      <dgm:prSet/>
      <dgm:spPr/>
      <dgm:t>
        <a:bodyPr/>
        <a:lstStyle/>
        <a:p>
          <a:endParaRPr lang="en-US"/>
        </a:p>
      </dgm:t>
    </dgm:pt>
    <dgm:pt modelId="{66F055D4-72C9-4C28-927E-C88BBEF1E891}">
      <dgm:prSet/>
      <dgm:spPr/>
      <dgm:t>
        <a:bodyPr/>
        <a:lstStyle/>
        <a:p>
          <a:r>
            <a:rPr lang="en-US" b="0" i="0"/>
            <a:t>Importance of Rigorous Data Cleaning</a:t>
          </a:r>
          <a:endParaRPr lang="en-US"/>
        </a:p>
      </dgm:t>
    </dgm:pt>
    <dgm:pt modelId="{ACBC0792-1D6E-4FAC-B146-34B62CF1D72B}" type="parTrans" cxnId="{106DA476-01A5-402C-9F81-953E4BF08B3F}">
      <dgm:prSet/>
      <dgm:spPr/>
      <dgm:t>
        <a:bodyPr/>
        <a:lstStyle/>
        <a:p>
          <a:endParaRPr lang="en-US"/>
        </a:p>
      </dgm:t>
    </dgm:pt>
    <dgm:pt modelId="{8EB94460-C829-4B00-A6B7-7F143B6A142C}" type="sibTrans" cxnId="{106DA476-01A5-402C-9F81-953E4BF08B3F}">
      <dgm:prSet/>
      <dgm:spPr/>
      <dgm:t>
        <a:bodyPr/>
        <a:lstStyle/>
        <a:p>
          <a:endParaRPr lang="en-US"/>
        </a:p>
      </dgm:t>
    </dgm:pt>
    <dgm:pt modelId="{06AD416B-E5C0-4311-A565-98022306D229}">
      <dgm:prSet/>
      <dgm:spPr/>
      <dgm:t>
        <a:bodyPr/>
        <a:lstStyle/>
        <a:p>
          <a:r>
            <a:rPr lang="en-IN" b="0" i="0"/>
            <a:t>Standardized Preprocessing</a:t>
          </a:r>
          <a:endParaRPr lang="en-US"/>
        </a:p>
      </dgm:t>
    </dgm:pt>
    <dgm:pt modelId="{55125DB5-C9E7-4819-BB75-F5DE4BACA939}" type="parTrans" cxnId="{09FFCA5F-4668-408E-A710-52FD7CFD421E}">
      <dgm:prSet/>
      <dgm:spPr/>
      <dgm:t>
        <a:bodyPr/>
        <a:lstStyle/>
        <a:p>
          <a:endParaRPr lang="en-US"/>
        </a:p>
      </dgm:t>
    </dgm:pt>
    <dgm:pt modelId="{9E5DF4C2-8CDC-41E5-9790-C0C59125CE95}" type="sibTrans" cxnId="{09FFCA5F-4668-408E-A710-52FD7CFD421E}">
      <dgm:prSet/>
      <dgm:spPr/>
      <dgm:t>
        <a:bodyPr/>
        <a:lstStyle/>
        <a:p>
          <a:endParaRPr lang="en-US"/>
        </a:p>
      </dgm:t>
    </dgm:pt>
    <dgm:pt modelId="{1FCE1E31-6A49-4773-B0B4-C7E259FE5844}">
      <dgm:prSet/>
      <dgm:spPr/>
      <dgm:t>
        <a:bodyPr/>
        <a:lstStyle/>
        <a:p>
          <a:r>
            <a:rPr lang="en-IN" b="0" i="0" dirty="0"/>
            <a:t>Fine-tuning Model Parameters</a:t>
          </a:r>
          <a:endParaRPr lang="en-US" dirty="0"/>
        </a:p>
      </dgm:t>
    </dgm:pt>
    <dgm:pt modelId="{B4EB13B1-1616-4D6F-8BE1-1966B4578E13}" type="parTrans" cxnId="{A1CC83A7-B1F7-48B6-9ED7-1B85A66038D3}">
      <dgm:prSet/>
      <dgm:spPr/>
      <dgm:t>
        <a:bodyPr/>
        <a:lstStyle/>
        <a:p>
          <a:endParaRPr lang="en-US"/>
        </a:p>
      </dgm:t>
    </dgm:pt>
    <dgm:pt modelId="{09652753-525B-49F6-B01D-8D47EE91BE99}" type="sibTrans" cxnId="{A1CC83A7-B1F7-48B6-9ED7-1B85A66038D3}">
      <dgm:prSet/>
      <dgm:spPr/>
      <dgm:t>
        <a:bodyPr/>
        <a:lstStyle/>
        <a:p>
          <a:endParaRPr lang="en-US"/>
        </a:p>
      </dgm:t>
    </dgm:pt>
    <dgm:pt modelId="{652EF1C0-4A44-4F4D-BA96-C1352385F313}">
      <dgm:prSet/>
      <dgm:spPr/>
      <dgm:t>
        <a:bodyPr/>
        <a:lstStyle/>
        <a:p>
          <a:r>
            <a:rPr lang="en-IN" b="0" i="0" dirty="0"/>
            <a:t>Domain Knowledge Integration</a:t>
          </a:r>
          <a:endParaRPr lang="en-US" dirty="0"/>
        </a:p>
      </dgm:t>
    </dgm:pt>
    <dgm:pt modelId="{A7C5E221-DF70-4BDD-BFD7-92560864B3E4}" type="parTrans" cxnId="{2308BA10-944F-4164-AFBD-0D5B2502B84F}">
      <dgm:prSet/>
      <dgm:spPr/>
      <dgm:t>
        <a:bodyPr/>
        <a:lstStyle/>
        <a:p>
          <a:endParaRPr lang="en-US"/>
        </a:p>
      </dgm:t>
    </dgm:pt>
    <dgm:pt modelId="{24F1D361-A99E-4F40-8D6E-8239BB1F3FF0}" type="sibTrans" cxnId="{2308BA10-944F-4164-AFBD-0D5B2502B84F}">
      <dgm:prSet/>
      <dgm:spPr/>
      <dgm:t>
        <a:bodyPr/>
        <a:lstStyle/>
        <a:p>
          <a:endParaRPr lang="en-US"/>
        </a:p>
      </dgm:t>
    </dgm:pt>
    <dgm:pt modelId="{9FF9F543-CA43-4DA3-ACA5-48D7199522B2}" type="pres">
      <dgm:prSet presAssocID="{8B27B878-76E4-4C5E-9A8B-7A1A01C4DB1A}" presName="root" presStyleCnt="0">
        <dgm:presLayoutVars>
          <dgm:dir/>
          <dgm:resizeHandles val="exact"/>
        </dgm:presLayoutVars>
      </dgm:prSet>
      <dgm:spPr/>
    </dgm:pt>
    <dgm:pt modelId="{49C4857A-2DC6-4F14-9E7E-DC99952E3BAF}" type="pres">
      <dgm:prSet presAssocID="{4B25E59D-4330-4D8D-8B50-C69085EA0F12}" presName="compNode" presStyleCnt="0"/>
      <dgm:spPr/>
    </dgm:pt>
    <dgm:pt modelId="{353F6509-CDC6-4BB9-954C-076F7A7ADA1F}" type="pres">
      <dgm:prSet presAssocID="{4B25E59D-4330-4D8D-8B50-C69085EA0F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12D1CA81-EA34-4E5F-BADD-9FF062A1EB54}" type="pres">
      <dgm:prSet presAssocID="{4B25E59D-4330-4D8D-8B50-C69085EA0F12}" presName="iconSpace" presStyleCnt="0"/>
      <dgm:spPr/>
    </dgm:pt>
    <dgm:pt modelId="{53C34F0A-A2DC-42ED-81ED-4A711A264902}" type="pres">
      <dgm:prSet presAssocID="{4B25E59D-4330-4D8D-8B50-C69085EA0F12}" presName="parTx" presStyleLbl="revTx" presStyleIdx="0" presStyleCnt="4">
        <dgm:presLayoutVars>
          <dgm:chMax val="0"/>
          <dgm:chPref val="0"/>
        </dgm:presLayoutVars>
      </dgm:prSet>
      <dgm:spPr/>
    </dgm:pt>
    <dgm:pt modelId="{49566FA2-131F-408A-B5F1-477FF4F95B8E}" type="pres">
      <dgm:prSet presAssocID="{4B25E59D-4330-4D8D-8B50-C69085EA0F12}" presName="txSpace" presStyleCnt="0"/>
      <dgm:spPr/>
    </dgm:pt>
    <dgm:pt modelId="{73AF7CB0-D212-43EB-8771-9E5E4BB1D301}" type="pres">
      <dgm:prSet presAssocID="{4B25E59D-4330-4D8D-8B50-C69085EA0F12}" presName="desTx" presStyleLbl="revTx" presStyleIdx="1" presStyleCnt="4">
        <dgm:presLayoutVars/>
      </dgm:prSet>
      <dgm:spPr/>
    </dgm:pt>
    <dgm:pt modelId="{B3F3291C-4386-465C-82A3-3272D8F3542B}" type="pres">
      <dgm:prSet presAssocID="{8D16C360-BE89-4533-B832-117F5B339156}" presName="sibTrans" presStyleCnt="0"/>
      <dgm:spPr/>
    </dgm:pt>
    <dgm:pt modelId="{540B1629-0DF8-4470-85D5-E15426E597A1}" type="pres">
      <dgm:prSet presAssocID="{A474DF7C-B33C-42DB-A6F0-B9D3F8CF7156}" presName="compNode" presStyleCnt="0"/>
      <dgm:spPr/>
    </dgm:pt>
    <dgm:pt modelId="{98CDDBCD-43CB-47D4-98A2-443187611B8F}" type="pres">
      <dgm:prSet presAssocID="{A474DF7C-B33C-42DB-A6F0-B9D3F8CF71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FB74A44-5297-451E-BD78-8F6C321C741E}" type="pres">
      <dgm:prSet presAssocID="{A474DF7C-B33C-42DB-A6F0-B9D3F8CF7156}" presName="iconSpace" presStyleCnt="0"/>
      <dgm:spPr/>
    </dgm:pt>
    <dgm:pt modelId="{809D11AF-0BD8-4741-B7F8-DB0045B23529}" type="pres">
      <dgm:prSet presAssocID="{A474DF7C-B33C-42DB-A6F0-B9D3F8CF7156}" presName="parTx" presStyleLbl="revTx" presStyleIdx="2" presStyleCnt="4">
        <dgm:presLayoutVars>
          <dgm:chMax val="0"/>
          <dgm:chPref val="0"/>
        </dgm:presLayoutVars>
      </dgm:prSet>
      <dgm:spPr/>
    </dgm:pt>
    <dgm:pt modelId="{372F2606-7D23-4699-949E-845C86F7D0B6}" type="pres">
      <dgm:prSet presAssocID="{A474DF7C-B33C-42DB-A6F0-B9D3F8CF7156}" presName="txSpace" presStyleCnt="0"/>
      <dgm:spPr/>
    </dgm:pt>
    <dgm:pt modelId="{8486748F-98B7-4B05-B3A1-D57F867DB403}" type="pres">
      <dgm:prSet presAssocID="{A474DF7C-B33C-42DB-A6F0-B9D3F8CF7156}" presName="desTx" presStyleLbl="revTx" presStyleIdx="3" presStyleCnt="4">
        <dgm:presLayoutVars/>
      </dgm:prSet>
      <dgm:spPr/>
    </dgm:pt>
  </dgm:ptLst>
  <dgm:cxnLst>
    <dgm:cxn modelId="{3DD2AC0F-1844-458F-973E-69FE53BF07D7}" type="presOf" srcId="{06AD416B-E5C0-4311-A565-98022306D229}" destId="{8486748F-98B7-4B05-B3A1-D57F867DB403}" srcOrd="0" destOrd="1" presId="urn:microsoft.com/office/officeart/2018/5/layout/CenteredIconLabelDescriptionList"/>
    <dgm:cxn modelId="{2308BA10-944F-4164-AFBD-0D5B2502B84F}" srcId="{A474DF7C-B33C-42DB-A6F0-B9D3F8CF7156}" destId="{652EF1C0-4A44-4F4D-BA96-C1352385F313}" srcOrd="3" destOrd="0" parTransId="{A7C5E221-DF70-4BDD-BFD7-92560864B3E4}" sibTransId="{24F1D361-A99E-4F40-8D6E-8239BB1F3FF0}"/>
    <dgm:cxn modelId="{712B3411-FE4D-4626-B3DC-7953F8363838}" type="presOf" srcId="{4B25E59D-4330-4D8D-8B50-C69085EA0F12}" destId="{53C34F0A-A2DC-42ED-81ED-4A711A264902}" srcOrd="0" destOrd="0" presId="urn:microsoft.com/office/officeart/2018/5/layout/CenteredIconLabelDescriptionList"/>
    <dgm:cxn modelId="{D6AD1914-DB52-4171-9B27-13D980697ABB}" type="presOf" srcId="{66F055D4-72C9-4C28-927E-C88BBEF1E891}" destId="{8486748F-98B7-4B05-B3A1-D57F867DB403}" srcOrd="0" destOrd="0" presId="urn:microsoft.com/office/officeart/2018/5/layout/CenteredIconLabelDescriptionList"/>
    <dgm:cxn modelId="{EAC1EC17-BEF0-4EBB-8E10-29FE48BFF6D2}" srcId="{8B27B878-76E4-4C5E-9A8B-7A1A01C4DB1A}" destId="{A474DF7C-B33C-42DB-A6F0-B9D3F8CF7156}" srcOrd="1" destOrd="0" parTransId="{36D716E4-E3A3-4A1E-A000-B799A2C23A80}" sibTransId="{06BCF5FA-B0B8-48A9-8AA9-92D7E326AEAB}"/>
    <dgm:cxn modelId="{34C97C27-402F-4392-BFBC-05888E142563}" type="presOf" srcId="{1FCE1E31-6A49-4773-B0B4-C7E259FE5844}" destId="{8486748F-98B7-4B05-B3A1-D57F867DB403}" srcOrd="0" destOrd="2" presId="urn:microsoft.com/office/officeart/2018/5/layout/CenteredIconLabelDescriptionList"/>
    <dgm:cxn modelId="{C892202B-1335-4139-900F-6B4B2F28F8DA}" type="presOf" srcId="{38AC5591-8FCE-4474-9B46-42521118222D}" destId="{73AF7CB0-D212-43EB-8771-9E5E4BB1D301}" srcOrd="0" destOrd="0" presId="urn:microsoft.com/office/officeart/2018/5/layout/CenteredIconLabelDescriptionList"/>
    <dgm:cxn modelId="{09FFCA5F-4668-408E-A710-52FD7CFD421E}" srcId="{A474DF7C-B33C-42DB-A6F0-B9D3F8CF7156}" destId="{06AD416B-E5C0-4311-A565-98022306D229}" srcOrd="1" destOrd="0" parTransId="{55125DB5-C9E7-4819-BB75-F5DE4BACA939}" sibTransId="{9E5DF4C2-8CDC-41E5-9790-C0C59125CE95}"/>
    <dgm:cxn modelId="{14335B4B-2676-4CBC-915A-1638683AB6D8}" type="presOf" srcId="{8B27B878-76E4-4C5E-9A8B-7A1A01C4DB1A}" destId="{9FF9F543-CA43-4DA3-ACA5-48D7199522B2}" srcOrd="0" destOrd="0" presId="urn:microsoft.com/office/officeart/2018/5/layout/CenteredIconLabelDescriptionList"/>
    <dgm:cxn modelId="{E3993776-F379-4541-A571-640E13C4690F}" srcId="{8B27B878-76E4-4C5E-9A8B-7A1A01C4DB1A}" destId="{4B25E59D-4330-4D8D-8B50-C69085EA0F12}" srcOrd="0" destOrd="0" parTransId="{F8E697ED-10FA-4A38-B020-E43F71D496DF}" sibTransId="{8D16C360-BE89-4533-B832-117F5B339156}"/>
    <dgm:cxn modelId="{106DA476-01A5-402C-9F81-953E4BF08B3F}" srcId="{A474DF7C-B33C-42DB-A6F0-B9D3F8CF7156}" destId="{66F055D4-72C9-4C28-927E-C88BBEF1E891}" srcOrd="0" destOrd="0" parTransId="{ACBC0792-1D6E-4FAC-B146-34B62CF1D72B}" sibTransId="{8EB94460-C829-4B00-A6B7-7F143B6A142C}"/>
    <dgm:cxn modelId="{AABE3A80-BF21-44AF-A6B3-4B3DCD82510C}" type="presOf" srcId="{D6EB407D-4B0E-431A-82A2-5B92AE502D21}" destId="{73AF7CB0-D212-43EB-8771-9E5E4BB1D301}" srcOrd="0" destOrd="1" presId="urn:microsoft.com/office/officeart/2018/5/layout/CenteredIconLabelDescriptionList"/>
    <dgm:cxn modelId="{A1CC83A7-B1F7-48B6-9ED7-1B85A66038D3}" srcId="{A474DF7C-B33C-42DB-A6F0-B9D3F8CF7156}" destId="{1FCE1E31-6A49-4773-B0B4-C7E259FE5844}" srcOrd="2" destOrd="0" parTransId="{B4EB13B1-1616-4D6F-8BE1-1966B4578E13}" sibTransId="{09652753-525B-49F6-B01D-8D47EE91BE99}"/>
    <dgm:cxn modelId="{6C7A63B9-AC9F-45A4-9C30-DDAA78D55497}" type="presOf" srcId="{652EF1C0-4A44-4F4D-BA96-C1352385F313}" destId="{8486748F-98B7-4B05-B3A1-D57F867DB403}" srcOrd="0" destOrd="3" presId="urn:microsoft.com/office/officeart/2018/5/layout/CenteredIconLabelDescriptionList"/>
    <dgm:cxn modelId="{8501CBD1-CF34-473A-A7E9-CAC715EEF1C5}" type="presOf" srcId="{A474DF7C-B33C-42DB-A6F0-B9D3F8CF7156}" destId="{809D11AF-0BD8-4741-B7F8-DB0045B23529}" srcOrd="0" destOrd="0" presId="urn:microsoft.com/office/officeart/2018/5/layout/CenteredIconLabelDescriptionList"/>
    <dgm:cxn modelId="{DA6107E7-9FAD-4052-B41E-9D20CEED50A8}" srcId="{4B25E59D-4330-4D8D-8B50-C69085EA0F12}" destId="{D6EB407D-4B0E-431A-82A2-5B92AE502D21}" srcOrd="1" destOrd="0" parTransId="{8CC6740E-9F55-4E04-A5C9-10E890CC8F32}" sibTransId="{BD51B01A-3E9F-4CEB-AB77-84947EF0BA77}"/>
    <dgm:cxn modelId="{DF13BCFA-6BF9-4696-91AC-8C0D5DFDA307}" srcId="{4B25E59D-4330-4D8D-8B50-C69085EA0F12}" destId="{38AC5591-8FCE-4474-9B46-42521118222D}" srcOrd="0" destOrd="0" parTransId="{03118A88-91E0-42FF-BA69-D3D620EAFF04}" sibTransId="{28305D5E-62A3-4263-B496-BAD1EDACB219}"/>
    <dgm:cxn modelId="{9439EBF4-A2E8-462A-935F-51819B94E93F}" type="presParOf" srcId="{9FF9F543-CA43-4DA3-ACA5-48D7199522B2}" destId="{49C4857A-2DC6-4F14-9E7E-DC99952E3BAF}" srcOrd="0" destOrd="0" presId="urn:microsoft.com/office/officeart/2018/5/layout/CenteredIconLabelDescriptionList"/>
    <dgm:cxn modelId="{041A18DC-ECF6-4303-8495-7098C3BE6870}" type="presParOf" srcId="{49C4857A-2DC6-4F14-9E7E-DC99952E3BAF}" destId="{353F6509-CDC6-4BB9-954C-076F7A7ADA1F}" srcOrd="0" destOrd="0" presId="urn:microsoft.com/office/officeart/2018/5/layout/CenteredIconLabelDescriptionList"/>
    <dgm:cxn modelId="{A5D2289B-1835-447F-B0D2-2D5C3869E05E}" type="presParOf" srcId="{49C4857A-2DC6-4F14-9E7E-DC99952E3BAF}" destId="{12D1CA81-EA34-4E5F-BADD-9FF062A1EB54}" srcOrd="1" destOrd="0" presId="urn:microsoft.com/office/officeart/2018/5/layout/CenteredIconLabelDescriptionList"/>
    <dgm:cxn modelId="{88DAA967-A31F-4B45-9ABA-4C8C4F57E33D}" type="presParOf" srcId="{49C4857A-2DC6-4F14-9E7E-DC99952E3BAF}" destId="{53C34F0A-A2DC-42ED-81ED-4A711A264902}" srcOrd="2" destOrd="0" presId="urn:microsoft.com/office/officeart/2018/5/layout/CenteredIconLabelDescriptionList"/>
    <dgm:cxn modelId="{25F05029-2627-46D0-B7DB-0EF206E18FD7}" type="presParOf" srcId="{49C4857A-2DC6-4F14-9E7E-DC99952E3BAF}" destId="{49566FA2-131F-408A-B5F1-477FF4F95B8E}" srcOrd="3" destOrd="0" presId="urn:microsoft.com/office/officeart/2018/5/layout/CenteredIconLabelDescriptionList"/>
    <dgm:cxn modelId="{DC76A5B2-5957-45F9-A321-C5BABD6C60B2}" type="presParOf" srcId="{49C4857A-2DC6-4F14-9E7E-DC99952E3BAF}" destId="{73AF7CB0-D212-43EB-8771-9E5E4BB1D301}" srcOrd="4" destOrd="0" presId="urn:microsoft.com/office/officeart/2018/5/layout/CenteredIconLabelDescriptionList"/>
    <dgm:cxn modelId="{5E8295BD-19BA-43D2-AD9C-0DD2DFD0BBFA}" type="presParOf" srcId="{9FF9F543-CA43-4DA3-ACA5-48D7199522B2}" destId="{B3F3291C-4386-465C-82A3-3272D8F3542B}" srcOrd="1" destOrd="0" presId="urn:microsoft.com/office/officeart/2018/5/layout/CenteredIconLabelDescriptionList"/>
    <dgm:cxn modelId="{6512D7D3-B0D8-412F-BE60-89D7A8583407}" type="presParOf" srcId="{9FF9F543-CA43-4DA3-ACA5-48D7199522B2}" destId="{540B1629-0DF8-4470-85D5-E15426E597A1}" srcOrd="2" destOrd="0" presId="urn:microsoft.com/office/officeart/2018/5/layout/CenteredIconLabelDescriptionList"/>
    <dgm:cxn modelId="{645F3574-9A88-42CE-9FE9-07827C244E6A}" type="presParOf" srcId="{540B1629-0DF8-4470-85D5-E15426E597A1}" destId="{98CDDBCD-43CB-47D4-98A2-443187611B8F}" srcOrd="0" destOrd="0" presId="urn:microsoft.com/office/officeart/2018/5/layout/CenteredIconLabelDescriptionList"/>
    <dgm:cxn modelId="{987CA34A-BF25-49F8-A3C8-AD947010677F}" type="presParOf" srcId="{540B1629-0DF8-4470-85D5-E15426E597A1}" destId="{0FB74A44-5297-451E-BD78-8F6C321C741E}" srcOrd="1" destOrd="0" presId="urn:microsoft.com/office/officeart/2018/5/layout/CenteredIconLabelDescriptionList"/>
    <dgm:cxn modelId="{56ED3321-A6EF-425A-87DA-DFA9E28AAC40}" type="presParOf" srcId="{540B1629-0DF8-4470-85D5-E15426E597A1}" destId="{809D11AF-0BD8-4741-B7F8-DB0045B23529}" srcOrd="2" destOrd="0" presId="urn:microsoft.com/office/officeart/2018/5/layout/CenteredIconLabelDescriptionList"/>
    <dgm:cxn modelId="{48719815-B7FA-40AF-8C45-7D1218BDABC0}" type="presParOf" srcId="{540B1629-0DF8-4470-85D5-E15426E597A1}" destId="{372F2606-7D23-4699-949E-845C86F7D0B6}" srcOrd="3" destOrd="0" presId="urn:microsoft.com/office/officeart/2018/5/layout/CenteredIconLabelDescriptionList"/>
    <dgm:cxn modelId="{17EC8452-151F-4AE2-8657-8A0E74373520}" type="presParOf" srcId="{540B1629-0DF8-4470-85D5-E15426E597A1}" destId="{8486748F-98B7-4B05-B3A1-D57F867DB40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B62B6E-58E6-4129-A8A7-4CBCDFA6B9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F06EFE-133B-4981-AE5E-A294DDA5666E}">
      <dgm:prSet/>
      <dgm:spPr/>
      <dgm:t>
        <a:bodyPr/>
        <a:lstStyle/>
        <a:p>
          <a:r>
            <a:rPr lang="en-IN" i="0"/>
            <a:t>Refinement of Analysis Techniques</a:t>
          </a:r>
          <a:endParaRPr lang="en-US"/>
        </a:p>
      </dgm:t>
    </dgm:pt>
    <dgm:pt modelId="{445C815D-E8A2-468E-80CA-472C4B3C4062}" type="parTrans" cxnId="{44E93035-2071-4D81-A341-A05DC5351163}">
      <dgm:prSet/>
      <dgm:spPr/>
      <dgm:t>
        <a:bodyPr/>
        <a:lstStyle/>
        <a:p>
          <a:endParaRPr lang="en-US"/>
        </a:p>
      </dgm:t>
    </dgm:pt>
    <dgm:pt modelId="{F59FA7E4-F8DE-4CA8-B5C3-7BF32A359816}" type="sibTrans" cxnId="{44E93035-2071-4D81-A341-A05DC5351163}">
      <dgm:prSet/>
      <dgm:spPr/>
      <dgm:t>
        <a:bodyPr/>
        <a:lstStyle/>
        <a:p>
          <a:endParaRPr lang="en-US"/>
        </a:p>
      </dgm:t>
    </dgm:pt>
    <dgm:pt modelId="{7C6FC6AC-8C42-4266-8F34-F049FC0B6CE2}">
      <dgm:prSet/>
      <dgm:spPr/>
      <dgm:t>
        <a:bodyPr/>
        <a:lstStyle/>
        <a:p>
          <a:r>
            <a:rPr lang="en-IN" i="0"/>
            <a:t>Optimizing Data Preprocessing</a:t>
          </a:r>
          <a:endParaRPr lang="en-US"/>
        </a:p>
      </dgm:t>
    </dgm:pt>
    <dgm:pt modelId="{02EEEC05-7597-4664-A464-D90BCD68FBAF}" type="parTrans" cxnId="{030A96A4-7D70-4B7B-8D5F-40C045764B0F}">
      <dgm:prSet/>
      <dgm:spPr/>
      <dgm:t>
        <a:bodyPr/>
        <a:lstStyle/>
        <a:p>
          <a:endParaRPr lang="en-US"/>
        </a:p>
      </dgm:t>
    </dgm:pt>
    <dgm:pt modelId="{94409956-BBC3-433F-865A-DC8CA1AEEE11}" type="sibTrans" cxnId="{030A96A4-7D70-4B7B-8D5F-40C045764B0F}">
      <dgm:prSet/>
      <dgm:spPr/>
      <dgm:t>
        <a:bodyPr/>
        <a:lstStyle/>
        <a:p>
          <a:endParaRPr lang="en-US"/>
        </a:p>
      </dgm:t>
    </dgm:pt>
    <dgm:pt modelId="{640F152D-8007-4B85-A379-AD2F14A78C31}">
      <dgm:prSet/>
      <dgm:spPr/>
      <dgm:t>
        <a:bodyPr/>
        <a:lstStyle/>
        <a:p>
          <a:r>
            <a:rPr lang="en-IN" i="0"/>
            <a:t>Incorporating Multimodal Data</a:t>
          </a:r>
          <a:endParaRPr lang="en-US"/>
        </a:p>
      </dgm:t>
    </dgm:pt>
    <dgm:pt modelId="{461E7551-082D-4095-B497-054FC3FEBD21}" type="parTrans" cxnId="{BF53E817-97B0-4EE3-AE46-BF329ECCB10C}">
      <dgm:prSet/>
      <dgm:spPr/>
      <dgm:t>
        <a:bodyPr/>
        <a:lstStyle/>
        <a:p>
          <a:endParaRPr lang="en-US"/>
        </a:p>
      </dgm:t>
    </dgm:pt>
    <dgm:pt modelId="{A00E6D6A-D001-4BFD-8A0F-80745C521D40}" type="sibTrans" cxnId="{BF53E817-97B0-4EE3-AE46-BF329ECCB10C}">
      <dgm:prSet/>
      <dgm:spPr/>
      <dgm:t>
        <a:bodyPr/>
        <a:lstStyle/>
        <a:p>
          <a:endParaRPr lang="en-US"/>
        </a:p>
      </dgm:t>
    </dgm:pt>
    <dgm:pt modelId="{160E3EF3-1F99-4953-ACA1-C9701ED77E12}">
      <dgm:prSet/>
      <dgm:spPr/>
      <dgm:t>
        <a:bodyPr/>
        <a:lstStyle/>
        <a:p>
          <a:r>
            <a:rPr lang="en-IN" i="0"/>
            <a:t>Cross-Domain Application</a:t>
          </a:r>
          <a:endParaRPr lang="en-US"/>
        </a:p>
      </dgm:t>
    </dgm:pt>
    <dgm:pt modelId="{17CEBFCF-E083-4C04-87CC-E1BFFD78B2B7}" type="parTrans" cxnId="{50FFC20C-4917-4190-8BB3-F5919A2057E7}">
      <dgm:prSet/>
      <dgm:spPr/>
      <dgm:t>
        <a:bodyPr/>
        <a:lstStyle/>
        <a:p>
          <a:endParaRPr lang="en-US"/>
        </a:p>
      </dgm:t>
    </dgm:pt>
    <dgm:pt modelId="{048FABC8-17AF-4CB0-B04D-18A43E87C531}" type="sibTrans" cxnId="{50FFC20C-4917-4190-8BB3-F5919A2057E7}">
      <dgm:prSet/>
      <dgm:spPr/>
      <dgm:t>
        <a:bodyPr/>
        <a:lstStyle/>
        <a:p>
          <a:endParaRPr lang="en-US"/>
        </a:p>
      </dgm:t>
    </dgm:pt>
    <dgm:pt modelId="{9CDCD67D-B7D3-4B0C-BC5C-91EB45527E76}">
      <dgm:prSet/>
      <dgm:spPr/>
      <dgm:t>
        <a:bodyPr/>
        <a:lstStyle/>
        <a:p>
          <a:r>
            <a:rPr lang="en-IN" i="0"/>
            <a:t>Collaboration with Journalists</a:t>
          </a:r>
          <a:endParaRPr lang="en-US"/>
        </a:p>
      </dgm:t>
    </dgm:pt>
    <dgm:pt modelId="{B192D92B-FBDE-4125-8376-6D5BF4C00721}" type="parTrans" cxnId="{EE70AE7D-F9E3-4233-9F81-3F49AF99122F}">
      <dgm:prSet/>
      <dgm:spPr/>
      <dgm:t>
        <a:bodyPr/>
        <a:lstStyle/>
        <a:p>
          <a:endParaRPr lang="en-US"/>
        </a:p>
      </dgm:t>
    </dgm:pt>
    <dgm:pt modelId="{A28651F0-BE59-478E-8850-CE6966268C2A}" type="sibTrans" cxnId="{EE70AE7D-F9E3-4233-9F81-3F49AF99122F}">
      <dgm:prSet/>
      <dgm:spPr/>
      <dgm:t>
        <a:bodyPr/>
        <a:lstStyle/>
        <a:p>
          <a:endParaRPr lang="en-US"/>
        </a:p>
      </dgm:t>
    </dgm:pt>
    <dgm:pt modelId="{F4D8FB33-8006-4163-B90A-5A93E831FEBD}">
      <dgm:prSet/>
      <dgm:spPr/>
      <dgm:t>
        <a:bodyPr/>
        <a:lstStyle/>
        <a:p>
          <a:r>
            <a:rPr lang="en-US" i="0"/>
            <a:t>Continuous Exploration of Language Patterns</a:t>
          </a:r>
          <a:endParaRPr lang="en-US"/>
        </a:p>
      </dgm:t>
    </dgm:pt>
    <dgm:pt modelId="{0019E209-F435-4A89-A425-BFD929836F4C}" type="parTrans" cxnId="{A121F68D-4A91-47F6-AD0E-689951F863B4}">
      <dgm:prSet/>
      <dgm:spPr/>
      <dgm:t>
        <a:bodyPr/>
        <a:lstStyle/>
        <a:p>
          <a:endParaRPr lang="en-US"/>
        </a:p>
      </dgm:t>
    </dgm:pt>
    <dgm:pt modelId="{C7C2E2EF-90A6-414E-9D42-066C3B0151CE}" type="sibTrans" cxnId="{A121F68D-4A91-47F6-AD0E-689951F863B4}">
      <dgm:prSet/>
      <dgm:spPr/>
      <dgm:t>
        <a:bodyPr/>
        <a:lstStyle/>
        <a:p>
          <a:endParaRPr lang="en-US"/>
        </a:p>
      </dgm:t>
    </dgm:pt>
    <dgm:pt modelId="{475B2137-1530-4858-820A-9BD7A51E70C3}" type="pres">
      <dgm:prSet presAssocID="{B2B62B6E-58E6-4129-A8A7-4CBCDFA6B919}" presName="root" presStyleCnt="0">
        <dgm:presLayoutVars>
          <dgm:dir/>
          <dgm:resizeHandles val="exact"/>
        </dgm:presLayoutVars>
      </dgm:prSet>
      <dgm:spPr/>
    </dgm:pt>
    <dgm:pt modelId="{B5916200-CD54-4DCE-8BC8-8D2220EAFA8D}" type="pres">
      <dgm:prSet presAssocID="{9DF06EFE-133B-4981-AE5E-A294DDA5666E}" presName="compNode" presStyleCnt="0"/>
      <dgm:spPr/>
    </dgm:pt>
    <dgm:pt modelId="{6AC49C3F-DCFD-44DE-A971-9D6244B8BE77}" type="pres">
      <dgm:prSet presAssocID="{9DF06EFE-133B-4981-AE5E-A294DDA5666E}" presName="bgRect" presStyleLbl="bgShp" presStyleIdx="0" presStyleCnt="6"/>
      <dgm:spPr/>
    </dgm:pt>
    <dgm:pt modelId="{919009A3-3957-421B-B2C5-4D0D8999D6F9}" type="pres">
      <dgm:prSet presAssocID="{9DF06EFE-133B-4981-AE5E-A294DDA5666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5CF991E-7CE5-467D-9E21-E816A2A68775}" type="pres">
      <dgm:prSet presAssocID="{9DF06EFE-133B-4981-AE5E-A294DDA5666E}" presName="spaceRect" presStyleCnt="0"/>
      <dgm:spPr/>
    </dgm:pt>
    <dgm:pt modelId="{7CB18E38-5DF5-4555-BA4B-AABD008D697D}" type="pres">
      <dgm:prSet presAssocID="{9DF06EFE-133B-4981-AE5E-A294DDA5666E}" presName="parTx" presStyleLbl="revTx" presStyleIdx="0" presStyleCnt="6">
        <dgm:presLayoutVars>
          <dgm:chMax val="0"/>
          <dgm:chPref val="0"/>
        </dgm:presLayoutVars>
      </dgm:prSet>
      <dgm:spPr/>
    </dgm:pt>
    <dgm:pt modelId="{FF52A377-3A13-4085-A978-3D1572488817}" type="pres">
      <dgm:prSet presAssocID="{F59FA7E4-F8DE-4CA8-B5C3-7BF32A359816}" presName="sibTrans" presStyleCnt="0"/>
      <dgm:spPr/>
    </dgm:pt>
    <dgm:pt modelId="{C1CFC0A7-C884-4A6A-82FE-F1AF6FD4A8EC}" type="pres">
      <dgm:prSet presAssocID="{7C6FC6AC-8C42-4266-8F34-F049FC0B6CE2}" presName="compNode" presStyleCnt="0"/>
      <dgm:spPr/>
    </dgm:pt>
    <dgm:pt modelId="{ACC47ED4-ABA6-47D8-8E72-BA3CB87EACE3}" type="pres">
      <dgm:prSet presAssocID="{7C6FC6AC-8C42-4266-8F34-F049FC0B6CE2}" presName="bgRect" presStyleLbl="bgShp" presStyleIdx="1" presStyleCnt="6"/>
      <dgm:spPr/>
    </dgm:pt>
    <dgm:pt modelId="{2D0F4477-2941-4AC0-ABAC-DD3655EEF8B0}" type="pres">
      <dgm:prSet presAssocID="{7C6FC6AC-8C42-4266-8F34-F049FC0B6CE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A30BF1F-09D2-4FB5-878F-2705470E231A}" type="pres">
      <dgm:prSet presAssocID="{7C6FC6AC-8C42-4266-8F34-F049FC0B6CE2}" presName="spaceRect" presStyleCnt="0"/>
      <dgm:spPr/>
    </dgm:pt>
    <dgm:pt modelId="{18FB8E83-8AC3-4503-8464-ACB10A8F9525}" type="pres">
      <dgm:prSet presAssocID="{7C6FC6AC-8C42-4266-8F34-F049FC0B6CE2}" presName="parTx" presStyleLbl="revTx" presStyleIdx="1" presStyleCnt="6">
        <dgm:presLayoutVars>
          <dgm:chMax val="0"/>
          <dgm:chPref val="0"/>
        </dgm:presLayoutVars>
      </dgm:prSet>
      <dgm:spPr/>
    </dgm:pt>
    <dgm:pt modelId="{B9512778-E992-43A2-829F-CD838E361BD9}" type="pres">
      <dgm:prSet presAssocID="{94409956-BBC3-433F-865A-DC8CA1AEEE11}" presName="sibTrans" presStyleCnt="0"/>
      <dgm:spPr/>
    </dgm:pt>
    <dgm:pt modelId="{19491846-2AA7-44B5-A32D-39C1FD537D11}" type="pres">
      <dgm:prSet presAssocID="{640F152D-8007-4B85-A379-AD2F14A78C31}" presName="compNode" presStyleCnt="0"/>
      <dgm:spPr/>
    </dgm:pt>
    <dgm:pt modelId="{6B7EFBEA-C132-4C2C-B284-2AE333593790}" type="pres">
      <dgm:prSet presAssocID="{640F152D-8007-4B85-A379-AD2F14A78C31}" presName="bgRect" presStyleLbl="bgShp" presStyleIdx="2" presStyleCnt="6"/>
      <dgm:spPr/>
    </dgm:pt>
    <dgm:pt modelId="{9D9C14F6-8AA1-42AC-8172-A2195C705BD8}" type="pres">
      <dgm:prSet presAssocID="{640F152D-8007-4B85-A379-AD2F14A78C3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A3DE705-D7B7-444E-8FDA-749847DDBEF1}" type="pres">
      <dgm:prSet presAssocID="{640F152D-8007-4B85-A379-AD2F14A78C31}" presName="spaceRect" presStyleCnt="0"/>
      <dgm:spPr/>
    </dgm:pt>
    <dgm:pt modelId="{73935E6F-FEC9-4637-B1B3-EE60212B1144}" type="pres">
      <dgm:prSet presAssocID="{640F152D-8007-4B85-A379-AD2F14A78C31}" presName="parTx" presStyleLbl="revTx" presStyleIdx="2" presStyleCnt="6">
        <dgm:presLayoutVars>
          <dgm:chMax val="0"/>
          <dgm:chPref val="0"/>
        </dgm:presLayoutVars>
      </dgm:prSet>
      <dgm:spPr/>
    </dgm:pt>
    <dgm:pt modelId="{ADC69DF4-105A-41DE-8735-0A8083C91E1D}" type="pres">
      <dgm:prSet presAssocID="{A00E6D6A-D001-4BFD-8A0F-80745C521D40}" presName="sibTrans" presStyleCnt="0"/>
      <dgm:spPr/>
    </dgm:pt>
    <dgm:pt modelId="{36EB3046-2A91-4933-B166-0F68FA6F2F09}" type="pres">
      <dgm:prSet presAssocID="{160E3EF3-1F99-4953-ACA1-C9701ED77E12}" presName="compNode" presStyleCnt="0"/>
      <dgm:spPr/>
    </dgm:pt>
    <dgm:pt modelId="{7FA0F4AC-D7E3-405B-B448-E2C5A0A5DF79}" type="pres">
      <dgm:prSet presAssocID="{160E3EF3-1F99-4953-ACA1-C9701ED77E12}" presName="bgRect" presStyleLbl="bgShp" presStyleIdx="3" presStyleCnt="6"/>
      <dgm:spPr/>
    </dgm:pt>
    <dgm:pt modelId="{01A5C5B4-C848-4A88-B24D-3BD09D7386FD}" type="pres">
      <dgm:prSet presAssocID="{160E3EF3-1F99-4953-ACA1-C9701ED77E1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
        </a:ext>
      </dgm:extLst>
    </dgm:pt>
    <dgm:pt modelId="{8B8BD9A9-0302-4FB8-A21A-DC90B075FB0D}" type="pres">
      <dgm:prSet presAssocID="{160E3EF3-1F99-4953-ACA1-C9701ED77E12}" presName="spaceRect" presStyleCnt="0"/>
      <dgm:spPr/>
    </dgm:pt>
    <dgm:pt modelId="{754FC2B5-C4F3-472E-B24A-FBAF2DC1F56E}" type="pres">
      <dgm:prSet presAssocID="{160E3EF3-1F99-4953-ACA1-C9701ED77E12}" presName="parTx" presStyleLbl="revTx" presStyleIdx="3" presStyleCnt="6">
        <dgm:presLayoutVars>
          <dgm:chMax val="0"/>
          <dgm:chPref val="0"/>
        </dgm:presLayoutVars>
      </dgm:prSet>
      <dgm:spPr/>
    </dgm:pt>
    <dgm:pt modelId="{4244087B-C73B-4DE1-AD53-9D91DA0588AB}" type="pres">
      <dgm:prSet presAssocID="{048FABC8-17AF-4CB0-B04D-18A43E87C531}" presName="sibTrans" presStyleCnt="0"/>
      <dgm:spPr/>
    </dgm:pt>
    <dgm:pt modelId="{5515B936-7513-4A8D-98AB-F78B92CC6A59}" type="pres">
      <dgm:prSet presAssocID="{9CDCD67D-B7D3-4B0C-BC5C-91EB45527E76}" presName="compNode" presStyleCnt="0"/>
      <dgm:spPr/>
    </dgm:pt>
    <dgm:pt modelId="{2354B9CC-EACE-4EF8-A664-2F2499558EB3}" type="pres">
      <dgm:prSet presAssocID="{9CDCD67D-B7D3-4B0C-BC5C-91EB45527E76}" presName="bgRect" presStyleLbl="bgShp" presStyleIdx="4" presStyleCnt="6"/>
      <dgm:spPr/>
    </dgm:pt>
    <dgm:pt modelId="{DD861E32-722D-4BA6-913E-BD47C85F6941}" type="pres">
      <dgm:prSet presAssocID="{9CDCD67D-B7D3-4B0C-BC5C-91EB45527E7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paper"/>
        </a:ext>
      </dgm:extLst>
    </dgm:pt>
    <dgm:pt modelId="{5B7F9204-EBB0-4955-B485-83497BDE192E}" type="pres">
      <dgm:prSet presAssocID="{9CDCD67D-B7D3-4B0C-BC5C-91EB45527E76}" presName="spaceRect" presStyleCnt="0"/>
      <dgm:spPr/>
    </dgm:pt>
    <dgm:pt modelId="{6B2D9243-46CF-4FB0-8948-2870AE86A644}" type="pres">
      <dgm:prSet presAssocID="{9CDCD67D-B7D3-4B0C-BC5C-91EB45527E76}" presName="parTx" presStyleLbl="revTx" presStyleIdx="4" presStyleCnt="6">
        <dgm:presLayoutVars>
          <dgm:chMax val="0"/>
          <dgm:chPref val="0"/>
        </dgm:presLayoutVars>
      </dgm:prSet>
      <dgm:spPr/>
    </dgm:pt>
    <dgm:pt modelId="{EE01487E-0F55-4FB1-B52E-8BF8F758822E}" type="pres">
      <dgm:prSet presAssocID="{A28651F0-BE59-478E-8850-CE6966268C2A}" presName="sibTrans" presStyleCnt="0"/>
      <dgm:spPr/>
    </dgm:pt>
    <dgm:pt modelId="{D0C11EC6-6A49-40A8-9441-C45403F4655D}" type="pres">
      <dgm:prSet presAssocID="{F4D8FB33-8006-4163-B90A-5A93E831FEBD}" presName="compNode" presStyleCnt="0"/>
      <dgm:spPr/>
    </dgm:pt>
    <dgm:pt modelId="{24E24E77-35B7-4427-8A4F-CEFB48C9BE38}" type="pres">
      <dgm:prSet presAssocID="{F4D8FB33-8006-4163-B90A-5A93E831FEBD}" presName="bgRect" presStyleLbl="bgShp" presStyleIdx="5" presStyleCnt="6"/>
      <dgm:spPr/>
    </dgm:pt>
    <dgm:pt modelId="{282BF661-40E8-4209-AA66-C703F4FCB794}" type="pres">
      <dgm:prSet presAssocID="{F4D8FB33-8006-4163-B90A-5A93E831FEB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B3826141-8C28-4B47-80F1-022158DF3A66}" type="pres">
      <dgm:prSet presAssocID="{F4D8FB33-8006-4163-B90A-5A93E831FEBD}" presName="spaceRect" presStyleCnt="0"/>
      <dgm:spPr/>
    </dgm:pt>
    <dgm:pt modelId="{A40565AF-DFBC-4617-84D4-621223393D18}" type="pres">
      <dgm:prSet presAssocID="{F4D8FB33-8006-4163-B90A-5A93E831FEBD}" presName="parTx" presStyleLbl="revTx" presStyleIdx="5" presStyleCnt="6">
        <dgm:presLayoutVars>
          <dgm:chMax val="0"/>
          <dgm:chPref val="0"/>
        </dgm:presLayoutVars>
      </dgm:prSet>
      <dgm:spPr/>
    </dgm:pt>
  </dgm:ptLst>
  <dgm:cxnLst>
    <dgm:cxn modelId="{50FFC20C-4917-4190-8BB3-F5919A2057E7}" srcId="{B2B62B6E-58E6-4129-A8A7-4CBCDFA6B919}" destId="{160E3EF3-1F99-4953-ACA1-C9701ED77E12}" srcOrd="3" destOrd="0" parTransId="{17CEBFCF-E083-4C04-87CC-E1BFFD78B2B7}" sibTransId="{048FABC8-17AF-4CB0-B04D-18A43E87C531}"/>
    <dgm:cxn modelId="{BF53E817-97B0-4EE3-AE46-BF329ECCB10C}" srcId="{B2B62B6E-58E6-4129-A8A7-4CBCDFA6B919}" destId="{640F152D-8007-4B85-A379-AD2F14A78C31}" srcOrd="2" destOrd="0" parTransId="{461E7551-082D-4095-B497-054FC3FEBD21}" sibTransId="{A00E6D6A-D001-4BFD-8A0F-80745C521D40}"/>
    <dgm:cxn modelId="{44E93035-2071-4D81-A341-A05DC5351163}" srcId="{B2B62B6E-58E6-4129-A8A7-4CBCDFA6B919}" destId="{9DF06EFE-133B-4981-AE5E-A294DDA5666E}" srcOrd="0" destOrd="0" parTransId="{445C815D-E8A2-468E-80CA-472C4B3C4062}" sibTransId="{F59FA7E4-F8DE-4CA8-B5C3-7BF32A359816}"/>
    <dgm:cxn modelId="{A121B75C-ED91-4F7F-BDB9-A907AF8D0DF2}" type="presOf" srcId="{640F152D-8007-4B85-A379-AD2F14A78C31}" destId="{73935E6F-FEC9-4637-B1B3-EE60212B1144}" srcOrd="0" destOrd="0" presId="urn:microsoft.com/office/officeart/2018/2/layout/IconVerticalSolidList"/>
    <dgm:cxn modelId="{11C3FA60-7B01-4BC8-A250-6E1ABF2BD49E}" type="presOf" srcId="{B2B62B6E-58E6-4129-A8A7-4CBCDFA6B919}" destId="{475B2137-1530-4858-820A-9BD7A51E70C3}" srcOrd="0" destOrd="0" presId="urn:microsoft.com/office/officeart/2018/2/layout/IconVerticalSolidList"/>
    <dgm:cxn modelId="{EE70AE7D-F9E3-4233-9F81-3F49AF99122F}" srcId="{B2B62B6E-58E6-4129-A8A7-4CBCDFA6B919}" destId="{9CDCD67D-B7D3-4B0C-BC5C-91EB45527E76}" srcOrd="4" destOrd="0" parTransId="{B192D92B-FBDE-4125-8376-6D5BF4C00721}" sibTransId="{A28651F0-BE59-478E-8850-CE6966268C2A}"/>
    <dgm:cxn modelId="{B39B8489-D81F-477C-8C9B-47FFCC138723}" type="presOf" srcId="{7C6FC6AC-8C42-4266-8F34-F049FC0B6CE2}" destId="{18FB8E83-8AC3-4503-8464-ACB10A8F9525}" srcOrd="0" destOrd="0" presId="urn:microsoft.com/office/officeart/2018/2/layout/IconVerticalSolidList"/>
    <dgm:cxn modelId="{4B94E68A-176A-449B-A61E-58FBE1B6C0E5}" type="presOf" srcId="{9CDCD67D-B7D3-4B0C-BC5C-91EB45527E76}" destId="{6B2D9243-46CF-4FB0-8948-2870AE86A644}" srcOrd="0" destOrd="0" presId="urn:microsoft.com/office/officeart/2018/2/layout/IconVerticalSolidList"/>
    <dgm:cxn modelId="{A121F68D-4A91-47F6-AD0E-689951F863B4}" srcId="{B2B62B6E-58E6-4129-A8A7-4CBCDFA6B919}" destId="{F4D8FB33-8006-4163-B90A-5A93E831FEBD}" srcOrd="5" destOrd="0" parTransId="{0019E209-F435-4A89-A425-BFD929836F4C}" sibTransId="{C7C2E2EF-90A6-414E-9D42-066C3B0151CE}"/>
    <dgm:cxn modelId="{A4524492-A8FA-48CA-A681-5FF5427A0A0D}" type="presOf" srcId="{9DF06EFE-133B-4981-AE5E-A294DDA5666E}" destId="{7CB18E38-5DF5-4555-BA4B-AABD008D697D}" srcOrd="0" destOrd="0" presId="urn:microsoft.com/office/officeart/2018/2/layout/IconVerticalSolidList"/>
    <dgm:cxn modelId="{030A96A4-7D70-4B7B-8D5F-40C045764B0F}" srcId="{B2B62B6E-58E6-4129-A8A7-4CBCDFA6B919}" destId="{7C6FC6AC-8C42-4266-8F34-F049FC0B6CE2}" srcOrd="1" destOrd="0" parTransId="{02EEEC05-7597-4664-A464-D90BCD68FBAF}" sibTransId="{94409956-BBC3-433F-865A-DC8CA1AEEE11}"/>
    <dgm:cxn modelId="{B19E54C9-E37A-4D4F-8E10-9A1F5FC095D3}" type="presOf" srcId="{160E3EF3-1F99-4953-ACA1-C9701ED77E12}" destId="{754FC2B5-C4F3-472E-B24A-FBAF2DC1F56E}" srcOrd="0" destOrd="0" presId="urn:microsoft.com/office/officeart/2018/2/layout/IconVerticalSolidList"/>
    <dgm:cxn modelId="{D28941E2-BA79-4226-8628-ED1C2778DD7B}" type="presOf" srcId="{F4D8FB33-8006-4163-B90A-5A93E831FEBD}" destId="{A40565AF-DFBC-4617-84D4-621223393D18}" srcOrd="0" destOrd="0" presId="urn:microsoft.com/office/officeart/2018/2/layout/IconVerticalSolidList"/>
    <dgm:cxn modelId="{45BCAA97-53F9-47E5-9865-5A2D6E37D61E}" type="presParOf" srcId="{475B2137-1530-4858-820A-9BD7A51E70C3}" destId="{B5916200-CD54-4DCE-8BC8-8D2220EAFA8D}" srcOrd="0" destOrd="0" presId="urn:microsoft.com/office/officeart/2018/2/layout/IconVerticalSolidList"/>
    <dgm:cxn modelId="{8907F578-8ADB-4356-A6DA-0316CCB3739C}" type="presParOf" srcId="{B5916200-CD54-4DCE-8BC8-8D2220EAFA8D}" destId="{6AC49C3F-DCFD-44DE-A971-9D6244B8BE77}" srcOrd="0" destOrd="0" presId="urn:microsoft.com/office/officeart/2018/2/layout/IconVerticalSolidList"/>
    <dgm:cxn modelId="{424275BF-63BF-42F1-B2C3-DFD3779B7A2C}" type="presParOf" srcId="{B5916200-CD54-4DCE-8BC8-8D2220EAFA8D}" destId="{919009A3-3957-421B-B2C5-4D0D8999D6F9}" srcOrd="1" destOrd="0" presId="urn:microsoft.com/office/officeart/2018/2/layout/IconVerticalSolidList"/>
    <dgm:cxn modelId="{E0103836-00A5-4DF5-9DE0-6C2BFD5E417E}" type="presParOf" srcId="{B5916200-CD54-4DCE-8BC8-8D2220EAFA8D}" destId="{D5CF991E-7CE5-467D-9E21-E816A2A68775}" srcOrd="2" destOrd="0" presId="urn:microsoft.com/office/officeart/2018/2/layout/IconVerticalSolidList"/>
    <dgm:cxn modelId="{38FB7C35-32E3-429A-AF89-97FC6631D71C}" type="presParOf" srcId="{B5916200-CD54-4DCE-8BC8-8D2220EAFA8D}" destId="{7CB18E38-5DF5-4555-BA4B-AABD008D697D}" srcOrd="3" destOrd="0" presId="urn:microsoft.com/office/officeart/2018/2/layout/IconVerticalSolidList"/>
    <dgm:cxn modelId="{C47F40BF-9A58-4ABF-97F2-EE2490909D62}" type="presParOf" srcId="{475B2137-1530-4858-820A-9BD7A51E70C3}" destId="{FF52A377-3A13-4085-A978-3D1572488817}" srcOrd="1" destOrd="0" presId="urn:microsoft.com/office/officeart/2018/2/layout/IconVerticalSolidList"/>
    <dgm:cxn modelId="{EFA50A6D-7CCD-496F-A010-7B0A23C8D359}" type="presParOf" srcId="{475B2137-1530-4858-820A-9BD7A51E70C3}" destId="{C1CFC0A7-C884-4A6A-82FE-F1AF6FD4A8EC}" srcOrd="2" destOrd="0" presId="urn:microsoft.com/office/officeart/2018/2/layout/IconVerticalSolidList"/>
    <dgm:cxn modelId="{DB200505-2E20-4B61-8AA5-1B6F6A534F56}" type="presParOf" srcId="{C1CFC0A7-C884-4A6A-82FE-F1AF6FD4A8EC}" destId="{ACC47ED4-ABA6-47D8-8E72-BA3CB87EACE3}" srcOrd="0" destOrd="0" presId="urn:microsoft.com/office/officeart/2018/2/layout/IconVerticalSolidList"/>
    <dgm:cxn modelId="{308B393D-73F1-4B06-BF7A-9FCBC6F5F668}" type="presParOf" srcId="{C1CFC0A7-C884-4A6A-82FE-F1AF6FD4A8EC}" destId="{2D0F4477-2941-4AC0-ABAC-DD3655EEF8B0}" srcOrd="1" destOrd="0" presId="urn:microsoft.com/office/officeart/2018/2/layout/IconVerticalSolidList"/>
    <dgm:cxn modelId="{9C49BB34-881C-466B-9D31-8D2F35C3EC47}" type="presParOf" srcId="{C1CFC0A7-C884-4A6A-82FE-F1AF6FD4A8EC}" destId="{0A30BF1F-09D2-4FB5-878F-2705470E231A}" srcOrd="2" destOrd="0" presId="urn:microsoft.com/office/officeart/2018/2/layout/IconVerticalSolidList"/>
    <dgm:cxn modelId="{39303FF1-2E36-4B4C-A1DF-2AD14A7301B3}" type="presParOf" srcId="{C1CFC0A7-C884-4A6A-82FE-F1AF6FD4A8EC}" destId="{18FB8E83-8AC3-4503-8464-ACB10A8F9525}" srcOrd="3" destOrd="0" presId="urn:microsoft.com/office/officeart/2018/2/layout/IconVerticalSolidList"/>
    <dgm:cxn modelId="{0C8B467C-DC28-40C6-8301-1D947BC427E0}" type="presParOf" srcId="{475B2137-1530-4858-820A-9BD7A51E70C3}" destId="{B9512778-E992-43A2-829F-CD838E361BD9}" srcOrd="3" destOrd="0" presId="urn:microsoft.com/office/officeart/2018/2/layout/IconVerticalSolidList"/>
    <dgm:cxn modelId="{0FCC3CCC-87D1-4B5C-8CC2-A0DCADAA9297}" type="presParOf" srcId="{475B2137-1530-4858-820A-9BD7A51E70C3}" destId="{19491846-2AA7-44B5-A32D-39C1FD537D11}" srcOrd="4" destOrd="0" presId="urn:microsoft.com/office/officeart/2018/2/layout/IconVerticalSolidList"/>
    <dgm:cxn modelId="{3301A798-6A4B-499A-993B-BAC92D25B9DD}" type="presParOf" srcId="{19491846-2AA7-44B5-A32D-39C1FD537D11}" destId="{6B7EFBEA-C132-4C2C-B284-2AE333593790}" srcOrd="0" destOrd="0" presId="urn:microsoft.com/office/officeart/2018/2/layout/IconVerticalSolidList"/>
    <dgm:cxn modelId="{CA896240-920B-4CF4-B917-D4830F1E91F2}" type="presParOf" srcId="{19491846-2AA7-44B5-A32D-39C1FD537D11}" destId="{9D9C14F6-8AA1-42AC-8172-A2195C705BD8}" srcOrd="1" destOrd="0" presId="urn:microsoft.com/office/officeart/2018/2/layout/IconVerticalSolidList"/>
    <dgm:cxn modelId="{0D856CC0-7A20-4326-80EC-B5C6F7010F2D}" type="presParOf" srcId="{19491846-2AA7-44B5-A32D-39C1FD537D11}" destId="{2A3DE705-D7B7-444E-8FDA-749847DDBEF1}" srcOrd="2" destOrd="0" presId="urn:microsoft.com/office/officeart/2018/2/layout/IconVerticalSolidList"/>
    <dgm:cxn modelId="{498C63DD-297C-4510-9580-A5C3D1957CAB}" type="presParOf" srcId="{19491846-2AA7-44B5-A32D-39C1FD537D11}" destId="{73935E6F-FEC9-4637-B1B3-EE60212B1144}" srcOrd="3" destOrd="0" presId="urn:microsoft.com/office/officeart/2018/2/layout/IconVerticalSolidList"/>
    <dgm:cxn modelId="{E47AAB43-356D-49C6-B7CD-B98E3A098472}" type="presParOf" srcId="{475B2137-1530-4858-820A-9BD7A51E70C3}" destId="{ADC69DF4-105A-41DE-8735-0A8083C91E1D}" srcOrd="5" destOrd="0" presId="urn:microsoft.com/office/officeart/2018/2/layout/IconVerticalSolidList"/>
    <dgm:cxn modelId="{E25C7C6A-10A9-4342-9522-756B5584E53B}" type="presParOf" srcId="{475B2137-1530-4858-820A-9BD7A51E70C3}" destId="{36EB3046-2A91-4933-B166-0F68FA6F2F09}" srcOrd="6" destOrd="0" presId="urn:microsoft.com/office/officeart/2018/2/layout/IconVerticalSolidList"/>
    <dgm:cxn modelId="{CA9D2456-4BA7-4CC6-AE87-08BCCDCC4755}" type="presParOf" srcId="{36EB3046-2A91-4933-B166-0F68FA6F2F09}" destId="{7FA0F4AC-D7E3-405B-B448-E2C5A0A5DF79}" srcOrd="0" destOrd="0" presId="urn:microsoft.com/office/officeart/2018/2/layout/IconVerticalSolidList"/>
    <dgm:cxn modelId="{CBB4AE6B-E2A1-4E52-B43A-0DD7F88BDF6F}" type="presParOf" srcId="{36EB3046-2A91-4933-B166-0F68FA6F2F09}" destId="{01A5C5B4-C848-4A88-B24D-3BD09D7386FD}" srcOrd="1" destOrd="0" presId="urn:microsoft.com/office/officeart/2018/2/layout/IconVerticalSolidList"/>
    <dgm:cxn modelId="{2E5C5591-94DE-4CDD-8229-FBD128EC21C3}" type="presParOf" srcId="{36EB3046-2A91-4933-B166-0F68FA6F2F09}" destId="{8B8BD9A9-0302-4FB8-A21A-DC90B075FB0D}" srcOrd="2" destOrd="0" presId="urn:microsoft.com/office/officeart/2018/2/layout/IconVerticalSolidList"/>
    <dgm:cxn modelId="{FA18F3BC-EEC9-4398-B488-F49D7DBE0BC1}" type="presParOf" srcId="{36EB3046-2A91-4933-B166-0F68FA6F2F09}" destId="{754FC2B5-C4F3-472E-B24A-FBAF2DC1F56E}" srcOrd="3" destOrd="0" presId="urn:microsoft.com/office/officeart/2018/2/layout/IconVerticalSolidList"/>
    <dgm:cxn modelId="{3E375996-B27E-4E9A-B2DC-331708203DCD}" type="presParOf" srcId="{475B2137-1530-4858-820A-9BD7A51E70C3}" destId="{4244087B-C73B-4DE1-AD53-9D91DA0588AB}" srcOrd="7" destOrd="0" presId="urn:microsoft.com/office/officeart/2018/2/layout/IconVerticalSolidList"/>
    <dgm:cxn modelId="{1E157D0A-1EC6-423B-BFFA-F7F4F45802E7}" type="presParOf" srcId="{475B2137-1530-4858-820A-9BD7A51E70C3}" destId="{5515B936-7513-4A8D-98AB-F78B92CC6A59}" srcOrd="8" destOrd="0" presId="urn:microsoft.com/office/officeart/2018/2/layout/IconVerticalSolidList"/>
    <dgm:cxn modelId="{3D86CEE4-4944-47CB-9C87-641DA24380B0}" type="presParOf" srcId="{5515B936-7513-4A8D-98AB-F78B92CC6A59}" destId="{2354B9CC-EACE-4EF8-A664-2F2499558EB3}" srcOrd="0" destOrd="0" presId="urn:microsoft.com/office/officeart/2018/2/layout/IconVerticalSolidList"/>
    <dgm:cxn modelId="{52B69B98-7D2A-480C-BDDA-683AAB707690}" type="presParOf" srcId="{5515B936-7513-4A8D-98AB-F78B92CC6A59}" destId="{DD861E32-722D-4BA6-913E-BD47C85F6941}" srcOrd="1" destOrd="0" presId="urn:microsoft.com/office/officeart/2018/2/layout/IconVerticalSolidList"/>
    <dgm:cxn modelId="{8E8FC6CF-CC26-49B8-BAA6-5C10DEA0EBBC}" type="presParOf" srcId="{5515B936-7513-4A8D-98AB-F78B92CC6A59}" destId="{5B7F9204-EBB0-4955-B485-83497BDE192E}" srcOrd="2" destOrd="0" presId="urn:microsoft.com/office/officeart/2018/2/layout/IconVerticalSolidList"/>
    <dgm:cxn modelId="{36542B42-04BF-4793-8023-2A98C025FF22}" type="presParOf" srcId="{5515B936-7513-4A8D-98AB-F78B92CC6A59}" destId="{6B2D9243-46CF-4FB0-8948-2870AE86A644}" srcOrd="3" destOrd="0" presId="urn:microsoft.com/office/officeart/2018/2/layout/IconVerticalSolidList"/>
    <dgm:cxn modelId="{09B088CE-709F-4C27-800C-08731875A51F}" type="presParOf" srcId="{475B2137-1530-4858-820A-9BD7A51E70C3}" destId="{EE01487E-0F55-4FB1-B52E-8BF8F758822E}" srcOrd="9" destOrd="0" presId="urn:microsoft.com/office/officeart/2018/2/layout/IconVerticalSolidList"/>
    <dgm:cxn modelId="{114A0A20-F7D5-4F8C-9CCA-B2A764F77C50}" type="presParOf" srcId="{475B2137-1530-4858-820A-9BD7A51E70C3}" destId="{D0C11EC6-6A49-40A8-9441-C45403F4655D}" srcOrd="10" destOrd="0" presId="urn:microsoft.com/office/officeart/2018/2/layout/IconVerticalSolidList"/>
    <dgm:cxn modelId="{A21F6E61-6DCF-437F-9358-CE924BAEB645}" type="presParOf" srcId="{D0C11EC6-6A49-40A8-9441-C45403F4655D}" destId="{24E24E77-35B7-4427-8A4F-CEFB48C9BE38}" srcOrd="0" destOrd="0" presId="urn:microsoft.com/office/officeart/2018/2/layout/IconVerticalSolidList"/>
    <dgm:cxn modelId="{4A6FB799-1514-41C0-A43A-7688AC81FC09}" type="presParOf" srcId="{D0C11EC6-6A49-40A8-9441-C45403F4655D}" destId="{282BF661-40E8-4209-AA66-C703F4FCB794}" srcOrd="1" destOrd="0" presId="urn:microsoft.com/office/officeart/2018/2/layout/IconVerticalSolidList"/>
    <dgm:cxn modelId="{D7165DAB-B5DC-4117-B905-5E6463A1AF8A}" type="presParOf" srcId="{D0C11EC6-6A49-40A8-9441-C45403F4655D}" destId="{B3826141-8C28-4B47-80F1-022158DF3A66}" srcOrd="2" destOrd="0" presId="urn:microsoft.com/office/officeart/2018/2/layout/IconVerticalSolidList"/>
    <dgm:cxn modelId="{9FE73679-1F3F-4E4B-B34C-7E525CB34172}" type="presParOf" srcId="{D0C11EC6-6A49-40A8-9441-C45403F4655D}" destId="{A40565AF-DFBC-4617-84D4-621223393D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89663-5DF1-45E0-93E2-407F0ED49D42}">
      <dsp:nvSpPr>
        <dsp:cNvPr id="0" name=""/>
        <dsp:cNvSpPr/>
      </dsp:nvSpPr>
      <dsp:spPr>
        <a:xfrm>
          <a:off x="0" y="0"/>
          <a:ext cx="9353727" cy="1983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solidFill>
                <a:schemeClr val="tx1"/>
              </a:solidFill>
              <a:latin typeface="Times New Roman" panose="02020603050405020304" pitchFamily="18" charset="0"/>
              <a:cs typeface="Times New Roman" panose="02020603050405020304" pitchFamily="18" charset="0"/>
            </a:rPr>
            <a:t>Problem Statement:</a:t>
          </a:r>
          <a:r>
            <a:rPr lang="en-US" sz="2100" b="0" i="0" kern="1200" dirty="0">
              <a:solidFill>
                <a:schemeClr val="tx1"/>
              </a:solidFill>
              <a:latin typeface="Times New Roman" panose="02020603050405020304" pitchFamily="18" charset="0"/>
              <a:cs typeface="Times New Roman" panose="02020603050405020304" pitchFamily="18" charset="0"/>
            </a:rPr>
            <a:t> Traditional media's portrayal of terrorist organizations poses challenges for public perception, policy formulation, and national security due to the vast and complex textual data generated. Analyzing news articles, reports, and editorials requires advanced text mining, particularly topic modeling, to identify prevalent themes and biases effectively.</a:t>
          </a:r>
          <a:endParaRPr lang="en-US" sz="2100" kern="1200" dirty="0">
            <a:solidFill>
              <a:schemeClr val="tx1"/>
            </a:solidFill>
            <a:latin typeface="Times New Roman" panose="02020603050405020304" pitchFamily="18" charset="0"/>
            <a:cs typeface="Times New Roman" panose="02020603050405020304" pitchFamily="18" charset="0"/>
          </a:endParaRPr>
        </a:p>
      </dsp:txBody>
      <dsp:txXfrm>
        <a:off x="58088" y="58088"/>
        <a:ext cx="7303864" cy="1867092"/>
      </dsp:txXfrm>
    </dsp:sp>
    <dsp:sp modelId="{3172FA8E-2694-44B3-936C-BE1C960C631A}">
      <dsp:nvSpPr>
        <dsp:cNvPr id="0" name=""/>
        <dsp:cNvSpPr/>
      </dsp:nvSpPr>
      <dsp:spPr>
        <a:xfrm>
          <a:off x="1650657" y="2423995"/>
          <a:ext cx="9353727" cy="1983268"/>
        </a:xfrm>
        <a:prstGeom prst="roundRect">
          <a:avLst>
            <a:gd name="adj" fmla="val 10000"/>
          </a:avLst>
        </a:prstGeom>
        <a:solidFill>
          <a:schemeClr val="accent2">
            <a:hueOff val="1234227"/>
            <a:satOff val="7845"/>
            <a:lumOff val="-2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solidFill>
                <a:schemeClr val="tx1"/>
              </a:solidFill>
              <a:latin typeface="Times New Roman" panose="02020603050405020304" pitchFamily="18" charset="0"/>
              <a:cs typeface="Times New Roman" panose="02020603050405020304" pitchFamily="18" charset="0"/>
            </a:rPr>
            <a:t>Motivation:</a:t>
          </a:r>
          <a:r>
            <a:rPr lang="en-US" sz="2100" b="0" i="0" kern="1200" dirty="0">
              <a:solidFill>
                <a:schemeClr val="tx1"/>
              </a:solidFill>
              <a:latin typeface="Times New Roman" panose="02020603050405020304" pitchFamily="18" charset="0"/>
              <a:cs typeface="Times New Roman" panose="02020603050405020304" pitchFamily="18" charset="0"/>
            </a:rPr>
            <a:t> The urgent need to understand the nuanced narratives and trends within media representations of terrorist organizations drives our motivation. Applying topic modeling will provide insights that contribute to informed counter-terrorism strategies and foster a more nuanced public discourse on this critical issue.</a:t>
          </a:r>
          <a:endParaRPr lang="en-US" sz="2100" kern="1200" dirty="0">
            <a:solidFill>
              <a:schemeClr val="tx1"/>
            </a:solidFill>
            <a:latin typeface="Times New Roman" panose="02020603050405020304" pitchFamily="18" charset="0"/>
            <a:cs typeface="Times New Roman" panose="02020603050405020304" pitchFamily="18" charset="0"/>
          </a:endParaRPr>
        </a:p>
      </dsp:txBody>
      <dsp:txXfrm>
        <a:off x="1708745" y="2482083"/>
        <a:ext cx="6297768" cy="1867092"/>
      </dsp:txXfrm>
    </dsp:sp>
    <dsp:sp modelId="{5F5F1AE4-CB9D-4498-984D-8B7F185C4878}">
      <dsp:nvSpPr>
        <dsp:cNvPr id="0" name=""/>
        <dsp:cNvSpPr/>
      </dsp:nvSpPr>
      <dsp:spPr>
        <a:xfrm>
          <a:off x="8064602" y="1559069"/>
          <a:ext cx="1289124" cy="128912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54655" y="1559069"/>
        <a:ext cx="709018" cy="970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A24E5-692A-47D6-ADB0-0F86FEFBE3DF}">
      <dsp:nvSpPr>
        <dsp:cNvPr id="0" name=""/>
        <dsp:cNvSpPr/>
      </dsp:nvSpPr>
      <dsp:spPr>
        <a:xfrm>
          <a:off x="0" y="551478"/>
          <a:ext cx="6449246" cy="1053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This project underscores the pivotal role of initial data processing and exploratory analysis in evaluating newspaper content through topic modeling. </a:t>
          </a:r>
          <a:endParaRPr lang="en-US" sz="2000" kern="1200" dirty="0">
            <a:latin typeface="Times New Roman" panose="02020603050405020304" pitchFamily="18" charset="0"/>
            <a:cs typeface="Times New Roman" panose="02020603050405020304" pitchFamily="18" charset="0"/>
          </a:endParaRPr>
        </a:p>
      </dsp:txBody>
      <dsp:txXfrm>
        <a:off x="51403" y="602881"/>
        <a:ext cx="6346440" cy="950194"/>
      </dsp:txXfrm>
    </dsp:sp>
    <dsp:sp modelId="{D08CCD48-D8F1-4545-8BD7-2928C9CAD1AD}">
      <dsp:nvSpPr>
        <dsp:cNvPr id="0" name=""/>
        <dsp:cNvSpPr/>
      </dsp:nvSpPr>
      <dsp:spPr>
        <a:xfrm>
          <a:off x="0" y="1662079"/>
          <a:ext cx="6449246" cy="1053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By refining a corpus and identifying key features, we generated concise summaries and visual aids, providing deeper insights for journalists. </a:t>
          </a:r>
          <a:endParaRPr lang="en-US" sz="2000" kern="1200" dirty="0">
            <a:latin typeface="Times New Roman" panose="02020603050405020304" pitchFamily="18" charset="0"/>
            <a:cs typeface="Times New Roman" panose="02020603050405020304" pitchFamily="18" charset="0"/>
          </a:endParaRPr>
        </a:p>
      </dsp:txBody>
      <dsp:txXfrm>
        <a:off x="51403" y="1713482"/>
        <a:ext cx="6346440" cy="950194"/>
      </dsp:txXfrm>
    </dsp:sp>
    <dsp:sp modelId="{ECDAEE1D-EBC7-4C42-964B-1D2BF51B6F68}">
      <dsp:nvSpPr>
        <dsp:cNvPr id="0" name=""/>
        <dsp:cNvSpPr/>
      </dsp:nvSpPr>
      <dsp:spPr>
        <a:xfrm>
          <a:off x="0" y="2772679"/>
          <a:ext cx="6449246" cy="1053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The findings emphasize the importance of meticulous data preparation in journalism, ultimately empowering storytellers with impactful narratives. </a:t>
          </a:r>
          <a:endParaRPr lang="en-US" sz="2000" kern="1200" dirty="0">
            <a:latin typeface="Times New Roman" panose="02020603050405020304" pitchFamily="18" charset="0"/>
            <a:cs typeface="Times New Roman" panose="02020603050405020304" pitchFamily="18" charset="0"/>
          </a:endParaRPr>
        </a:p>
      </dsp:txBody>
      <dsp:txXfrm>
        <a:off x="51403" y="2824082"/>
        <a:ext cx="6346440" cy="950194"/>
      </dsp:txXfrm>
    </dsp:sp>
    <dsp:sp modelId="{68F1791F-59E5-4D37-BE88-BBB8BCBE2FF4}">
      <dsp:nvSpPr>
        <dsp:cNvPr id="0" name=""/>
        <dsp:cNvSpPr/>
      </dsp:nvSpPr>
      <dsp:spPr>
        <a:xfrm>
          <a:off x="0" y="3883279"/>
          <a:ext cx="6449246" cy="1053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Future research could explore excluding common words and employing novel analytic methods or applying this methodology to diverse datasets for comparative analysis.</a:t>
          </a:r>
          <a:endParaRPr lang="en-US" sz="2000" kern="1200" dirty="0">
            <a:latin typeface="Times New Roman" panose="02020603050405020304" pitchFamily="18" charset="0"/>
            <a:cs typeface="Times New Roman" panose="02020603050405020304" pitchFamily="18" charset="0"/>
          </a:endParaRPr>
        </a:p>
      </dsp:txBody>
      <dsp:txXfrm>
        <a:off x="51403" y="3934682"/>
        <a:ext cx="6346440" cy="950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F6509-CDC6-4BB9-954C-076F7A7ADA1F}">
      <dsp:nvSpPr>
        <dsp:cNvPr id="0" name=""/>
        <dsp:cNvSpPr/>
      </dsp:nvSpPr>
      <dsp:spPr>
        <a:xfrm>
          <a:off x="2208192" y="3971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C34F0A-A2DC-42ED-81ED-4A711A264902}">
      <dsp:nvSpPr>
        <dsp:cNvPr id="0" name=""/>
        <dsp:cNvSpPr/>
      </dsp:nvSpPr>
      <dsp:spPr>
        <a:xfrm>
          <a:off x="804192" y="206452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IN" sz="3600" kern="1200"/>
            <a:t>Challenges:</a:t>
          </a:r>
          <a:endParaRPr lang="en-US" sz="3600" kern="1200"/>
        </a:p>
      </dsp:txBody>
      <dsp:txXfrm>
        <a:off x="804192" y="2064527"/>
        <a:ext cx="4320000" cy="648000"/>
      </dsp:txXfrm>
    </dsp:sp>
    <dsp:sp modelId="{73AF7CB0-D212-43EB-8771-9E5E4BB1D301}">
      <dsp:nvSpPr>
        <dsp:cNvPr id="0" name=""/>
        <dsp:cNvSpPr/>
      </dsp:nvSpPr>
      <dsp:spPr>
        <a:xfrm>
          <a:off x="804192" y="2784785"/>
          <a:ext cx="4320000" cy="122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Data cleaning</a:t>
          </a:r>
          <a:endParaRPr lang="en-US" sz="1700" kern="1200">
            <a:latin typeface="Times New Roman" panose="02020603050405020304" pitchFamily="18" charset="0"/>
            <a:cs typeface="Times New Roman" panose="02020603050405020304" pitchFamily="18" charset="0"/>
          </a:endParaRPr>
        </a:p>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LDA optimal topics selection </a:t>
          </a:r>
          <a:endParaRPr lang="en-US" sz="1700" kern="1200" dirty="0">
            <a:latin typeface="Times New Roman" panose="02020603050405020304" pitchFamily="18" charset="0"/>
            <a:cs typeface="Times New Roman" panose="02020603050405020304" pitchFamily="18" charset="0"/>
          </a:endParaRPr>
        </a:p>
      </dsp:txBody>
      <dsp:txXfrm>
        <a:off x="804192" y="2784785"/>
        <a:ext cx="4320000" cy="1225306"/>
      </dsp:txXfrm>
    </dsp:sp>
    <dsp:sp modelId="{98CDDBCD-43CB-47D4-98A2-443187611B8F}">
      <dsp:nvSpPr>
        <dsp:cNvPr id="0" name=""/>
        <dsp:cNvSpPr/>
      </dsp:nvSpPr>
      <dsp:spPr>
        <a:xfrm>
          <a:off x="7284192" y="3971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D11AF-0BD8-4741-B7F8-DB0045B23529}">
      <dsp:nvSpPr>
        <dsp:cNvPr id="0" name=""/>
        <dsp:cNvSpPr/>
      </dsp:nvSpPr>
      <dsp:spPr>
        <a:xfrm>
          <a:off x="5880192" y="206452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IN" sz="3600" kern="1200"/>
            <a:t>Lessons Learned:</a:t>
          </a:r>
          <a:endParaRPr lang="en-US" sz="3600" kern="1200"/>
        </a:p>
      </dsp:txBody>
      <dsp:txXfrm>
        <a:off x="5880192" y="2064527"/>
        <a:ext cx="4320000" cy="648000"/>
      </dsp:txXfrm>
    </dsp:sp>
    <dsp:sp modelId="{8486748F-98B7-4B05-B3A1-D57F867DB403}">
      <dsp:nvSpPr>
        <dsp:cNvPr id="0" name=""/>
        <dsp:cNvSpPr/>
      </dsp:nvSpPr>
      <dsp:spPr>
        <a:xfrm>
          <a:off x="5880192" y="2784785"/>
          <a:ext cx="4320000" cy="122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Importance of Rigorous Data Cleaning</a:t>
          </a:r>
          <a:endParaRPr lang="en-US" sz="1700" kern="1200"/>
        </a:p>
        <a:p>
          <a:pPr marL="0" lvl="0" indent="0" algn="ctr" defTabSz="755650">
            <a:lnSpc>
              <a:spcPct val="90000"/>
            </a:lnSpc>
            <a:spcBef>
              <a:spcPct val="0"/>
            </a:spcBef>
            <a:spcAft>
              <a:spcPct val="35000"/>
            </a:spcAft>
            <a:buNone/>
          </a:pPr>
          <a:r>
            <a:rPr lang="en-IN" sz="1700" b="0" i="0" kern="1200"/>
            <a:t>Standardized Preprocessing</a:t>
          </a:r>
          <a:endParaRPr lang="en-US" sz="1700" kern="1200"/>
        </a:p>
        <a:p>
          <a:pPr marL="0" lvl="0" indent="0" algn="ctr" defTabSz="755650">
            <a:lnSpc>
              <a:spcPct val="90000"/>
            </a:lnSpc>
            <a:spcBef>
              <a:spcPct val="0"/>
            </a:spcBef>
            <a:spcAft>
              <a:spcPct val="35000"/>
            </a:spcAft>
            <a:buNone/>
          </a:pPr>
          <a:r>
            <a:rPr lang="en-IN" sz="1700" b="0" i="0" kern="1200" dirty="0"/>
            <a:t>Fine-tuning Model Parameters</a:t>
          </a:r>
          <a:endParaRPr lang="en-US" sz="1700" kern="1200" dirty="0"/>
        </a:p>
        <a:p>
          <a:pPr marL="0" lvl="0" indent="0" algn="ctr" defTabSz="755650">
            <a:lnSpc>
              <a:spcPct val="90000"/>
            </a:lnSpc>
            <a:spcBef>
              <a:spcPct val="0"/>
            </a:spcBef>
            <a:spcAft>
              <a:spcPct val="35000"/>
            </a:spcAft>
            <a:buNone/>
          </a:pPr>
          <a:r>
            <a:rPr lang="en-IN" sz="1700" b="0" i="0" kern="1200" dirty="0"/>
            <a:t>Domain Knowledge Integration</a:t>
          </a:r>
          <a:endParaRPr lang="en-US" sz="1700" kern="1200" dirty="0"/>
        </a:p>
      </dsp:txBody>
      <dsp:txXfrm>
        <a:off x="5880192" y="2784785"/>
        <a:ext cx="4320000" cy="12253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49C3F-DCFD-44DE-A971-9D6244B8BE77}">
      <dsp:nvSpPr>
        <dsp:cNvPr id="0" name=""/>
        <dsp:cNvSpPr/>
      </dsp:nvSpPr>
      <dsp:spPr>
        <a:xfrm>
          <a:off x="0" y="1775"/>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009A3-3957-421B-B2C5-4D0D8999D6F9}">
      <dsp:nvSpPr>
        <dsp:cNvPr id="0" name=""/>
        <dsp:cNvSpPr/>
      </dsp:nvSpPr>
      <dsp:spPr>
        <a:xfrm>
          <a:off x="228823" y="171974"/>
          <a:ext cx="416043" cy="416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B18E38-5DF5-4555-BA4B-AABD008D697D}">
      <dsp:nvSpPr>
        <dsp:cNvPr id="0" name=""/>
        <dsp:cNvSpPr/>
      </dsp:nvSpPr>
      <dsp:spPr>
        <a:xfrm>
          <a:off x="873690" y="1775"/>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IN" sz="1900" i="0" kern="1200"/>
            <a:t>Refinement of Analysis Techniques</a:t>
          </a:r>
          <a:endParaRPr lang="en-US" sz="1900" kern="1200"/>
        </a:p>
      </dsp:txBody>
      <dsp:txXfrm>
        <a:off x="873690" y="1775"/>
        <a:ext cx="5575555" cy="756442"/>
      </dsp:txXfrm>
    </dsp:sp>
    <dsp:sp modelId="{ACC47ED4-ABA6-47D8-8E72-BA3CB87EACE3}">
      <dsp:nvSpPr>
        <dsp:cNvPr id="0" name=""/>
        <dsp:cNvSpPr/>
      </dsp:nvSpPr>
      <dsp:spPr>
        <a:xfrm>
          <a:off x="0" y="947328"/>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0F4477-2941-4AC0-ABAC-DD3655EEF8B0}">
      <dsp:nvSpPr>
        <dsp:cNvPr id="0" name=""/>
        <dsp:cNvSpPr/>
      </dsp:nvSpPr>
      <dsp:spPr>
        <a:xfrm>
          <a:off x="228823" y="1117527"/>
          <a:ext cx="416043" cy="4160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FB8E83-8AC3-4503-8464-ACB10A8F9525}">
      <dsp:nvSpPr>
        <dsp:cNvPr id="0" name=""/>
        <dsp:cNvSpPr/>
      </dsp:nvSpPr>
      <dsp:spPr>
        <a:xfrm>
          <a:off x="873690" y="947328"/>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IN" sz="1900" i="0" kern="1200"/>
            <a:t>Optimizing Data Preprocessing</a:t>
          </a:r>
          <a:endParaRPr lang="en-US" sz="1900" kern="1200"/>
        </a:p>
      </dsp:txBody>
      <dsp:txXfrm>
        <a:off x="873690" y="947328"/>
        <a:ext cx="5575555" cy="756442"/>
      </dsp:txXfrm>
    </dsp:sp>
    <dsp:sp modelId="{6B7EFBEA-C132-4C2C-B284-2AE333593790}">
      <dsp:nvSpPr>
        <dsp:cNvPr id="0" name=""/>
        <dsp:cNvSpPr/>
      </dsp:nvSpPr>
      <dsp:spPr>
        <a:xfrm>
          <a:off x="0" y="1892881"/>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C14F6-8AA1-42AC-8172-A2195C705BD8}">
      <dsp:nvSpPr>
        <dsp:cNvPr id="0" name=""/>
        <dsp:cNvSpPr/>
      </dsp:nvSpPr>
      <dsp:spPr>
        <a:xfrm>
          <a:off x="228823" y="2063080"/>
          <a:ext cx="416043" cy="4160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935E6F-FEC9-4637-B1B3-EE60212B1144}">
      <dsp:nvSpPr>
        <dsp:cNvPr id="0" name=""/>
        <dsp:cNvSpPr/>
      </dsp:nvSpPr>
      <dsp:spPr>
        <a:xfrm>
          <a:off x="873690" y="1892881"/>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IN" sz="1900" i="0" kern="1200"/>
            <a:t>Incorporating Multimodal Data</a:t>
          </a:r>
          <a:endParaRPr lang="en-US" sz="1900" kern="1200"/>
        </a:p>
      </dsp:txBody>
      <dsp:txXfrm>
        <a:off x="873690" y="1892881"/>
        <a:ext cx="5575555" cy="756442"/>
      </dsp:txXfrm>
    </dsp:sp>
    <dsp:sp modelId="{7FA0F4AC-D7E3-405B-B448-E2C5A0A5DF79}">
      <dsp:nvSpPr>
        <dsp:cNvPr id="0" name=""/>
        <dsp:cNvSpPr/>
      </dsp:nvSpPr>
      <dsp:spPr>
        <a:xfrm>
          <a:off x="0" y="2838434"/>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5C5B4-C848-4A88-B24D-3BD09D7386FD}">
      <dsp:nvSpPr>
        <dsp:cNvPr id="0" name=""/>
        <dsp:cNvSpPr/>
      </dsp:nvSpPr>
      <dsp:spPr>
        <a:xfrm>
          <a:off x="228823" y="3008633"/>
          <a:ext cx="416043" cy="4160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4FC2B5-C4F3-472E-B24A-FBAF2DC1F56E}">
      <dsp:nvSpPr>
        <dsp:cNvPr id="0" name=""/>
        <dsp:cNvSpPr/>
      </dsp:nvSpPr>
      <dsp:spPr>
        <a:xfrm>
          <a:off x="873690" y="2838434"/>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IN" sz="1900" i="0" kern="1200"/>
            <a:t>Cross-Domain Application</a:t>
          </a:r>
          <a:endParaRPr lang="en-US" sz="1900" kern="1200"/>
        </a:p>
      </dsp:txBody>
      <dsp:txXfrm>
        <a:off x="873690" y="2838434"/>
        <a:ext cx="5575555" cy="756442"/>
      </dsp:txXfrm>
    </dsp:sp>
    <dsp:sp modelId="{2354B9CC-EACE-4EF8-A664-2F2499558EB3}">
      <dsp:nvSpPr>
        <dsp:cNvPr id="0" name=""/>
        <dsp:cNvSpPr/>
      </dsp:nvSpPr>
      <dsp:spPr>
        <a:xfrm>
          <a:off x="0" y="3783987"/>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61E32-722D-4BA6-913E-BD47C85F6941}">
      <dsp:nvSpPr>
        <dsp:cNvPr id="0" name=""/>
        <dsp:cNvSpPr/>
      </dsp:nvSpPr>
      <dsp:spPr>
        <a:xfrm>
          <a:off x="228823" y="3954186"/>
          <a:ext cx="416043" cy="4160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2D9243-46CF-4FB0-8948-2870AE86A644}">
      <dsp:nvSpPr>
        <dsp:cNvPr id="0" name=""/>
        <dsp:cNvSpPr/>
      </dsp:nvSpPr>
      <dsp:spPr>
        <a:xfrm>
          <a:off x="873690" y="3783987"/>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IN" sz="1900" i="0" kern="1200"/>
            <a:t>Collaboration with Journalists</a:t>
          </a:r>
          <a:endParaRPr lang="en-US" sz="1900" kern="1200"/>
        </a:p>
      </dsp:txBody>
      <dsp:txXfrm>
        <a:off x="873690" y="3783987"/>
        <a:ext cx="5575555" cy="756442"/>
      </dsp:txXfrm>
    </dsp:sp>
    <dsp:sp modelId="{24E24E77-35B7-4427-8A4F-CEFB48C9BE38}">
      <dsp:nvSpPr>
        <dsp:cNvPr id="0" name=""/>
        <dsp:cNvSpPr/>
      </dsp:nvSpPr>
      <dsp:spPr>
        <a:xfrm>
          <a:off x="0" y="4729540"/>
          <a:ext cx="6449246" cy="7564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2BF661-40E8-4209-AA66-C703F4FCB794}">
      <dsp:nvSpPr>
        <dsp:cNvPr id="0" name=""/>
        <dsp:cNvSpPr/>
      </dsp:nvSpPr>
      <dsp:spPr>
        <a:xfrm>
          <a:off x="228823" y="4899739"/>
          <a:ext cx="416043" cy="4160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565AF-DFBC-4617-84D4-621223393D18}">
      <dsp:nvSpPr>
        <dsp:cNvPr id="0" name=""/>
        <dsp:cNvSpPr/>
      </dsp:nvSpPr>
      <dsp:spPr>
        <a:xfrm>
          <a:off x="873690" y="4729540"/>
          <a:ext cx="5575555" cy="756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57" tIns="80057" rIns="80057" bIns="80057" numCol="1" spcCol="1270" anchor="ctr" anchorCtr="0">
          <a:noAutofit/>
        </a:bodyPr>
        <a:lstStyle/>
        <a:p>
          <a:pPr marL="0" lvl="0" indent="0" algn="l" defTabSz="844550">
            <a:lnSpc>
              <a:spcPct val="90000"/>
            </a:lnSpc>
            <a:spcBef>
              <a:spcPct val="0"/>
            </a:spcBef>
            <a:spcAft>
              <a:spcPct val="35000"/>
            </a:spcAft>
            <a:buNone/>
          </a:pPr>
          <a:r>
            <a:rPr lang="en-US" sz="1900" i="0" kern="1200"/>
            <a:t>Continuous Exploration of Language Patterns</a:t>
          </a:r>
          <a:endParaRPr lang="en-US" sz="1900" kern="1200"/>
        </a:p>
      </dsp:txBody>
      <dsp:txXfrm>
        <a:off x="873690" y="4729540"/>
        <a:ext cx="5575555" cy="7564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11/21/2023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9870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11/21/2023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1224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11/21/2023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0918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11/21/2023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4252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11/21/2023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0615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11/21/2023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3542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11/21/2023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6171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11/21/2023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4661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11/21/2023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68069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11/21/2023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6416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11/21/2023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9535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11/21/2023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64036146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42475B3-6289-72CB-FEE7-0B4F0589B3EF}"/>
              </a:ext>
            </a:extLst>
          </p:cNvPr>
          <p:cNvSpPr>
            <a:spLocks noGrp="1"/>
          </p:cNvSpPr>
          <p:nvPr>
            <p:ph type="ctrTitle"/>
          </p:nvPr>
        </p:nvSpPr>
        <p:spPr>
          <a:xfrm>
            <a:off x="530352" y="555615"/>
            <a:ext cx="4845689" cy="2545094"/>
          </a:xfrm>
        </p:spPr>
        <p:txBody>
          <a:bodyPr>
            <a:normAutofit/>
          </a:bodyPr>
          <a:lstStyle/>
          <a:p>
            <a:pPr>
              <a:lnSpc>
                <a:spcPct val="90000"/>
              </a:lnSpc>
            </a:pPr>
            <a:r>
              <a:rPr lang="en-US" sz="3100" dirty="0"/>
              <a:t>Applying Topic Modeling to Terrorist Organizations Portrayal in Traditional Media Outlets</a:t>
            </a:r>
          </a:p>
        </p:txBody>
      </p:sp>
      <p:sp>
        <p:nvSpPr>
          <p:cNvPr id="3" name="Subtitle 2">
            <a:extLst>
              <a:ext uri="{FF2B5EF4-FFF2-40B4-BE49-F238E27FC236}">
                <a16:creationId xmlns:a16="http://schemas.microsoft.com/office/drawing/2014/main" id="{7935B7BC-17A5-88E0-6DF0-C663865DC3E1}"/>
              </a:ext>
            </a:extLst>
          </p:cNvPr>
          <p:cNvSpPr>
            <a:spLocks noGrp="1"/>
          </p:cNvSpPr>
          <p:nvPr>
            <p:ph type="subTitle" idx="1"/>
          </p:nvPr>
        </p:nvSpPr>
        <p:spPr>
          <a:xfrm>
            <a:off x="530352" y="3509963"/>
            <a:ext cx="6212032" cy="2722836"/>
          </a:xfrm>
        </p:spPr>
        <p:txBody>
          <a:bodyPr>
            <a:normAutofit fontScale="92500" lnSpcReduction="20000"/>
          </a:bodyPr>
          <a:lstStyle/>
          <a:p>
            <a:r>
              <a:rPr lang="en-US" dirty="0"/>
              <a:t>			</a:t>
            </a:r>
            <a:r>
              <a:rPr lang="en-US" b="1" dirty="0"/>
              <a:t>GROUP 7</a:t>
            </a:r>
          </a:p>
          <a:p>
            <a:r>
              <a:rPr lang="en-US" dirty="0"/>
              <a:t>Nikhita Peddi				      2215340</a:t>
            </a:r>
          </a:p>
          <a:p>
            <a:r>
              <a:rPr lang="en-US" dirty="0"/>
              <a:t>Mukesh Reddy </a:t>
            </a:r>
            <a:r>
              <a:rPr lang="en-US" dirty="0" err="1"/>
              <a:t>Mavurapu</a:t>
            </a:r>
            <a:r>
              <a:rPr lang="en-US" dirty="0"/>
              <a:t> 		      2251153</a:t>
            </a:r>
          </a:p>
          <a:p>
            <a:r>
              <a:rPr lang="en-US" dirty="0"/>
              <a:t>Shiva Sai Ram Prasad Reddy </a:t>
            </a:r>
            <a:r>
              <a:rPr lang="en-US" dirty="0" err="1"/>
              <a:t>Yelipeddi</a:t>
            </a:r>
            <a:r>
              <a:rPr lang="en-US" dirty="0"/>
              <a:t> 	      2250576</a:t>
            </a:r>
          </a:p>
          <a:p>
            <a:endParaRPr lang="en-US" dirty="0"/>
          </a:p>
          <a:p>
            <a:endParaRPr lang="en-US" dirty="0"/>
          </a:p>
          <a:p>
            <a:pPr algn="r"/>
            <a:r>
              <a:rPr lang="en-US" dirty="0"/>
              <a:t>Presentation Date : 11/21/23</a:t>
            </a:r>
          </a:p>
        </p:txBody>
      </p:sp>
      <p:sp>
        <p:nvSpPr>
          <p:cNvPr id="50" name="Freeform: Shape 49">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3"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4"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5"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6"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4" name="Picture 13">
            <a:extLst>
              <a:ext uri="{FF2B5EF4-FFF2-40B4-BE49-F238E27FC236}">
                <a16:creationId xmlns:a16="http://schemas.microsoft.com/office/drawing/2014/main" id="{9545AD73-1031-4C7A-0BCE-49991018EC93}"/>
              </a:ext>
            </a:extLst>
          </p:cNvPr>
          <p:cNvPicPr>
            <a:picLocks noChangeAspect="1"/>
          </p:cNvPicPr>
          <p:nvPr/>
        </p:nvPicPr>
        <p:blipFill rotWithShape="1">
          <a:blip r:embed="rId2"/>
          <a:srcRect l="20000" r="-1" b="-1"/>
          <a:stretch/>
        </p:blipFill>
        <p:spPr>
          <a:xfrm>
            <a:off x="6881432" y="555615"/>
            <a:ext cx="4770623" cy="4849148"/>
          </a:xfrm>
          <a:prstGeom prst="rect">
            <a:avLst/>
          </a:prstGeom>
        </p:spPr>
      </p:pic>
      <p:sp>
        <p:nvSpPr>
          <p:cNvPr id="60" name="Freeform: Shape 59">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4930329"/>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2" name="Group 61">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1">
              <a:lumMod val="60000"/>
              <a:lumOff val="40000"/>
            </a:schemeClr>
          </a:solidFill>
        </p:grpSpPr>
        <p:sp>
          <p:nvSpPr>
            <p:cNvPr id="63" name="Freeform: Shape 62">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4" name="Freeform: Shape 63">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Freeform: Shape 64">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6"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7"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991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BC1E-BABE-5F9A-693A-C5D95FFEE59B}"/>
              </a:ext>
            </a:extLst>
          </p:cNvPr>
          <p:cNvSpPr>
            <a:spLocks noGrp="1"/>
          </p:cNvSpPr>
          <p:nvPr>
            <p:ph type="title"/>
          </p:nvPr>
        </p:nvSpPr>
        <p:spPr>
          <a:xfrm>
            <a:off x="525718" y="787068"/>
            <a:ext cx="10077556" cy="3368073"/>
          </a:xfrm>
        </p:spPr>
        <p:txBody>
          <a:bodyPr/>
          <a:lstStyle/>
          <a:p>
            <a:pPr algn="ctr"/>
            <a:r>
              <a:rPr lang="en-IN" dirty="0"/>
              <a:t>THANK YOU !!!</a:t>
            </a:r>
          </a:p>
        </p:txBody>
      </p:sp>
    </p:spTree>
    <p:extLst>
      <p:ext uri="{BB962C8B-B14F-4D97-AF65-F5344CB8AC3E}">
        <p14:creationId xmlns:p14="http://schemas.microsoft.com/office/powerpoint/2010/main" val="296223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B5B43D3-5DEE-14DE-B625-E40E704C8F89}"/>
              </a:ext>
            </a:extLst>
          </p:cNvPr>
          <p:cNvSpPr>
            <a:spLocks noGrp="1"/>
          </p:cNvSpPr>
          <p:nvPr>
            <p:ph type="title"/>
          </p:nvPr>
        </p:nvSpPr>
        <p:spPr>
          <a:xfrm>
            <a:off x="525717" y="696952"/>
            <a:ext cx="10077196" cy="821794"/>
          </a:xfrm>
        </p:spPr>
        <p:txBody>
          <a:bodyPr>
            <a:normAutofit/>
          </a:bodyPr>
          <a:lstStyle/>
          <a:p>
            <a:r>
              <a:rPr lang="en-US" dirty="0"/>
              <a:t>Problem Statement and Motivation</a:t>
            </a:r>
          </a:p>
        </p:txBody>
      </p:sp>
      <p:grpSp>
        <p:nvGrpSpPr>
          <p:cNvPr id="51"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80"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9" name="Freeform: Shape 5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5" name="Content Placeholder 2">
            <a:extLst>
              <a:ext uri="{FF2B5EF4-FFF2-40B4-BE49-F238E27FC236}">
                <a16:creationId xmlns:a16="http://schemas.microsoft.com/office/drawing/2014/main" id="{04DD87A7-19D7-D4A3-7F17-C53633C9CF67}"/>
              </a:ext>
            </a:extLst>
          </p:cNvPr>
          <p:cNvGraphicFramePr>
            <a:graphicFrameLocks noGrp="1"/>
          </p:cNvGraphicFramePr>
          <p:nvPr>
            <p:ph idx="1"/>
            <p:extLst>
              <p:ext uri="{D42A27DB-BD31-4B8C-83A1-F6EECF244321}">
                <p14:modId xmlns:p14="http://schemas.microsoft.com/office/powerpoint/2010/main" val="1897291108"/>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4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9DAEDC9-DCE2-9D97-7040-0CD45FEE8403}"/>
              </a:ext>
            </a:extLst>
          </p:cNvPr>
          <p:cNvSpPr>
            <a:spLocks noGrp="1"/>
          </p:cNvSpPr>
          <p:nvPr>
            <p:ph type="title"/>
          </p:nvPr>
        </p:nvSpPr>
        <p:spPr>
          <a:xfrm>
            <a:off x="525717" y="787068"/>
            <a:ext cx="4663649" cy="1455091"/>
          </a:xfrm>
        </p:spPr>
        <p:txBody>
          <a:bodyPr>
            <a:normAutofit/>
          </a:bodyPr>
          <a:lstStyle/>
          <a:p>
            <a:r>
              <a:rPr lang="en-US"/>
              <a:t>Data Preprocessing Methods</a:t>
            </a:r>
            <a:endParaRPr lang="en-US" dirty="0"/>
          </a:p>
        </p:txBody>
      </p:sp>
      <p:sp>
        <p:nvSpPr>
          <p:cNvPr id="94" name="Freeform: Shape 9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6" name="Content Placeholder 2">
            <a:extLst>
              <a:ext uri="{FF2B5EF4-FFF2-40B4-BE49-F238E27FC236}">
                <a16:creationId xmlns:a16="http://schemas.microsoft.com/office/drawing/2014/main" id="{B906C2D9-953D-FAFA-F30B-C8B6CEAA9E4C}"/>
              </a:ext>
            </a:extLst>
          </p:cNvPr>
          <p:cNvSpPr>
            <a:spLocks noGrp="1"/>
          </p:cNvSpPr>
          <p:nvPr>
            <p:ph idx="1"/>
          </p:nvPr>
        </p:nvSpPr>
        <p:spPr>
          <a:xfrm>
            <a:off x="525717" y="2996564"/>
            <a:ext cx="7175914" cy="3074366"/>
          </a:xfrm>
        </p:spPr>
        <p:txBody>
          <a:bodyPr>
            <a:normAutofit/>
          </a:bodyPr>
          <a:lstStyle/>
          <a:p>
            <a:pPr marL="457200" indent="-457200">
              <a:lnSpc>
                <a:spcPct val="100000"/>
              </a:lnSpc>
              <a:buAutoNum type="arabicPeriod"/>
            </a:pPr>
            <a:r>
              <a:rPr lang="en-US" sz="1700" dirty="0">
                <a:latin typeface="Times New Roman" panose="02020603050405020304" pitchFamily="18" charset="0"/>
                <a:cs typeface="Times New Roman" panose="02020603050405020304" pitchFamily="18" charset="0"/>
              </a:rPr>
              <a:t>Data cleaning which includes cleaning each article, and removing unwanted documents without any content</a:t>
            </a:r>
          </a:p>
          <a:p>
            <a:pPr marL="457200" indent="-457200">
              <a:lnSpc>
                <a:spcPct val="100000"/>
              </a:lnSpc>
              <a:buAutoNum type="arabicPeriod"/>
            </a:pPr>
            <a:r>
              <a:rPr lang="en-US" sz="1700" dirty="0">
                <a:latin typeface="Times New Roman" panose="02020603050405020304" pitchFamily="18" charset="0"/>
                <a:cs typeface="Times New Roman" panose="02020603050405020304" pitchFamily="18" charset="0"/>
              </a:rPr>
              <a:t>Removing metadata</a:t>
            </a:r>
          </a:p>
          <a:p>
            <a:pPr marL="457200" indent="-457200">
              <a:lnSpc>
                <a:spcPct val="100000"/>
              </a:lnSpc>
              <a:buAutoNum type="arabicPeriod"/>
            </a:pPr>
            <a:r>
              <a:rPr lang="en-US" sz="1700" dirty="0">
                <a:latin typeface="Times New Roman" panose="02020603050405020304" pitchFamily="18" charset="0"/>
                <a:cs typeface="Times New Roman" panose="02020603050405020304" pitchFamily="18" charset="0"/>
              </a:rPr>
              <a:t>Tokenizing the articles</a:t>
            </a:r>
          </a:p>
          <a:p>
            <a:pPr marL="457200" indent="-457200">
              <a:lnSpc>
                <a:spcPct val="100000"/>
              </a:lnSpc>
              <a:buAutoNum type="arabicPeriod"/>
            </a:pPr>
            <a:r>
              <a:rPr lang="en-US" sz="1700" dirty="0">
                <a:latin typeface="Times New Roman" panose="02020603050405020304" pitchFamily="18" charset="0"/>
                <a:cs typeface="Times New Roman" panose="02020603050405020304" pitchFamily="18" charset="0"/>
              </a:rPr>
              <a:t>Removing stop words</a:t>
            </a:r>
          </a:p>
          <a:p>
            <a:pPr marL="457200" indent="-457200">
              <a:lnSpc>
                <a:spcPct val="100000"/>
              </a:lnSpc>
              <a:buAutoNum type="arabicPeriod"/>
            </a:pPr>
            <a:r>
              <a:rPr lang="en-US" sz="1700" dirty="0">
                <a:latin typeface="Times New Roman" panose="02020603050405020304" pitchFamily="18" charset="0"/>
                <a:cs typeface="Times New Roman" panose="02020603050405020304" pitchFamily="18" charset="0"/>
              </a:rPr>
              <a:t>Stemming</a:t>
            </a:r>
          </a:p>
          <a:p>
            <a:pPr marL="457200" indent="-457200">
              <a:lnSpc>
                <a:spcPct val="100000"/>
              </a:lnSpc>
              <a:buAutoNum type="arabicPeriod"/>
            </a:pPr>
            <a:r>
              <a:rPr lang="en-US" sz="1700" dirty="0">
                <a:latin typeface="Times New Roman" panose="02020603050405020304" pitchFamily="18" charset="0"/>
                <a:cs typeface="Times New Roman" panose="02020603050405020304" pitchFamily="18" charset="0"/>
              </a:rPr>
              <a:t>Calculating word frequency</a:t>
            </a:r>
          </a:p>
        </p:txBody>
      </p:sp>
      <p:pic>
        <p:nvPicPr>
          <p:cNvPr id="7" name="Graphic 6" descr="Mop and bucket">
            <a:extLst>
              <a:ext uri="{FF2B5EF4-FFF2-40B4-BE49-F238E27FC236}">
                <a16:creationId xmlns:a16="http://schemas.microsoft.com/office/drawing/2014/main" id="{15D8218B-B163-9BCC-DB6B-4AE734EE5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7565" y="1737054"/>
            <a:ext cx="3736425" cy="3736425"/>
          </a:xfrm>
          <a:prstGeom prst="rect">
            <a:avLst/>
          </a:prstGeom>
        </p:spPr>
      </p:pic>
      <p:sp>
        <p:nvSpPr>
          <p:cNvPr id="98" name="Freeform: Shape 9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979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330E-FB6E-B6E1-0DF3-4FD9D5F095C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525255BE-F489-1497-97D6-90942FF9EFB1}"/>
              </a:ext>
            </a:extLst>
          </p:cNvPr>
          <p:cNvSpPr>
            <a:spLocks noGrp="1"/>
          </p:cNvSpPr>
          <p:nvPr>
            <p:ph idx="1"/>
          </p:nvPr>
        </p:nvSpPr>
        <p:spPr/>
        <p:txBody>
          <a:bodyPr/>
          <a:lstStyle/>
          <a:p>
            <a:pPr marL="457200" indent="-457200">
              <a:buAutoNum type="arabicPeriod"/>
            </a:pPr>
            <a:r>
              <a:rPr lang="en-US" dirty="0">
                <a:latin typeface="Times New Roman" panose="02020603050405020304" pitchFamily="18" charset="0"/>
                <a:cs typeface="Times New Roman" panose="02020603050405020304" pitchFamily="18" charset="0"/>
              </a:rPr>
              <a:t>Feature Extraction</a:t>
            </a:r>
          </a:p>
          <a:p>
            <a:pPr marL="457200" indent="-457200">
              <a:buAutoNum type="arabicPeriod"/>
            </a:pPr>
            <a:r>
              <a:rPr lang="en-US" dirty="0">
                <a:latin typeface="Times New Roman" panose="02020603050405020304" pitchFamily="18" charset="0"/>
                <a:cs typeface="Times New Roman" panose="02020603050405020304" pitchFamily="18" charset="0"/>
              </a:rPr>
              <a:t>Feature extraction summary</a:t>
            </a:r>
          </a:p>
          <a:p>
            <a:pPr marL="457200" indent="-457200">
              <a:buAutoNum type="arabicPeriod"/>
            </a:pPr>
            <a:r>
              <a:rPr lang="en-US" dirty="0">
                <a:latin typeface="Times New Roman" panose="02020603050405020304" pitchFamily="18" charset="0"/>
                <a:cs typeface="Times New Roman" panose="02020603050405020304" pitchFamily="18" charset="0"/>
              </a:rPr>
              <a:t>Exploration Plots</a:t>
            </a:r>
          </a:p>
        </p:txBody>
      </p:sp>
      <p:pic>
        <p:nvPicPr>
          <p:cNvPr id="6" name="Picture 5" descr="A close-up of a word cloud&#10;&#10;Description automatically generated">
            <a:extLst>
              <a:ext uri="{FF2B5EF4-FFF2-40B4-BE49-F238E27FC236}">
                <a16:creationId xmlns:a16="http://schemas.microsoft.com/office/drawing/2014/main" id="{07D5B0FF-286D-6B28-4C0E-6CF42ABE2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04" y="4126548"/>
            <a:ext cx="4582019" cy="2464134"/>
          </a:xfrm>
          <a:prstGeom prst="rect">
            <a:avLst/>
          </a:prstGeom>
        </p:spPr>
      </p:pic>
      <p:pic>
        <p:nvPicPr>
          <p:cNvPr id="8" name="Picture 7" descr="A graph of different sizes and colors&#10;&#10;Description automatically generated with medium confidence">
            <a:extLst>
              <a:ext uri="{FF2B5EF4-FFF2-40B4-BE49-F238E27FC236}">
                <a16:creationId xmlns:a16="http://schemas.microsoft.com/office/drawing/2014/main" id="{16685E4C-4EF2-3344-FEF8-5DB1BFBEB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440" y="357959"/>
            <a:ext cx="5354320" cy="6211753"/>
          </a:xfrm>
          <a:prstGeom prst="rect">
            <a:avLst/>
          </a:prstGeom>
        </p:spPr>
      </p:pic>
    </p:spTree>
    <p:extLst>
      <p:ext uri="{BB962C8B-B14F-4D97-AF65-F5344CB8AC3E}">
        <p14:creationId xmlns:p14="http://schemas.microsoft.com/office/powerpoint/2010/main" val="277358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122F-8B53-C155-EB8C-8BC589D43196}"/>
              </a:ext>
            </a:extLst>
          </p:cNvPr>
          <p:cNvSpPr>
            <a:spLocks noGrp="1"/>
          </p:cNvSpPr>
          <p:nvPr>
            <p:ph type="title"/>
          </p:nvPr>
        </p:nvSpPr>
        <p:spPr/>
        <p:txBody>
          <a:bodyPr/>
          <a:lstStyle/>
          <a:p>
            <a:r>
              <a:rPr lang="en-US" dirty="0"/>
              <a:t>Topic Modelling Techniques</a:t>
            </a:r>
          </a:p>
        </p:txBody>
      </p:sp>
      <p:sp>
        <p:nvSpPr>
          <p:cNvPr id="3" name="Content Placeholder 2">
            <a:extLst>
              <a:ext uri="{FF2B5EF4-FFF2-40B4-BE49-F238E27FC236}">
                <a16:creationId xmlns:a16="http://schemas.microsoft.com/office/drawing/2014/main" id="{BE208ED7-29B3-64EB-47E4-A4E75CC9523F}"/>
              </a:ext>
            </a:extLst>
          </p:cNvPr>
          <p:cNvSpPr>
            <a:spLocks noGrp="1"/>
          </p:cNvSpPr>
          <p:nvPr>
            <p:ph idx="1"/>
          </p:nvPr>
        </p:nvSpPr>
        <p:spPr/>
        <p:txBody>
          <a:bodyPr>
            <a:normAutofit/>
          </a:bodyPr>
          <a:lstStyle/>
          <a:p>
            <a:pPr marL="342900" indent="-342900">
              <a:buFont typeface="Arial" panose="020B0604020202020204" pitchFamily="34" charset="0"/>
              <a:buChar char="•"/>
            </a:pPr>
            <a:r>
              <a:rPr lang="en-US" b="1" i="0" dirty="0">
                <a:solidFill>
                  <a:srgbClr val="0F0F0F"/>
                </a:solidFill>
                <a:effectLst/>
                <a:latin typeface="Times New Roman" panose="02020603050405020304" pitchFamily="18" charset="0"/>
                <a:cs typeface="Times New Roman" panose="02020603050405020304" pitchFamily="18" charset="0"/>
              </a:rPr>
              <a:t>Latent Dirichlet Allocation (LDA) </a:t>
            </a:r>
            <a:r>
              <a:rPr lang="en-US" b="0" i="0" dirty="0">
                <a:solidFill>
                  <a:srgbClr val="0F0F0F"/>
                </a:solidFill>
                <a:effectLst/>
                <a:latin typeface="Times New Roman" panose="02020603050405020304" pitchFamily="18" charset="0"/>
                <a:cs typeface="Times New Roman" panose="02020603050405020304" pitchFamily="18" charset="0"/>
              </a:rPr>
              <a:t>is a probabilistic model commonly used in natural language processing and machine learning. </a:t>
            </a:r>
          </a:p>
          <a:p>
            <a:pPr marL="342900" indent="-342900">
              <a:buFont typeface="Arial" panose="020B0604020202020204" pitchFamily="34" charset="0"/>
              <a:buChar char="•"/>
            </a:pPr>
            <a:r>
              <a:rPr lang="en-US" b="0" i="0" dirty="0">
                <a:solidFill>
                  <a:srgbClr val="0F0F0F"/>
                </a:solidFill>
                <a:effectLst/>
                <a:latin typeface="Times New Roman" panose="02020603050405020304" pitchFamily="18" charset="0"/>
                <a:cs typeface="Times New Roman" panose="02020603050405020304" pitchFamily="18" charset="0"/>
              </a:rPr>
              <a:t>It is designed to discover topics within a collection of documents.</a:t>
            </a:r>
          </a:p>
          <a:p>
            <a:pPr marL="342900" indent="-342900">
              <a:buFont typeface="Arial" panose="020B0604020202020204" pitchFamily="34" charset="0"/>
              <a:buChar char="•"/>
            </a:pPr>
            <a:r>
              <a:rPr lang="en-US" b="0" i="0" dirty="0">
                <a:solidFill>
                  <a:srgbClr val="0F0F0F"/>
                </a:solidFill>
                <a:effectLst/>
                <a:latin typeface="Times New Roman" panose="02020603050405020304" pitchFamily="18" charset="0"/>
                <a:cs typeface="Times New Roman" panose="02020603050405020304" pitchFamily="18" charset="0"/>
              </a:rPr>
              <a:t>LDA assumes that each document is a mixture of a small number of topics and that each word in the document is attributable to one of the document's topics. </a:t>
            </a:r>
          </a:p>
          <a:p>
            <a:pPr marL="342900" indent="-342900">
              <a:buFont typeface="Arial" panose="020B0604020202020204" pitchFamily="34" charset="0"/>
              <a:buChar char="•"/>
            </a:pPr>
            <a:r>
              <a:rPr lang="en-US" b="0" i="0" dirty="0">
                <a:solidFill>
                  <a:srgbClr val="0F0F0F"/>
                </a:solidFill>
                <a:effectLst/>
                <a:latin typeface="Times New Roman" panose="02020603050405020304" pitchFamily="18" charset="0"/>
                <a:cs typeface="Times New Roman" panose="02020603050405020304" pitchFamily="18" charset="0"/>
              </a:rPr>
              <a:t>Through statistical inference, LDA identifies these underlying topics and their distribution across the documents, providing a valuable tool for topic modeling and document clustering.</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21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2" name="Rectangle 111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948ABF2-0A78-9A26-2FA1-480FB3F4419F}"/>
              </a:ext>
            </a:extLst>
          </p:cNvPr>
          <p:cNvSpPr>
            <a:spLocks noGrp="1"/>
          </p:cNvSpPr>
          <p:nvPr>
            <p:ph type="title"/>
          </p:nvPr>
        </p:nvSpPr>
        <p:spPr>
          <a:xfrm>
            <a:off x="525717" y="787068"/>
            <a:ext cx="4663649" cy="1455091"/>
          </a:xfrm>
        </p:spPr>
        <p:txBody>
          <a:bodyPr>
            <a:normAutofit/>
          </a:bodyPr>
          <a:lstStyle/>
          <a:p>
            <a:r>
              <a:rPr lang="en-IN" dirty="0"/>
              <a:t>Results, Findings and Implications</a:t>
            </a:r>
          </a:p>
        </p:txBody>
      </p:sp>
      <p:sp>
        <p:nvSpPr>
          <p:cNvPr id="1113" name="Freeform: Shape 111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41"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1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3"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1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16"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1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1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415A8C15-AEAD-9F9A-0C9C-C1829367CF6C}"/>
              </a:ext>
            </a:extLst>
          </p:cNvPr>
          <p:cNvSpPr>
            <a:spLocks noGrp="1"/>
          </p:cNvSpPr>
          <p:nvPr>
            <p:ph idx="1"/>
          </p:nvPr>
        </p:nvSpPr>
        <p:spPr>
          <a:xfrm>
            <a:off x="525717" y="2796427"/>
            <a:ext cx="4663649" cy="3274503"/>
          </a:xfrm>
        </p:spPr>
        <p:txBody>
          <a:bodyPr>
            <a:norm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evaluating, we get Perplexity : -10.18 and Coherence score : 0.448</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results are as follows:</a:t>
            </a:r>
          </a:p>
        </p:txBody>
      </p:sp>
      <p:pic>
        <p:nvPicPr>
          <p:cNvPr id="6" name="Picture 5" descr="A table of numbers with numbers&#10;&#10;Description automatically generated">
            <a:extLst>
              <a:ext uri="{FF2B5EF4-FFF2-40B4-BE49-F238E27FC236}">
                <a16:creationId xmlns:a16="http://schemas.microsoft.com/office/drawing/2014/main" id="{DFB9F048-9BEE-46C5-2181-434D20868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070" y="386236"/>
            <a:ext cx="2691088" cy="3711846"/>
          </a:xfrm>
          <a:prstGeom prst="rect">
            <a:avLst/>
          </a:prstGeom>
        </p:spPr>
      </p:pic>
      <p:pic>
        <p:nvPicPr>
          <p:cNvPr id="1030" name="Picture 6">
            <a:extLst>
              <a:ext uri="{FF2B5EF4-FFF2-40B4-BE49-F238E27FC236}">
                <a16:creationId xmlns:a16="http://schemas.microsoft.com/office/drawing/2014/main" id="{6BCBF450-4BAA-0F3A-4AC8-493AA16C0C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99637" y="402766"/>
            <a:ext cx="3511648" cy="36921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899C56-ED31-1DF6-494F-9610277A4AB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2372" y="4153973"/>
            <a:ext cx="4451407" cy="2471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1C55E99-6946-12E6-6401-0CAF928A74E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46292" y="4240468"/>
            <a:ext cx="3722622" cy="2382478"/>
          </a:xfrm>
          <a:prstGeom prst="rect">
            <a:avLst/>
          </a:prstGeom>
          <a:noFill/>
          <a:extLst>
            <a:ext uri="{909E8E84-426E-40DD-AFC4-6F175D3DCCD1}">
              <a14:hiddenFill xmlns:a14="http://schemas.microsoft.com/office/drawing/2010/main">
                <a:solidFill>
                  <a:srgbClr val="FFFFFF"/>
                </a:solidFill>
              </a14:hiddenFill>
            </a:ext>
          </a:extLst>
        </p:spPr>
      </p:pic>
      <p:sp>
        <p:nvSpPr>
          <p:cNvPr id="1119" name="Freeform: Shape 1118">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884744"/>
            <a:ext cx="2438970" cy="973256"/>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51" name="Group 1050">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87732" y="5431707"/>
            <a:ext cx="886141" cy="802496"/>
            <a:chOff x="10948005" y="3272152"/>
            <a:chExt cx="868640" cy="786648"/>
          </a:xfrm>
          <a:solidFill>
            <a:schemeClr val="accent1"/>
          </a:solidFill>
        </p:grpSpPr>
        <p:sp>
          <p:nvSpPr>
            <p:cNvPr id="1120" name="Freeform: Shape 1119">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1" name="Freeform: Shape 1120">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2" name="Freeform: Shape 1121">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3"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24"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25"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632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FA3EFC1-86CB-7EB0-5D67-43064BFE00C7}"/>
              </a:ext>
            </a:extLst>
          </p:cNvPr>
          <p:cNvSpPr>
            <a:spLocks noGrp="1"/>
          </p:cNvSpPr>
          <p:nvPr>
            <p:ph type="title"/>
          </p:nvPr>
        </p:nvSpPr>
        <p:spPr>
          <a:xfrm>
            <a:off x="646829" y="1528527"/>
            <a:ext cx="4421731" cy="4542073"/>
          </a:xfrm>
        </p:spPr>
        <p:txBody>
          <a:bodyPr anchor="t">
            <a:normAutofit/>
          </a:bodyPr>
          <a:lstStyle/>
          <a:p>
            <a:r>
              <a:rPr lang="en-IN" dirty="0"/>
              <a:t>Conclusions and Implications</a:t>
            </a:r>
          </a:p>
        </p:txBody>
      </p:sp>
      <p:sp>
        <p:nvSpPr>
          <p:cNvPr id="63" name="Freeform: Shape 62">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64" name="Content Placeholder 2">
            <a:extLst>
              <a:ext uri="{FF2B5EF4-FFF2-40B4-BE49-F238E27FC236}">
                <a16:creationId xmlns:a16="http://schemas.microsoft.com/office/drawing/2014/main" id="{5F0F7B37-69F5-F675-2306-5D1FAD08CA02}"/>
              </a:ext>
            </a:extLst>
          </p:cNvPr>
          <p:cNvGraphicFramePr>
            <a:graphicFrameLocks noGrp="1"/>
          </p:cNvGraphicFramePr>
          <p:nvPr>
            <p:ph idx="1"/>
            <p:extLst>
              <p:ext uri="{D42A27DB-BD31-4B8C-83A1-F6EECF244321}">
                <p14:modId xmlns:p14="http://schemas.microsoft.com/office/powerpoint/2010/main" val="3080703760"/>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10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B22F3FE-293E-4313-D008-726C675DAB29}"/>
              </a:ext>
            </a:extLst>
          </p:cNvPr>
          <p:cNvSpPr>
            <a:spLocks noGrp="1"/>
          </p:cNvSpPr>
          <p:nvPr>
            <p:ph type="title"/>
          </p:nvPr>
        </p:nvSpPr>
        <p:spPr>
          <a:xfrm>
            <a:off x="525717" y="696952"/>
            <a:ext cx="10077196" cy="821794"/>
          </a:xfrm>
        </p:spPr>
        <p:txBody>
          <a:bodyPr>
            <a:normAutofit/>
          </a:bodyPr>
          <a:lstStyle/>
          <a:p>
            <a:r>
              <a:rPr lang="en-US" dirty="0"/>
              <a:t>Discussion of challenges and lessons learned</a:t>
            </a:r>
            <a:endParaRPr lang="en-IN" dirty="0"/>
          </a:p>
        </p:txBody>
      </p:sp>
      <p:grpSp>
        <p:nvGrpSpPr>
          <p:cNvPr id="20"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1" name="Content Placeholder 2">
            <a:extLst>
              <a:ext uri="{FF2B5EF4-FFF2-40B4-BE49-F238E27FC236}">
                <a16:creationId xmlns:a16="http://schemas.microsoft.com/office/drawing/2014/main" id="{77C49C8C-CFFA-EE28-FA2A-A581586BD2EA}"/>
              </a:ext>
            </a:extLst>
          </p:cNvPr>
          <p:cNvGraphicFramePr>
            <a:graphicFrameLocks noGrp="1"/>
          </p:cNvGraphicFramePr>
          <p:nvPr>
            <p:ph idx="1"/>
            <p:extLst>
              <p:ext uri="{D42A27DB-BD31-4B8C-83A1-F6EECF244321}">
                <p14:modId xmlns:p14="http://schemas.microsoft.com/office/powerpoint/2010/main" val="1727062525"/>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75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0A87BF0-DC1B-AE66-D984-322F1E7929CE}"/>
              </a:ext>
            </a:extLst>
          </p:cNvPr>
          <p:cNvSpPr>
            <a:spLocks noGrp="1"/>
          </p:cNvSpPr>
          <p:nvPr>
            <p:ph type="title"/>
          </p:nvPr>
        </p:nvSpPr>
        <p:spPr>
          <a:xfrm>
            <a:off x="646829" y="1528527"/>
            <a:ext cx="4421731" cy="4542073"/>
          </a:xfrm>
        </p:spPr>
        <p:txBody>
          <a:bodyPr anchor="t">
            <a:normAutofit/>
          </a:bodyPr>
          <a:lstStyle/>
          <a:p>
            <a:r>
              <a:rPr lang="en-IN" dirty="0"/>
              <a:t>Future work or recommendations</a:t>
            </a:r>
          </a:p>
        </p:txBody>
      </p:sp>
      <p:sp>
        <p:nvSpPr>
          <p:cNvPr id="11" name="Freeform: Shape 10">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5" name="Content Placeholder 2">
            <a:extLst>
              <a:ext uri="{FF2B5EF4-FFF2-40B4-BE49-F238E27FC236}">
                <a16:creationId xmlns:a16="http://schemas.microsoft.com/office/drawing/2014/main" id="{DA2BBADC-FA7F-0E15-418B-1C0A5D74FEED}"/>
              </a:ext>
            </a:extLst>
          </p:cNvPr>
          <p:cNvGraphicFramePr>
            <a:graphicFrameLocks noGrp="1"/>
          </p:cNvGraphicFramePr>
          <p:nvPr>
            <p:ph idx="1"/>
            <p:extLst>
              <p:ext uri="{D42A27DB-BD31-4B8C-83A1-F6EECF244321}">
                <p14:modId xmlns:p14="http://schemas.microsoft.com/office/powerpoint/2010/main" val="3981872898"/>
              </p:ext>
            </p:extLst>
          </p:nvPr>
        </p:nvGraphicFramePr>
        <p:xfrm>
          <a:off x="5068561" y="582842"/>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02496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DA1313C-1952-441F-8907-286D2AA57FA7}">
  <we:reference id="518445b3-2996-4db5-9f8c-ca81d831fd08" version="1.2.0.3" store="EXCatalog" storeType="EXCatalog"/>
  <we:alternateReferences>
    <we:reference id="WA104051163" version="1.2.0.3"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471</TotalTime>
  <Words>453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Georgia Pro Semibold</vt:lpstr>
      <vt:lpstr>Times New Roman</vt:lpstr>
      <vt:lpstr>RocaVTI</vt:lpstr>
      <vt:lpstr>Applying Topic Modeling to Terrorist Organizations Portrayal in Traditional Media Outlets</vt:lpstr>
      <vt:lpstr>Problem Statement and Motivation</vt:lpstr>
      <vt:lpstr>Data Preprocessing Methods</vt:lpstr>
      <vt:lpstr>Exploratory data analysis</vt:lpstr>
      <vt:lpstr>Topic Modelling Techniques</vt:lpstr>
      <vt:lpstr>Results, Findings and Implications</vt:lpstr>
      <vt:lpstr>Conclusions and Implications</vt:lpstr>
      <vt:lpstr>Discussion of challenges and lessons learned</vt:lpstr>
      <vt:lpstr>Future work or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Topic Modeling to Terrorist Organizations Portrayal in Traditional Media Outlets</dc:title>
  <dc:creator>Gunneri, Rahul Krishna</dc:creator>
  <cp:lastModifiedBy>Peddi, Nikhita</cp:lastModifiedBy>
  <cp:revision>16</cp:revision>
  <dcterms:created xsi:type="dcterms:W3CDTF">2023-11-20T18:26:05Z</dcterms:created>
  <dcterms:modified xsi:type="dcterms:W3CDTF">2023-11-21T05:42:22Z</dcterms:modified>
</cp:coreProperties>
</file>