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8288000" cy="10287000"/>
  <p:notesSz cx="6858000" cy="9144000"/>
  <p:embeddedFontLst>
    <p:embeddedFont>
      <p:font typeface="Gotham" pitchFamily="2" charset="0"/>
      <p:regular r:id="rId20"/>
    </p:embeddedFont>
    <p:embeddedFont>
      <p:font typeface="Gotham Bold" pitchFamily="2" charset="0"/>
      <p:regular r:id="rId21"/>
      <p:bold r:id="rId22"/>
    </p:embeddedFont>
    <p:embeddedFont>
      <p:font typeface="Inter" panose="020B0502030000000004" pitchFamily="34" charset="0"/>
      <p:regular r:id="rId23"/>
    </p:embeddedFont>
    <p:embeddedFont>
      <p:font typeface="Inter Bold" panose="020B0802030000000004" pitchFamily="34" charset="0"/>
      <p:regular r:id="rId24"/>
      <p:bold r:id="rId25"/>
    </p:embeddedFont>
    <p:embeddedFont>
      <p:font typeface="Sunborn" pitchFamily="2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90" autoAdjust="0"/>
  </p:normalViewPr>
  <p:slideViewPr>
    <p:cSldViewPr>
      <p:cViewPr varScale="1">
        <p:scale>
          <a:sx n="70" d="100"/>
          <a:sy n="70" d="100"/>
        </p:scale>
        <p:origin x="7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69750" y="2505472"/>
            <a:ext cx="13889550" cy="368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80"/>
              </a:lnSpc>
            </a:pPr>
            <a:r>
              <a:rPr lang="en-US" sz="8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Wolters Kluwer: HEalth - Language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29282" y="6122726"/>
            <a:ext cx="14837997" cy="119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4"/>
              </a:lnSpc>
            </a:pPr>
            <a:r>
              <a:rPr lang="en-US" sz="3474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AI-powered differential diagnosis support for faster, more accurate clinical decision-making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22010" y="229433"/>
            <a:ext cx="2235728" cy="1045561"/>
            <a:chOff x="0" y="0"/>
            <a:chExt cx="2980971" cy="1394081"/>
          </a:xfrm>
        </p:grpSpPr>
        <p:sp>
          <p:nvSpPr>
            <p:cNvPr id="11" name="Freeform 11"/>
            <p:cNvSpPr/>
            <p:nvPr/>
          </p:nvSpPr>
          <p:spPr>
            <a:xfrm>
              <a:off x="0" y="774340"/>
              <a:ext cx="2980971" cy="619741"/>
            </a:xfrm>
            <a:custGeom>
              <a:avLst/>
              <a:gdLst/>
              <a:ahLst/>
              <a:cxnLst/>
              <a:rect l="l" t="t" r="r" b="b"/>
              <a:pathLst>
                <a:path w="2980971" h="619741">
                  <a:moveTo>
                    <a:pt x="0" y="0"/>
                  </a:moveTo>
                  <a:lnTo>
                    <a:pt x="2980971" y="0"/>
                  </a:lnTo>
                  <a:lnTo>
                    <a:pt x="2980971" y="619741"/>
                  </a:lnTo>
                  <a:lnTo>
                    <a:pt x="0" y="619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2980971" cy="774340"/>
            </a:xfrm>
            <a:custGeom>
              <a:avLst/>
              <a:gdLst/>
              <a:ahLst/>
              <a:cxnLst/>
              <a:rect l="l" t="t" r="r" b="b"/>
              <a:pathLst>
                <a:path w="2980971" h="774340">
                  <a:moveTo>
                    <a:pt x="0" y="0"/>
                  </a:moveTo>
                  <a:lnTo>
                    <a:pt x="2980971" y="0"/>
                  </a:lnTo>
                  <a:lnTo>
                    <a:pt x="2980971" y="774340"/>
                  </a:lnTo>
                  <a:lnTo>
                    <a:pt x="0" y="774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9258300"/>
            <a:chOff x="0" y="0"/>
            <a:chExt cx="4545659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38400"/>
            </a:xfrm>
            <a:custGeom>
              <a:avLst/>
              <a:gdLst/>
              <a:ahLst/>
              <a:cxnLst/>
              <a:rect l="l" t="t" r="r" b="b"/>
              <a:pathLst>
                <a:path w="4545659" h="2438400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990" y="2399163"/>
            <a:ext cx="9706283" cy="7945382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137958" y="2271118"/>
            <a:ext cx="4897957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Top-3 Accuracy Percentage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" y="2382376"/>
            <a:ext cx="9907724" cy="7964182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167771" y="9832754"/>
            <a:ext cx="1952458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79961" y="2271118"/>
            <a:ext cx="5508905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MRR based on case complexity</a:t>
            </a: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evaluation of next steps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4360" y="477507"/>
            <a:ext cx="19476720" cy="10515611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43739" y="9832754"/>
            <a:ext cx="16200523" cy="318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 dirty="0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BOND Scores: 1 - No relevant overlap. 2 - A vague relation. 3 - Closely related. 4 - Very close to the gold standard. 5 - An exact match.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9260" y="1798298"/>
            <a:ext cx="11809480" cy="7919296"/>
          </a:xfrm>
          <a:custGeom>
            <a:avLst/>
            <a:gdLst/>
            <a:ahLst/>
            <a:cxnLst/>
            <a:rect l="l" t="t" r="r" b="b"/>
            <a:pathLst>
              <a:path w="11809480" h="7919296">
                <a:moveTo>
                  <a:pt x="0" y="0"/>
                </a:moveTo>
                <a:lnTo>
                  <a:pt x="11809480" y="0"/>
                </a:lnTo>
                <a:lnTo>
                  <a:pt x="11809480" y="7919296"/>
                </a:lnTo>
                <a:lnTo>
                  <a:pt x="0" y="791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product prototype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7020" y="184867"/>
            <a:ext cx="8273960" cy="9917265"/>
            <a:chOff x="0" y="0"/>
            <a:chExt cx="11031947" cy="13223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31947" cy="8958056"/>
            </a:xfrm>
            <a:custGeom>
              <a:avLst/>
              <a:gdLst/>
              <a:ahLst/>
              <a:cxnLst/>
              <a:rect l="l" t="t" r="r" b="b"/>
              <a:pathLst>
                <a:path w="11031947" h="8958056">
                  <a:moveTo>
                    <a:pt x="0" y="0"/>
                  </a:moveTo>
                  <a:lnTo>
                    <a:pt x="11031947" y="0"/>
                  </a:lnTo>
                  <a:lnTo>
                    <a:pt x="11031947" y="8958056"/>
                  </a:lnTo>
                  <a:lnTo>
                    <a:pt x="0" y="895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55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8958056"/>
              <a:ext cx="11031947" cy="4264964"/>
            </a:xfrm>
            <a:custGeom>
              <a:avLst/>
              <a:gdLst/>
              <a:ahLst/>
              <a:cxnLst/>
              <a:rect l="l" t="t" r="r" b="b"/>
              <a:pathLst>
                <a:path w="11031947" h="4264964">
                  <a:moveTo>
                    <a:pt x="0" y="0"/>
                  </a:moveTo>
                  <a:lnTo>
                    <a:pt x="11031947" y="0"/>
                  </a:lnTo>
                  <a:lnTo>
                    <a:pt x="11031947" y="4264965"/>
                  </a:lnTo>
                  <a:lnTo>
                    <a:pt x="0" y="4264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675" b="-87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7020" y="184867"/>
            <a:ext cx="8273960" cy="9917265"/>
            <a:chOff x="0" y="0"/>
            <a:chExt cx="2179150" cy="26119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9150" cy="2611955"/>
            </a:xfrm>
            <a:custGeom>
              <a:avLst/>
              <a:gdLst/>
              <a:ahLst/>
              <a:cxnLst/>
              <a:rect l="l" t="t" r="r" b="b"/>
              <a:pathLst>
                <a:path w="2179150" h="2611955">
                  <a:moveTo>
                    <a:pt x="0" y="0"/>
                  </a:moveTo>
                  <a:lnTo>
                    <a:pt x="2179150" y="0"/>
                  </a:lnTo>
                  <a:lnTo>
                    <a:pt x="2179150" y="2611955"/>
                  </a:lnTo>
                  <a:lnTo>
                    <a:pt x="0" y="26119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79150" cy="2659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1664"/>
            <a:ext cx="16230600" cy="3692462"/>
          </a:xfrm>
          <a:custGeom>
            <a:avLst/>
            <a:gdLst/>
            <a:ahLst/>
            <a:cxnLst/>
            <a:rect l="l" t="t" r="r" b="b"/>
            <a:pathLst>
              <a:path w="16230600" h="3692462">
                <a:moveTo>
                  <a:pt x="0" y="0"/>
                </a:moveTo>
                <a:lnTo>
                  <a:pt x="16230600" y="0"/>
                </a:lnTo>
                <a:lnTo>
                  <a:pt x="16230600" y="3692461"/>
                </a:lnTo>
                <a:lnTo>
                  <a:pt x="0" y="369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5795812"/>
            <a:ext cx="16230600" cy="385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Structured prompt includes age, gender, and symptoms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Clearly defined task and output format for consistent responses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Uses "Diagnosis + Confidence + Reasoning + Next Steps" structure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Prompts model to flag life-threatening conditions with 🚨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Outputs are generated using GPT-4 API with temperature set to 0.3 to reduce hallucinations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Backend prompt structure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3560" y="1809455"/>
            <a:ext cx="5348115" cy="8035102"/>
          </a:xfrm>
          <a:custGeom>
            <a:avLst/>
            <a:gdLst/>
            <a:ahLst/>
            <a:cxnLst/>
            <a:rect l="l" t="t" r="r" b="b"/>
            <a:pathLst>
              <a:path w="5348115" h="8035102">
                <a:moveTo>
                  <a:pt x="0" y="0"/>
                </a:moveTo>
                <a:lnTo>
                  <a:pt x="5348115" y="0"/>
                </a:lnTo>
                <a:lnTo>
                  <a:pt x="5348115" y="8035102"/>
                </a:lnTo>
                <a:lnTo>
                  <a:pt x="0" y="803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36" b="-6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SIMULATED CONVERSATION WORKFLOW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9733" y="1707283"/>
            <a:ext cx="10402531" cy="813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In the absence of real doctor–patient conversations, we simulated dialogues using NEJM case records and LLMs.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Extracted lab results, vitals, and history from PDFs to build structured inputs.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Generated simulated conversations and doctor-style notes.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Fed inputs into LLMs to produce: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Ranked differential diagnoses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Red flag alerts for critical conditions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Enabled testing of diagnostic reasoning in a realistic, reproducible setting.</a:t>
            </a:r>
          </a:p>
          <a:p>
            <a:pPr algn="l">
              <a:lnSpc>
                <a:spcPts val="4952"/>
              </a:lnSpc>
            </a:pPr>
            <a:endParaRPr lang="en-US" sz="2896">
              <a:solidFill>
                <a:srgbClr val="5F6F5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5081" y="2094439"/>
            <a:ext cx="16677837" cy="3871575"/>
          </a:xfrm>
          <a:custGeom>
            <a:avLst/>
            <a:gdLst/>
            <a:ahLst/>
            <a:cxnLst/>
            <a:rect l="l" t="t" r="r" b="b"/>
            <a:pathLst>
              <a:path w="16677837" h="3871575">
                <a:moveTo>
                  <a:pt x="0" y="0"/>
                </a:moveTo>
                <a:lnTo>
                  <a:pt x="16677838" y="0"/>
                </a:lnTo>
                <a:lnTo>
                  <a:pt x="16677838" y="3871576"/>
                </a:lnTo>
                <a:lnTo>
                  <a:pt x="0" y="3871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30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493371" y="6791264"/>
            <a:ext cx="11301259" cy="1666936"/>
          </a:xfrm>
          <a:custGeom>
            <a:avLst/>
            <a:gdLst/>
            <a:ahLst/>
            <a:cxnLst/>
            <a:rect l="l" t="t" r="r" b="b"/>
            <a:pathLst>
              <a:path w="11301259" h="1666936">
                <a:moveTo>
                  <a:pt x="0" y="0"/>
                </a:moveTo>
                <a:lnTo>
                  <a:pt x="11301258" y="0"/>
                </a:lnTo>
                <a:lnTo>
                  <a:pt x="11301258" y="1666936"/>
                </a:lnTo>
                <a:lnTo>
                  <a:pt x="0" y="1666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Generated vs Actual output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363560" y="3432389"/>
            <a:ext cx="15759387" cy="1433040"/>
            <a:chOff x="0" y="0"/>
            <a:chExt cx="4150620" cy="377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150620" cy="377426"/>
            </a:xfrm>
            <a:custGeom>
              <a:avLst/>
              <a:gdLst/>
              <a:ahLst/>
              <a:cxnLst/>
              <a:rect l="l" t="t" r="r" b="b"/>
              <a:pathLst>
                <a:path w="4150620" h="377426">
                  <a:moveTo>
                    <a:pt x="0" y="0"/>
                  </a:moveTo>
                  <a:lnTo>
                    <a:pt x="4150620" y="0"/>
                  </a:lnTo>
                  <a:lnTo>
                    <a:pt x="4150620" y="377426"/>
                  </a:lnTo>
                  <a:lnTo>
                    <a:pt x="0" y="377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F6F52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150620" cy="425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866425-1836-BCB7-E022-60E21D89AA4F}"/>
              </a:ext>
            </a:extLst>
          </p:cNvPr>
          <p:cNvSpPr/>
          <p:nvPr/>
        </p:nvSpPr>
        <p:spPr>
          <a:xfrm>
            <a:off x="478076" y="4135582"/>
            <a:ext cx="3075615" cy="3605645"/>
          </a:xfrm>
          <a:custGeom>
            <a:avLst/>
            <a:gdLst>
              <a:gd name="connsiteX0" fmla="*/ 893524 w 3075615"/>
              <a:gd name="connsiteY0" fmla="*/ 0 h 3605645"/>
              <a:gd name="connsiteX1" fmla="*/ 114206 w 3075615"/>
              <a:gd name="connsiteY1" fmla="*/ 1672936 h 3605645"/>
              <a:gd name="connsiteX2" fmla="*/ 3075615 w 3075615"/>
              <a:gd name="connsiteY2" fmla="*/ 3605645 h 360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75615" h="3605645">
                <a:moveTo>
                  <a:pt x="893524" y="0"/>
                </a:moveTo>
                <a:cubicBezTo>
                  <a:pt x="322024" y="535997"/>
                  <a:pt x="-249476" y="1071995"/>
                  <a:pt x="114206" y="1672936"/>
                </a:cubicBezTo>
                <a:cubicBezTo>
                  <a:pt x="477888" y="2273877"/>
                  <a:pt x="1776751" y="2939761"/>
                  <a:pt x="3075615" y="3605645"/>
                </a:cubicBezTo>
              </a:path>
            </a:pathLst>
          </a:custGeom>
          <a:noFill/>
          <a:ln w="38100">
            <a:solidFill>
              <a:srgbClr val="7A876F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9179896"/>
            <a:chOff x="0" y="0"/>
            <a:chExt cx="4816593" cy="24177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417750"/>
            </a:xfrm>
            <a:custGeom>
              <a:avLst/>
              <a:gdLst/>
              <a:ahLst/>
              <a:cxnLst/>
              <a:rect l="l" t="t" r="r" b="b"/>
              <a:pathLst>
                <a:path w="4816592" h="2417750">
                  <a:moveTo>
                    <a:pt x="0" y="0"/>
                  </a:moveTo>
                  <a:lnTo>
                    <a:pt x="4816592" y="0"/>
                  </a:lnTo>
                  <a:lnTo>
                    <a:pt x="4816592" y="2417750"/>
                  </a:lnTo>
                  <a:lnTo>
                    <a:pt x="0" y="2417750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816593" cy="2484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Future Recommendations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873442" y="2243458"/>
            <a:ext cx="5841286" cy="2804696"/>
            <a:chOff x="0" y="0"/>
            <a:chExt cx="1538446" cy="7386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8446" cy="738685"/>
            </a:xfrm>
            <a:custGeom>
              <a:avLst/>
              <a:gdLst/>
              <a:ahLst/>
              <a:cxnLst/>
              <a:rect l="l" t="t" r="r" b="b"/>
              <a:pathLst>
                <a:path w="1538446" h="738685">
                  <a:moveTo>
                    <a:pt x="0" y="0"/>
                  </a:moveTo>
                  <a:lnTo>
                    <a:pt x="1538446" y="0"/>
                  </a:lnTo>
                  <a:lnTo>
                    <a:pt x="1538446" y="738685"/>
                  </a:lnTo>
                  <a:lnTo>
                    <a:pt x="0" y="738685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538446" cy="786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73442" y="5172698"/>
            <a:ext cx="5841286" cy="3569185"/>
            <a:chOff x="0" y="0"/>
            <a:chExt cx="1538446" cy="9400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38446" cy="940032"/>
            </a:xfrm>
            <a:custGeom>
              <a:avLst/>
              <a:gdLst/>
              <a:ahLst/>
              <a:cxnLst/>
              <a:rect l="l" t="t" r="r" b="b"/>
              <a:pathLst>
                <a:path w="1538446" h="940032">
                  <a:moveTo>
                    <a:pt x="0" y="0"/>
                  </a:moveTo>
                  <a:lnTo>
                    <a:pt x="1538446" y="0"/>
                  </a:lnTo>
                  <a:lnTo>
                    <a:pt x="1538446" y="940032"/>
                  </a:lnTo>
                  <a:lnTo>
                    <a:pt x="0" y="940032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38446" cy="987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050886" y="2243458"/>
            <a:ext cx="7684436" cy="6498424"/>
            <a:chOff x="0" y="0"/>
            <a:chExt cx="2023884" cy="17115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23884" cy="1711519"/>
            </a:xfrm>
            <a:custGeom>
              <a:avLst/>
              <a:gdLst/>
              <a:ahLst/>
              <a:cxnLst/>
              <a:rect l="l" t="t" r="r" b="b"/>
              <a:pathLst>
                <a:path w="2023884" h="1711519">
                  <a:moveTo>
                    <a:pt x="0" y="0"/>
                  </a:moveTo>
                  <a:lnTo>
                    <a:pt x="2023884" y="0"/>
                  </a:lnTo>
                  <a:lnTo>
                    <a:pt x="2023884" y="1711519"/>
                  </a:lnTo>
                  <a:lnTo>
                    <a:pt x="0" y="1711519"/>
                  </a:lnTo>
                  <a:close/>
                </a:path>
              </a:pathLst>
            </a:custGeom>
            <a:solidFill>
              <a:srgbClr val="C2C8A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023884" cy="17591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980876" y="3166576"/>
            <a:ext cx="5366592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Add RAG from trusted medical sources</a:t>
            </a: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Incorporate real or simulated clinical audio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22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80876" y="6092852"/>
            <a:ext cx="5581460" cy="2203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586"/>
              </a:lnSpc>
              <a:buFont typeface="Arial"/>
              <a:buChar char="•"/>
            </a:pPr>
            <a:r>
              <a:rPr lang="en-US" sz="22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Develop multi-agent systems for internal validation</a:t>
            </a:r>
          </a:p>
          <a:p>
            <a:pPr marL="474981" lvl="1" indent="-237491" algn="l">
              <a:lnSpc>
                <a:spcPts val="3586"/>
              </a:lnSpc>
              <a:buFont typeface="Arial"/>
              <a:buChar char="•"/>
            </a:pPr>
            <a:r>
              <a:rPr lang="en-US" sz="22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Enable live clinical dashboards for real-time support</a:t>
            </a:r>
          </a:p>
          <a:p>
            <a:pPr marL="0" lvl="0" indent="0" algn="l">
              <a:lnSpc>
                <a:spcPts val="3586"/>
              </a:lnSpc>
            </a:pPr>
            <a:endParaRPr lang="en-US" sz="22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522858" y="3251052"/>
            <a:ext cx="6621142" cy="533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 real doctor–patient audio for natural context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Dynamically update diagnoses during conversations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Highlight red flags instantly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Auto-generate concise clinical notes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Serve as a voice-aware diagnostic assistant</a:t>
            </a:r>
          </a:p>
          <a:p>
            <a:pPr marL="539745" lvl="1" indent="-269872" algn="l">
              <a:lnSpc>
                <a:spcPts val="3849"/>
              </a:lnSpc>
              <a:buFont typeface="Arial"/>
              <a:buChar char="•"/>
            </a:pPr>
            <a:r>
              <a:rPr lang="en-US" sz="2499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Ensure end-to-end data privacy &amp; security</a:t>
            </a:r>
          </a:p>
          <a:p>
            <a:pPr marL="0" lvl="0" indent="0" algn="l">
              <a:lnSpc>
                <a:spcPts val="3849"/>
              </a:lnSpc>
            </a:pPr>
            <a:endParaRPr lang="en-US" sz="2499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980876" y="2356121"/>
            <a:ext cx="5581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FUTURE ENHANCEMENTS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80876" y="5413053"/>
            <a:ext cx="558146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LONG-TERM VISION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30110" y="2458940"/>
            <a:ext cx="6613686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KEY FUNCTIONAL GOALS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2865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2865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712865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69750" y="3842984"/>
            <a:ext cx="13889550" cy="251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4104417" y="394851"/>
            <a:ext cx="2710727" cy="1267699"/>
            <a:chOff x="0" y="0"/>
            <a:chExt cx="3614302" cy="1690265"/>
          </a:xfrm>
        </p:grpSpPr>
        <p:sp>
          <p:nvSpPr>
            <p:cNvPr id="13" name="Freeform 13"/>
            <p:cNvSpPr/>
            <p:nvPr/>
          </p:nvSpPr>
          <p:spPr>
            <a:xfrm>
              <a:off x="0" y="938855"/>
              <a:ext cx="3614302" cy="751410"/>
            </a:xfrm>
            <a:custGeom>
              <a:avLst/>
              <a:gdLst/>
              <a:ahLst/>
              <a:cxnLst/>
              <a:rect l="l" t="t" r="r" b="b"/>
              <a:pathLst>
                <a:path w="3614302" h="751410">
                  <a:moveTo>
                    <a:pt x="0" y="0"/>
                  </a:moveTo>
                  <a:lnTo>
                    <a:pt x="3614302" y="0"/>
                  </a:lnTo>
                  <a:lnTo>
                    <a:pt x="3614302" y="751410"/>
                  </a:lnTo>
                  <a:lnTo>
                    <a:pt x="0" y="751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14302" cy="938855"/>
            </a:xfrm>
            <a:custGeom>
              <a:avLst/>
              <a:gdLst/>
              <a:ahLst/>
              <a:cxnLst/>
              <a:rect l="l" t="t" r="r" b="b"/>
              <a:pathLst>
                <a:path w="3614302" h="938855">
                  <a:moveTo>
                    <a:pt x="0" y="0"/>
                  </a:moveTo>
                  <a:lnTo>
                    <a:pt x="3614302" y="0"/>
                  </a:lnTo>
                  <a:lnTo>
                    <a:pt x="3614302" y="938855"/>
                  </a:lnTo>
                  <a:lnTo>
                    <a:pt x="0" y="938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18385" y="-275746"/>
            <a:ext cx="10540985" cy="10688023"/>
            <a:chOff x="0" y="0"/>
            <a:chExt cx="2776226" cy="2814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226" cy="2814953"/>
            </a:xfrm>
            <a:custGeom>
              <a:avLst/>
              <a:gdLst/>
              <a:ahLst/>
              <a:cxnLst/>
              <a:rect l="l" t="t" r="r" b="b"/>
              <a:pathLst>
                <a:path w="2776226" h="2814953">
                  <a:moveTo>
                    <a:pt x="0" y="0"/>
                  </a:moveTo>
                  <a:lnTo>
                    <a:pt x="2776226" y="0"/>
                  </a:lnTo>
                  <a:lnTo>
                    <a:pt x="2776226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76226" cy="2862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46285" y="5268177"/>
            <a:ext cx="9085185" cy="889876"/>
            <a:chOff x="0" y="0"/>
            <a:chExt cx="12113580" cy="11865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05</a:t>
                </a: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Solution Walkthrough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46285" y="6489826"/>
            <a:ext cx="8355610" cy="889876"/>
            <a:chOff x="0" y="0"/>
            <a:chExt cx="11140814" cy="118650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06</a:t>
                </a: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Project Outcome Metrics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22458" y="3877262"/>
            <a:ext cx="6661085" cy="213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Agenda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646285" y="7711474"/>
            <a:ext cx="8346085" cy="990600"/>
            <a:chOff x="0" y="0"/>
            <a:chExt cx="11128114" cy="132080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67149"/>
              <a:ext cx="1185355" cy="1186501"/>
              <a:chOff x="0" y="0"/>
              <a:chExt cx="835660" cy="83646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07</a:t>
                </a: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665963" y="-66675"/>
              <a:ext cx="9462151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Product Prototype &amp; Simulated Conversations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646285" y="9033846"/>
            <a:ext cx="8355610" cy="889876"/>
            <a:chOff x="0" y="0"/>
            <a:chExt cx="11140814" cy="118650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08</a:t>
                </a: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Future Recommendation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646285" y="1603232"/>
            <a:ext cx="9085185" cy="889876"/>
            <a:chOff x="0" y="0"/>
            <a:chExt cx="12113580" cy="118650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02</a:t>
                </a:r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Business Problem &amp; Core Objective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646285" y="381583"/>
            <a:ext cx="9085185" cy="889876"/>
            <a:chOff x="0" y="0"/>
            <a:chExt cx="12113580" cy="1186501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01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Team Introduction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646285" y="2824880"/>
            <a:ext cx="9085185" cy="889876"/>
            <a:chOff x="0" y="0"/>
            <a:chExt cx="12113580" cy="1186501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03</a:t>
                </a: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Project Timeline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646285" y="4046529"/>
            <a:ext cx="9085185" cy="889876"/>
            <a:chOff x="0" y="0"/>
            <a:chExt cx="12113580" cy="1186501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04</a:t>
                </a:r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Overview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4833" y="9596668"/>
            <a:ext cx="18877666" cy="944931"/>
            <a:chOff x="0" y="0"/>
            <a:chExt cx="4971896" cy="2488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1896" cy="248871"/>
            </a:xfrm>
            <a:custGeom>
              <a:avLst/>
              <a:gdLst/>
              <a:ahLst/>
              <a:cxnLst/>
              <a:rect l="l" t="t" r="r" b="b"/>
              <a:pathLst>
                <a:path w="4971896" h="248871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90849" y="2073877"/>
            <a:ext cx="17599146" cy="2135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5"/>
              </a:lnSpc>
            </a:pPr>
            <a:r>
              <a:rPr lang="en-US" sz="2424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Business Problem:</a:t>
            </a:r>
          </a:p>
          <a:p>
            <a:pPr algn="l">
              <a:lnSpc>
                <a:spcPts val="4315"/>
              </a:lnSpc>
            </a:pPr>
            <a:r>
              <a:rPr lang="en-US" sz="2424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Can Large Language Models (LLMs) support clinicians by generating accurate differential diagnoses from patient case data?</a:t>
            </a:r>
          </a:p>
          <a:p>
            <a:pPr marL="0" lvl="0" indent="0" algn="l">
              <a:lnSpc>
                <a:spcPts val="4315"/>
              </a:lnSpc>
            </a:pPr>
            <a:endParaRPr lang="en-US" sz="2424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51340" y="3980349"/>
            <a:ext cx="4257933" cy="4180175"/>
            <a:chOff x="0" y="0"/>
            <a:chExt cx="1121431" cy="110095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21431" cy="1100951"/>
            </a:xfrm>
            <a:custGeom>
              <a:avLst/>
              <a:gdLst/>
              <a:ahLst/>
              <a:cxnLst/>
              <a:rect l="l" t="t" r="r" b="b"/>
              <a:pathLst>
                <a:path w="1121431" h="1100951">
                  <a:moveTo>
                    <a:pt x="0" y="0"/>
                  </a:moveTo>
                  <a:lnTo>
                    <a:pt x="1121431" y="0"/>
                  </a:lnTo>
                  <a:lnTo>
                    <a:pt x="1121431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85725"/>
              <a:ext cx="1121431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WHY IT MATTERS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Reduces diagnostic errors &amp; enhances early detection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Accelerates clinical decisions &amp; improves outcomes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Increases efficiency and lowers costs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766448" y="3980349"/>
            <a:ext cx="4368146" cy="4180175"/>
            <a:chOff x="0" y="0"/>
            <a:chExt cx="1150458" cy="110095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50458" cy="1100951"/>
            </a:xfrm>
            <a:custGeom>
              <a:avLst/>
              <a:gdLst/>
              <a:ahLst/>
              <a:cxnLst/>
              <a:rect l="l" t="t" r="r" b="b"/>
              <a:pathLst>
                <a:path w="1150458" h="1100951">
                  <a:moveTo>
                    <a:pt x="0" y="0"/>
                  </a:moveTo>
                  <a:lnTo>
                    <a:pt x="1150458" y="0"/>
                  </a:lnTo>
                  <a:lnTo>
                    <a:pt x="1150458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150458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3"/>
                </a:lnSpc>
              </a:pPr>
              <a:r>
                <a:rPr lang="en-US" sz="2150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SUCCESS CRITERIA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High Top-3 &amp; Top-10 diagnosis accuracy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Consistent performance across note types (brief, detailed, simulated)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91786" y="3980349"/>
            <a:ext cx="4225212" cy="4180175"/>
            <a:chOff x="0" y="0"/>
            <a:chExt cx="1112813" cy="110095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12813" cy="1100951"/>
            </a:xfrm>
            <a:custGeom>
              <a:avLst/>
              <a:gdLst/>
              <a:ahLst/>
              <a:cxnLst/>
              <a:rect l="l" t="t" r="r" b="b"/>
              <a:pathLst>
                <a:path w="1112813" h="1100951">
                  <a:moveTo>
                    <a:pt x="0" y="0"/>
                  </a:moveTo>
                  <a:lnTo>
                    <a:pt x="1112813" y="0"/>
                  </a:lnTo>
                  <a:lnTo>
                    <a:pt x="1112813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85725"/>
              <a:ext cx="1112813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TECHNICAL CHALLENGE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Adapting to structured/semi-structured clinical data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Minimizing hallucinations via tuning &amp; prompt design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855259" y="3980349"/>
            <a:ext cx="4225212" cy="4180175"/>
            <a:chOff x="0" y="0"/>
            <a:chExt cx="1112813" cy="110095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12813" cy="1100951"/>
            </a:xfrm>
            <a:custGeom>
              <a:avLst/>
              <a:gdLst/>
              <a:ahLst/>
              <a:cxnLst/>
              <a:rect l="l" t="t" r="r" b="b"/>
              <a:pathLst>
                <a:path w="1112813" h="1100951">
                  <a:moveTo>
                    <a:pt x="0" y="0"/>
                  </a:moveTo>
                  <a:lnTo>
                    <a:pt x="1112813" y="0"/>
                  </a:lnTo>
                  <a:lnTo>
                    <a:pt x="1112813" y="1100951"/>
                  </a:lnTo>
                  <a:lnTo>
                    <a:pt x="0" y="110095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85725"/>
              <a:ext cx="1112813" cy="1186676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ctr">
                <a:lnSpc>
                  <a:spcPts val="3486"/>
                </a:lnSpc>
              </a:pPr>
              <a:r>
                <a:rPr lang="en-US" sz="2151" b="1">
                  <a:solidFill>
                    <a:srgbClr val="5F6F5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EVALUATION METRICS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MRR &amp; DCG for diagnosis ranking</a:t>
              </a:r>
            </a:p>
            <a:p>
              <a:pPr marL="431801" lvl="1" indent="-215900" algn="l">
                <a:lnSpc>
                  <a:spcPts val="3240"/>
                </a:lnSpc>
                <a:buFont typeface="Arial"/>
                <a:buChar char="•"/>
              </a:pPr>
              <a:r>
                <a:rPr lang="en-US" sz="2000">
                  <a:solidFill>
                    <a:srgbClr val="5F6F52"/>
                  </a:solidFill>
                  <a:latin typeface="Inter"/>
                  <a:ea typeface="Inter"/>
                  <a:cs typeface="Inter"/>
                  <a:sym typeface="Inter"/>
                </a:rPr>
                <a:t>Reduction in hallucinated outputs via temp/prompt control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490849" y="8374280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TextBox 20"/>
          <p:cNvSpPr txBox="1"/>
          <p:nvPr/>
        </p:nvSpPr>
        <p:spPr>
          <a:xfrm>
            <a:off x="1028700" y="784225"/>
            <a:ext cx="1589574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Core Objective &amp; Technical Challenge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031987"/>
            <a:ext cx="18288000" cy="7255013"/>
            <a:chOff x="0" y="0"/>
            <a:chExt cx="4816593" cy="19107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10785"/>
            </a:xfrm>
            <a:custGeom>
              <a:avLst/>
              <a:gdLst/>
              <a:ahLst/>
              <a:cxnLst/>
              <a:rect l="l" t="t" r="r" b="b"/>
              <a:pathLst>
                <a:path w="4816592" h="1910785">
                  <a:moveTo>
                    <a:pt x="0" y="0"/>
                  </a:moveTo>
                  <a:lnTo>
                    <a:pt x="4816592" y="0"/>
                  </a:lnTo>
                  <a:lnTo>
                    <a:pt x="4816592" y="1910785"/>
                  </a:lnTo>
                  <a:lnTo>
                    <a:pt x="0" y="1910785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958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291952" y="3031987"/>
            <a:ext cx="18871905" cy="0"/>
          </a:xfrm>
          <a:prstGeom prst="line">
            <a:avLst/>
          </a:prstGeom>
          <a:ln w="38100" cap="flat">
            <a:solidFill>
              <a:srgbClr val="5F6F52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70233" y="2178673"/>
            <a:ext cx="4711522" cy="5997589"/>
            <a:chOff x="0" y="0"/>
            <a:chExt cx="6282029" cy="7996785"/>
          </a:xfrm>
        </p:grpSpPr>
        <p:grpSp>
          <p:nvGrpSpPr>
            <p:cNvPr id="8" name="Group 8"/>
            <p:cNvGrpSpPr/>
            <p:nvPr/>
          </p:nvGrpSpPr>
          <p:grpSpPr>
            <a:xfrm>
              <a:off x="1957836" y="0"/>
              <a:ext cx="2366357" cy="236635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February</a:t>
                </a:r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571980"/>
              <a:ext cx="6282029" cy="542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Scoping &amp; Alignment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Finalized vision with stakeholders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Defined metrics &amp; shortlisted LLMs</a:t>
              </a:r>
            </a:p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Data Strategy Setup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u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Curated NEJM case reports</a:t>
              </a:r>
            </a:p>
            <a:p>
              <a:pPr marL="453390" lvl="1" indent="-226695" algn="l">
                <a:lnSpc>
                  <a:spcPts val="2940"/>
                </a:lnSpc>
                <a:buFont typeface="Arial"/>
                <a:buChar char="•"/>
              </a:pPr>
              <a:r>
                <a:rPr lang="en-US" sz="2100" u="none" strike="noStrike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Standardized inputs (JSON) &amp; prompts</a:t>
              </a:r>
            </a:p>
            <a:p>
              <a:pPr algn="l">
                <a:lnSpc>
                  <a:spcPts val="2940"/>
                </a:lnSpc>
              </a:pPr>
              <a:endParaRPr lang="en-US" sz="2100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l">
                <a:lnSpc>
                  <a:spcPts val="2940"/>
                </a:lnSpc>
              </a:pPr>
              <a:endParaRPr lang="en-US" sz="2100" u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82679" y="2178673"/>
            <a:ext cx="4711065" cy="5997589"/>
            <a:chOff x="0" y="0"/>
            <a:chExt cx="6281420" cy="7996785"/>
          </a:xfrm>
        </p:grpSpPr>
        <p:grpSp>
          <p:nvGrpSpPr>
            <p:cNvPr id="13" name="Group 13"/>
            <p:cNvGrpSpPr/>
            <p:nvPr/>
          </p:nvGrpSpPr>
          <p:grpSpPr>
            <a:xfrm>
              <a:off x="1957532" y="0"/>
              <a:ext cx="2366357" cy="236635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March</a:t>
                </a:r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2571980"/>
              <a:ext cx="6281420" cy="542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Model Testing 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Ran experiments with GPT-4, Claude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Tuned parameters &amp; evaluated rankings</a:t>
              </a:r>
            </a:p>
            <a:p>
              <a:pPr algn="l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Prototype Development 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Built Streamlit UI for real-time suggestions</a:t>
              </a:r>
            </a:p>
            <a:p>
              <a:pPr marL="453392" lvl="1" indent="-226696" algn="l">
                <a:lnSpc>
                  <a:spcPts val="2940"/>
                </a:lnSpc>
                <a:buFont typeface="Arial"/>
                <a:buChar char="•"/>
              </a:pPr>
              <a:r>
                <a:rPr lang="en-US" sz="21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Integrated ranked outputs</a:t>
              </a:r>
            </a:p>
            <a:p>
              <a:pPr algn="ctr">
                <a:lnSpc>
                  <a:spcPts val="2940"/>
                </a:lnSpc>
              </a:pPr>
              <a:endParaRPr lang="en-US" sz="2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294668" y="2178673"/>
            <a:ext cx="4711065" cy="6255066"/>
            <a:chOff x="0" y="0"/>
            <a:chExt cx="6281420" cy="8340088"/>
          </a:xfrm>
        </p:grpSpPr>
        <p:grpSp>
          <p:nvGrpSpPr>
            <p:cNvPr id="18" name="Group 18"/>
            <p:cNvGrpSpPr/>
            <p:nvPr/>
          </p:nvGrpSpPr>
          <p:grpSpPr>
            <a:xfrm>
              <a:off x="1957532" y="0"/>
              <a:ext cx="2366357" cy="236635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12"/>
                  </a:lnSpc>
                </a:pPr>
                <a:r>
                  <a:rPr lang="en-US" sz="2151" b="1">
                    <a:solidFill>
                      <a:srgbClr val="F6EDDD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April</a:t>
                </a:r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2571980"/>
              <a:ext cx="6281420" cy="5768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3"/>
                </a:lnSpc>
              </a:pPr>
              <a:r>
                <a:rPr lang="en-US" sz="208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1-2: Final Delivery</a:t>
              </a:r>
            </a:p>
            <a:p>
              <a:pPr algn="l">
                <a:lnSpc>
                  <a:spcPts val="2923"/>
                </a:lnSpc>
              </a:pPr>
              <a:r>
                <a:rPr lang="en-US" sz="208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(Refer to Simulated Conversation slide + future recommendation) </a:t>
              </a:r>
            </a:p>
            <a:p>
              <a:pPr marL="450825" lvl="1" indent="-225413" algn="l">
                <a:lnSpc>
                  <a:spcPts val="2923"/>
                </a:lnSpc>
                <a:buFont typeface="Arial"/>
                <a:buChar char="•"/>
              </a:pPr>
              <a:r>
                <a:rPr lang="en-US" sz="208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Deployed diagnostic tool</a:t>
              </a:r>
            </a:p>
            <a:p>
              <a:pPr marL="450825" lvl="1" indent="-225413" algn="l">
                <a:lnSpc>
                  <a:spcPts val="2923"/>
                </a:lnSpc>
                <a:buFont typeface="Arial"/>
                <a:buChar char="•"/>
              </a:pPr>
              <a:r>
                <a:rPr lang="en-US" sz="208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Shared recommendations for future scaling</a:t>
              </a:r>
            </a:p>
            <a:p>
              <a:pPr algn="l">
                <a:lnSpc>
                  <a:spcPts val="2923"/>
                </a:lnSpc>
              </a:pPr>
              <a:endParaRPr lang="en-US" sz="208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ctr">
                <a:lnSpc>
                  <a:spcPts val="2923"/>
                </a:lnSpc>
              </a:pPr>
              <a:r>
                <a:rPr lang="en-US" sz="208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Week 3-4: Tidying Up</a:t>
              </a:r>
            </a:p>
            <a:p>
              <a:pPr algn="l">
                <a:lnSpc>
                  <a:spcPts val="2923"/>
                </a:lnSpc>
              </a:pPr>
              <a:r>
                <a:rPr lang="en-US" sz="208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(Refer to Sidd’s table - Research Model Evaluation) </a:t>
              </a:r>
            </a:p>
            <a:p>
              <a:pPr algn="l">
                <a:lnSpc>
                  <a:spcPts val="2923"/>
                </a:lnSpc>
              </a:pPr>
              <a:endParaRPr lang="en-US" sz="208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algn="l">
                <a:lnSpc>
                  <a:spcPts val="2923"/>
                </a:lnSpc>
              </a:pPr>
              <a:endParaRPr lang="en-US" sz="2088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196130" y="784225"/>
            <a:ext cx="1589574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project Timeline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953"/>
            <a:ext cx="4854868" cy="5944553"/>
            <a:chOff x="0" y="0"/>
            <a:chExt cx="1278648" cy="1565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953"/>
            <a:ext cx="4854868" cy="5944553"/>
            <a:chOff x="0" y="0"/>
            <a:chExt cx="1278648" cy="1565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953"/>
            <a:ext cx="4854868" cy="5944553"/>
            <a:chOff x="0" y="0"/>
            <a:chExt cx="1278648" cy="1565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307462" y="6100068"/>
            <a:ext cx="2149447" cy="1907028"/>
          </a:xfrm>
          <a:custGeom>
            <a:avLst/>
            <a:gdLst/>
            <a:ahLst/>
            <a:cxnLst/>
            <a:rect l="l" t="t" r="r" b="b"/>
            <a:pathLst>
              <a:path w="2149447" h="1907028">
                <a:moveTo>
                  <a:pt x="0" y="0"/>
                </a:moveTo>
                <a:lnTo>
                  <a:pt x="2149447" y="0"/>
                </a:lnTo>
                <a:lnTo>
                  <a:pt x="2149447" y="1907028"/>
                </a:lnTo>
                <a:lnTo>
                  <a:pt x="0" y="190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940959" y="4086225"/>
            <a:ext cx="4427179" cy="392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Extracted patient histories into different formats: short, full-length, and simulated dialogues.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Text cleanup, prompt engineering, simulated ambient listening.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66931" y="4105275"/>
            <a:ext cx="4237605" cy="38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OpenAI ChatGPT-4o APIs, Google Gemini 2.5 Pro APIs.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Python (Streamlit for prototype).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Collaborative notebooks for model experimentation.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83464" y="4105275"/>
            <a:ext cx="3997443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25 NEJM (New England Journal of Medicine) case reports (late 2024–early 2025).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3779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Data Processing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59196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Development Stack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3464" y="3051810"/>
            <a:ext cx="4145340" cy="112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Data Sources</a:t>
            </a:r>
          </a:p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endParaRPr lang="en-US" sz="3236" b="1">
              <a:solidFill>
                <a:srgbClr val="5F6F52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Data Overview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817"/>
            <a:ext cx="4854868" cy="5944361"/>
            <a:chOff x="0" y="0"/>
            <a:chExt cx="1278648" cy="1565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817"/>
            <a:ext cx="4854868" cy="5944361"/>
            <a:chOff x="0" y="0"/>
            <a:chExt cx="1278648" cy="156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817"/>
            <a:ext cx="4854868" cy="5944361"/>
            <a:chOff x="0" y="0"/>
            <a:chExt cx="1278648" cy="1565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60863" y="4086225"/>
            <a:ext cx="4427179" cy="34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Ranking diagnosis outputs based on Top-3 and Top-10 correctness.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Metrics used: Mean Reciprocal Rank (MRR), Discounted Cumulative Gain (DCG).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45634" y="4213479"/>
            <a:ext cx="4572465" cy="3412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Built a Streamlit app enabling: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Patient history input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Ranked diagnoses output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Reasoning and next steps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Red flag alerts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Report export functionality (PDF).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44651" y="4105275"/>
            <a:ext cx="3997443" cy="459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“Atom of thought” prompting: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include context, goal, warnings, expected output.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JSON-formatted inputs: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structured patient history and clinical context fed to the models.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43779" y="3025426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Model Evaluation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59196" y="3149251"/>
            <a:ext cx="4145340" cy="844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6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Prototype Development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3464" y="3051864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Prompt Structures</a:t>
            </a:r>
          </a:p>
        </p:txBody>
      </p:sp>
      <p:sp>
        <p:nvSpPr>
          <p:cNvPr id="17" name="Freeform 17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Solution Walkthrough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prompt comparison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28" y="718482"/>
            <a:ext cx="18673056" cy="1065311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90496" y="9832754"/>
            <a:ext cx="190700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evaluation comparison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528" y="718482"/>
            <a:ext cx="18673056" cy="1065332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198072" y="9832754"/>
            <a:ext cx="189185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6620" y="2310237"/>
            <a:ext cx="10778858" cy="830879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6004893" y="1028700"/>
            <a:ext cx="3293711" cy="871461"/>
          </a:xfrm>
          <a:custGeom>
            <a:avLst/>
            <a:gdLst/>
            <a:ahLst/>
            <a:cxnLst/>
            <a:rect l="l" t="t" r="r" b="b"/>
            <a:pathLst>
              <a:path w="3293711" h="871461">
                <a:moveTo>
                  <a:pt x="0" y="0"/>
                </a:moveTo>
                <a:lnTo>
                  <a:pt x="3293711" y="0"/>
                </a:lnTo>
                <a:lnTo>
                  <a:pt x="3293711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556" y="2371276"/>
            <a:ext cx="10046392" cy="818664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338436" y="2217799"/>
            <a:ext cx="4383996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Google vs OpenAI vs xAI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72516" y="2217799"/>
            <a:ext cx="1828879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Perplexity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90496" y="9832754"/>
            <a:ext cx="1907007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737373"/>
                </a:solidFill>
                <a:latin typeface="Gotham"/>
                <a:ea typeface="Gotham"/>
                <a:cs typeface="Gotham"/>
                <a:sym typeface="Gotham"/>
              </a:rPr>
              <a:t>Higher is better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698</Words>
  <Application>Microsoft Macintosh PowerPoint</Application>
  <PresentationFormat>Custom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Gotham</vt:lpstr>
      <vt:lpstr>Gotham Bold</vt:lpstr>
      <vt:lpstr>Calibri</vt:lpstr>
      <vt:lpstr>Sunborn</vt:lpstr>
      <vt:lpstr>Inter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Practicum Final Presentation</dc:title>
  <cp:lastModifiedBy>Shankar, Nikhita</cp:lastModifiedBy>
  <cp:revision>3</cp:revision>
  <dcterms:created xsi:type="dcterms:W3CDTF">2006-08-16T00:00:00Z</dcterms:created>
  <dcterms:modified xsi:type="dcterms:W3CDTF">2025-10-22T21:56:50Z</dcterms:modified>
  <dc:identifier>DAGlgrFobT8</dc:identifier>
</cp:coreProperties>
</file>