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2"/>
    <p:sldId id="256" r:id="rId3"/>
    <p:sldId id="257" r:id="rId4"/>
    <p:sldId id="258" r:id="rId5"/>
    <p:sldId id="259" r:id="rId6"/>
    <p:sldId id="260" r:id="rId7"/>
    <p:sldId id="261" r:id="rId8"/>
    <p:sldId id="262" r:id="rId9"/>
    <p:sldId id="263" r:id="rId10"/>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7/11/2025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8CF345-638A-8856-C386-59FA48B3E9AC}"/>
              </a:ext>
            </a:extLst>
          </p:cNvPr>
          <p:cNvSpPr txBox="1"/>
          <p:nvPr/>
        </p:nvSpPr>
        <p:spPr>
          <a:xfrm>
            <a:off x="914400" y="863590"/>
            <a:ext cx="7696200" cy="1708160"/>
          </a:xfrm>
          <a:prstGeom prst="rect">
            <a:avLst/>
          </a:prstGeom>
          <a:noFill/>
        </p:spPr>
        <p:txBody>
          <a:bodyPr wrap="square">
            <a:spAutoFit/>
          </a:bodyPr>
          <a:lstStyle/>
          <a:p>
            <a:pPr algn="ctr"/>
            <a:r>
              <a:rPr lang="en-US" sz="3500" b="1" dirty="0">
                <a:latin typeface="Times New Roman" panose="02020603050405020304" pitchFamily="18" charset="0"/>
                <a:cs typeface="Times New Roman" panose="02020603050405020304" pitchFamily="18" charset="0"/>
              </a:rPr>
              <a:t>Industry Use Case: Smart Product Labeling and Traceability System for Quality Control Automation</a:t>
            </a:r>
            <a:endParaRPr lang="en-IN" sz="35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361F70D-FD7F-01E5-83E6-195F87A577F8}"/>
              </a:ext>
            </a:extLst>
          </p:cNvPr>
          <p:cNvSpPr txBox="1"/>
          <p:nvPr/>
        </p:nvSpPr>
        <p:spPr>
          <a:xfrm>
            <a:off x="1621631" y="3105150"/>
            <a:ext cx="6281738" cy="477054"/>
          </a:xfrm>
          <a:prstGeom prst="rect">
            <a:avLst/>
          </a:prstGeom>
          <a:noFill/>
        </p:spPr>
        <p:txBody>
          <a:bodyPr wrap="square">
            <a:spAutoFit/>
          </a:bodyPr>
          <a:lstStyle/>
          <a:p>
            <a:r>
              <a:rPr lang="en-IN" sz="2500" dirty="0">
                <a:latin typeface="Times New Roman" panose="02020603050405020304" pitchFamily="18" charset="0"/>
                <a:cs typeface="Times New Roman" panose="02020603050405020304" pitchFamily="18" charset="0"/>
              </a:rPr>
              <a:t>Intel Unnati Industrial Training Program - 2025</a:t>
            </a:r>
          </a:p>
        </p:txBody>
      </p:sp>
    </p:spTree>
    <p:extLst>
      <p:ext uri="{BB962C8B-B14F-4D97-AF65-F5344CB8AC3E}">
        <p14:creationId xmlns:p14="http://schemas.microsoft.com/office/powerpoint/2010/main" val="338634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413575"/>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Problem</a:t>
            </a:r>
            <a:r>
              <a:rPr spc="-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Statement</a:t>
            </a:r>
          </a:p>
        </p:txBody>
      </p:sp>
      <p:sp>
        <p:nvSpPr>
          <p:cNvPr id="3" name="TextBox 2">
            <a:extLst>
              <a:ext uri="{FF2B5EF4-FFF2-40B4-BE49-F238E27FC236}">
                <a16:creationId xmlns:a16="http://schemas.microsoft.com/office/drawing/2014/main" id="{64B245CB-E6AA-ED56-F993-ABC55D0A444C}"/>
              </a:ext>
            </a:extLst>
          </p:cNvPr>
          <p:cNvSpPr txBox="1"/>
          <p:nvPr/>
        </p:nvSpPr>
        <p:spPr>
          <a:xfrm>
            <a:off x="533400" y="819150"/>
            <a:ext cx="8001000" cy="1477328"/>
          </a:xfrm>
          <a:prstGeom prst="rect">
            <a:avLst/>
          </a:prstGeom>
          <a:noFill/>
        </p:spPr>
        <p:txBody>
          <a:bodyPr wrap="square" rtlCol="0">
            <a:spAutoFit/>
          </a:bodyPr>
          <a:lstStyle/>
          <a:p>
            <a:pPr algn="just"/>
            <a:r>
              <a:rPr lang="en-US" sz="1800" dirty="0">
                <a:solidFill>
                  <a:srgbClr val="000000"/>
                </a:solidFill>
                <a:latin typeface="Times New Roman" panose="02020603050405020304" pitchFamily="18" charset="0"/>
                <a:cs typeface="Times New Roman" panose="02020603050405020304" pitchFamily="18" charset="0"/>
              </a:rPr>
              <a:t>In current manufacturing environments (electronics, medical devices, automotive), labeling systems are often semi-automated and disconnected from quality checks. This results in labeling errors and non-compliance with regulatory or logistical standards. There is a need for an automated, intelligent labeling and traceability system that ensures label accuracy and product verification using real-time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2013" rIns="0" bIns="0" rtlCol="0">
            <a:spAutoFit/>
          </a:bodyPr>
          <a:lstStyle/>
          <a:p>
            <a:pPr marL="71120">
              <a:lnSpc>
                <a:spcPct val="100000"/>
              </a:lnSpc>
              <a:spcBef>
                <a:spcPts val="105"/>
              </a:spcBef>
            </a:pPr>
            <a:r>
              <a:rPr dirty="0">
                <a:latin typeface="Times New Roman" panose="02020603050405020304" pitchFamily="18" charset="0"/>
                <a:cs typeface="Times New Roman" panose="02020603050405020304" pitchFamily="18" charset="0"/>
              </a:rPr>
              <a:t>Unique</a:t>
            </a:r>
            <a:r>
              <a:rPr spc="-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Idea</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Brief</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(Solution)</a:t>
            </a:r>
          </a:p>
        </p:txBody>
      </p:sp>
      <p:sp>
        <p:nvSpPr>
          <p:cNvPr id="3" name="TextBox 2">
            <a:extLst>
              <a:ext uri="{FF2B5EF4-FFF2-40B4-BE49-F238E27FC236}">
                <a16:creationId xmlns:a16="http://schemas.microsoft.com/office/drawing/2014/main" id="{DCCD8065-52C7-614C-6ECB-8D37AEACF8E5}"/>
              </a:ext>
            </a:extLst>
          </p:cNvPr>
          <p:cNvSpPr txBox="1"/>
          <p:nvPr/>
        </p:nvSpPr>
        <p:spPr>
          <a:xfrm>
            <a:off x="533400" y="971550"/>
            <a:ext cx="8001000" cy="1477328"/>
          </a:xfrm>
          <a:prstGeom prst="rect">
            <a:avLst/>
          </a:prstGeom>
          <a:noFill/>
        </p:spPr>
        <p:txBody>
          <a:bodyPr wrap="square" rtlCol="0">
            <a:spAutoFit/>
          </a:bodyPr>
          <a:lstStyle/>
          <a:p>
            <a:pPr algn="just"/>
            <a:r>
              <a:rPr lang="en-US" sz="1800" dirty="0">
                <a:solidFill>
                  <a:srgbClr val="000000"/>
                </a:solidFill>
                <a:latin typeface="Times New Roman" panose="02020603050405020304" pitchFamily="18" charset="0"/>
                <a:cs typeface="Times New Roman" panose="02020603050405020304" pitchFamily="18" charset="0"/>
              </a:rPr>
              <a:t>The Smart Product Labeling and Traceability System integrates sensor-based inspection, AI-powered label verification, and actuator-based labeling/rejection mechanisms to ensure accurate labeling. It automates the end-to-end labeling process, validating compliance and logging traceability data for quality control.</a:t>
            </a: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500649"/>
          </a:xfrm>
          <a:prstGeom prst="rect">
            <a:avLst/>
          </a:prstGeom>
        </p:spPr>
        <p:txBody>
          <a:bodyPr vert="horz" wrap="square" lIns="0" tIns="99567" rIns="0" bIns="0" rtlCol="0">
            <a:spAutoFit/>
          </a:bodyPr>
          <a:lstStyle/>
          <a:p>
            <a:pPr marL="66675">
              <a:lnSpc>
                <a:spcPct val="100000"/>
              </a:lnSpc>
              <a:spcBef>
                <a:spcPts val="105"/>
              </a:spcBef>
            </a:pPr>
            <a:r>
              <a:rPr dirty="0">
                <a:latin typeface="Times New Roman" panose="02020603050405020304" pitchFamily="18" charset="0"/>
                <a:cs typeface="Times New Roman" panose="02020603050405020304" pitchFamily="18" charset="0"/>
              </a:rPr>
              <a:t>Features</a:t>
            </a:r>
            <a:r>
              <a:rPr spc="-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Offered</a:t>
            </a:r>
          </a:p>
        </p:txBody>
      </p:sp>
      <p:sp>
        <p:nvSpPr>
          <p:cNvPr id="3" name="TextBox 2">
            <a:extLst>
              <a:ext uri="{FF2B5EF4-FFF2-40B4-BE49-F238E27FC236}">
                <a16:creationId xmlns:a16="http://schemas.microsoft.com/office/drawing/2014/main" id="{D00B88E0-9F8D-F74E-85A4-A71D9CFBBB3C}"/>
              </a:ext>
            </a:extLst>
          </p:cNvPr>
          <p:cNvSpPr txBox="1"/>
          <p:nvPr/>
        </p:nvSpPr>
        <p:spPr>
          <a:xfrm>
            <a:off x="533400" y="971550"/>
            <a:ext cx="8229600" cy="2031325"/>
          </a:xfrm>
          <a:prstGeom prst="rect">
            <a:avLst/>
          </a:prstGeom>
          <a:noFill/>
        </p:spPr>
        <p:txBody>
          <a:bodyPr wrap="square" rtlCol="0">
            <a:spAutoFit/>
          </a:bodyPr>
          <a:lstStyle/>
          <a:p>
            <a:pPr marL="285750" indent="-285750" algn="just">
              <a:buFont typeface="Arial" panose="020B0604020202020204" pitchFamily="34" charset="0"/>
              <a:buChar char="•"/>
            </a:pPr>
            <a:r>
              <a:rPr lang="en-IN" sz="1800" dirty="0">
                <a:solidFill>
                  <a:srgbClr val="000000"/>
                </a:solidFill>
                <a:latin typeface="Times New Roman" panose="02020603050405020304" pitchFamily="18" charset="0"/>
                <a:cs typeface="Times New Roman" panose="02020603050405020304" pitchFamily="18" charset="0"/>
              </a:rPr>
              <a:t>Real-time inspection and compliance verification
Automated label printing or validation (QR/Barcode)
OCR/ML integration for defect detection
Label rejection mechanism for faulty/mismatched products
Traceability database logging
Simulated or hardware implementation</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02" rIns="0" bIns="0" rtlCol="0">
            <a:spAutoFit/>
          </a:bodyPr>
          <a:lstStyle/>
          <a:p>
            <a:pPr marL="64769">
              <a:lnSpc>
                <a:spcPct val="100000"/>
              </a:lnSpc>
              <a:spcBef>
                <a:spcPts val="105"/>
              </a:spcBef>
            </a:pPr>
            <a:r>
              <a:rPr spc="-10" dirty="0">
                <a:latin typeface="Times New Roman" panose="02020603050405020304" pitchFamily="18" charset="0"/>
                <a:cs typeface="Times New Roman" panose="02020603050405020304" pitchFamily="18" charset="0"/>
              </a:rPr>
              <a:t>Process</a:t>
            </a:r>
            <a:r>
              <a:rPr spc="-32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flow</a:t>
            </a:r>
          </a:p>
        </p:txBody>
      </p:sp>
      <p:sp>
        <p:nvSpPr>
          <p:cNvPr id="3" name="TextBox 2">
            <a:extLst>
              <a:ext uri="{FF2B5EF4-FFF2-40B4-BE49-F238E27FC236}">
                <a16:creationId xmlns:a16="http://schemas.microsoft.com/office/drawing/2014/main" id="{914FC36D-644D-AEF8-5914-6C5FA4B7D019}"/>
              </a:ext>
            </a:extLst>
          </p:cNvPr>
          <p:cNvSpPr txBox="1"/>
          <p:nvPr/>
        </p:nvSpPr>
        <p:spPr>
          <a:xfrm>
            <a:off x="533400" y="971550"/>
            <a:ext cx="7620000" cy="2308324"/>
          </a:xfrm>
          <a:prstGeom prst="rect">
            <a:avLst/>
          </a:prstGeom>
          <a:noFill/>
        </p:spPr>
        <p:txBody>
          <a:bodyPr wrap="square" rtlCol="0">
            <a:spAutoFit/>
          </a:bodyPr>
          <a:lstStyle/>
          <a:p>
            <a:pPr marL="342900" indent="-342900" algn="l">
              <a:buFont typeface="+mj-lt"/>
              <a:buAutoNum type="arabicPeriod"/>
            </a:pPr>
            <a:r>
              <a:rPr lang="en-IN" sz="1800" dirty="0">
                <a:solidFill>
                  <a:srgbClr val="000000"/>
                </a:solidFill>
                <a:latin typeface="Times New Roman" panose="02020603050405020304" pitchFamily="18" charset="0"/>
                <a:cs typeface="Times New Roman" panose="02020603050405020304" pitchFamily="18" charset="0"/>
              </a:rPr>
              <a:t>Product arrives on conveyor
Identification via sensor/camera
Compliance check (RoHS, Batch ID, Device ID, </a:t>
            </a:r>
            <a:r>
              <a:rPr lang="en-IN" sz="1800" dirty="0" err="1">
                <a:solidFill>
                  <a:srgbClr val="000000"/>
                </a:solidFill>
                <a:latin typeface="Times New Roman" panose="02020603050405020304" pitchFamily="18" charset="0"/>
                <a:cs typeface="Times New Roman" panose="02020603050405020304" pitchFamily="18" charset="0"/>
              </a:rPr>
              <a:t>Mfg</a:t>
            </a:r>
            <a:r>
              <a:rPr lang="en-IN" sz="1800" dirty="0">
                <a:solidFill>
                  <a:srgbClr val="000000"/>
                </a:solidFill>
                <a:latin typeface="Times New Roman" panose="02020603050405020304" pitchFamily="18" charset="0"/>
                <a:cs typeface="Times New Roman" panose="02020603050405020304" pitchFamily="18" charset="0"/>
              </a:rPr>
              <a:t> Date)
Label generation or verification
Apply/validate label using actuator
Reject if data is missing/incorrect
Store inspection data to traceability log</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4774" rIns="0" bIns="0" rtlCol="0">
            <a:spAutoFit/>
          </a:bodyPr>
          <a:lstStyle/>
          <a:p>
            <a:pPr marL="81280">
              <a:lnSpc>
                <a:spcPct val="100000"/>
              </a:lnSpc>
              <a:spcBef>
                <a:spcPts val="105"/>
              </a:spcBef>
            </a:pPr>
            <a:r>
              <a:rPr dirty="0">
                <a:latin typeface="Times New Roman" panose="02020603050405020304" pitchFamily="18" charset="0"/>
                <a:cs typeface="Times New Roman" panose="02020603050405020304" pitchFamily="18" charset="0"/>
              </a:rPr>
              <a:t>Architecture</a:t>
            </a:r>
            <a:r>
              <a:rPr spc="-4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Diagram</a:t>
            </a:r>
          </a:p>
        </p:txBody>
      </p:sp>
      <p:pic>
        <p:nvPicPr>
          <p:cNvPr id="4" name="Picture 3">
            <a:extLst>
              <a:ext uri="{FF2B5EF4-FFF2-40B4-BE49-F238E27FC236}">
                <a16:creationId xmlns:a16="http://schemas.microsoft.com/office/drawing/2014/main" id="{159A3593-B895-85F9-2C30-2E3D3904C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912" y="971550"/>
            <a:ext cx="7064176" cy="37758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173" rIns="0" bIns="0" rtlCol="0">
            <a:spAutoFit/>
          </a:bodyPr>
          <a:lstStyle/>
          <a:p>
            <a:pPr marL="69850">
              <a:lnSpc>
                <a:spcPct val="100000"/>
              </a:lnSpc>
              <a:spcBef>
                <a:spcPts val="105"/>
              </a:spcBef>
            </a:pPr>
            <a:r>
              <a:rPr spc="-10" dirty="0">
                <a:latin typeface="Times New Roman" panose="02020603050405020304" pitchFamily="18" charset="0"/>
                <a:cs typeface="Times New Roman" panose="02020603050405020304" pitchFamily="18" charset="0"/>
              </a:rPr>
              <a:t>Technologies</a:t>
            </a:r>
            <a:r>
              <a:rPr spc="-300" dirty="0"/>
              <a:t> </a:t>
            </a:r>
            <a:r>
              <a:rPr spc="-20" dirty="0"/>
              <a:t>used</a:t>
            </a:r>
          </a:p>
        </p:txBody>
      </p:sp>
      <p:sp>
        <p:nvSpPr>
          <p:cNvPr id="3" name="TextBox 2">
            <a:extLst>
              <a:ext uri="{FF2B5EF4-FFF2-40B4-BE49-F238E27FC236}">
                <a16:creationId xmlns:a16="http://schemas.microsoft.com/office/drawing/2014/main" id="{E86FCABD-83AE-CF4F-00A7-3C6997574B6A}"/>
              </a:ext>
            </a:extLst>
          </p:cNvPr>
          <p:cNvSpPr txBox="1"/>
          <p:nvPr/>
        </p:nvSpPr>
        <p:spPr>
          <a:xfrm>
            <a:off x="571500" y="971550"/>
            <a:ext cx="8001000" cy="1754326"/>
          </a:xfrm>
          <a:prstGeom prst="rect">
            <a:avLst/>
          </a:prstGeom>
          <a:noFill/>
        </p:spPr>
        <p:txBody>
          <a:bodyPr wrap="square" rtlCol="0">
            <a:spAutoFit/>
          </a:bodyPr>
          <a:lstStyle/>
          <a:p>
            <a:pPr marL="285750" indent="-285750" algn="l">
              <a:buFont typeface="Arial" panose="020B0604020202020204" pitchFamily="34" charset="0"/>
              <a:buChar char="•"/>
            </a:pPr>
            <a:r>
              <a:rPr lang="en-IN" sz="1800" dirty="0">
                <a:solidFill>
                  <a:srgbClr val="000000"/>
                </a:solidFill>
                <a:latin typeface="Times New Roman" panose="02020603050405020304" pitchFamily="18" charset="0"/>
                <a:cs typeface="Times New Roman" panose="02020603050405020304" pitchFamily="18" charset="0"/>
              </a:rPr>
              <a:t> Next.js
 Radix UI
 Tailwind CSS
 Node.js 22.17.0
 </a:t>
            </a:r>
            <a:r>
              <a:rPr lang="en-IN" sz="1800" dirty="0" err="1">
                <a:solidFill>
                  <a:srgbClr val="000000"/>
                </a:solidFill>
                <a:latin typeface="Times New Roman" panose="02020603050405020304" pitchFamily="18" charset="0"/>
                <a:cs typeface="Times New Roman" panose="02020603050405020304" pitchFamily="18" charset="0"/>
              </a:rPr>
              <a:t>pnpm</a:t>
            </a:r>
            <a:r>
              <a:rPr lang="en-IN" sz="1800" dirty="0">
                <a:solidFill>
                  <a:srgbClr val="000000"/>
                </a:solidFill>
                <a:latin typeface="Times New Roman" panose="02020603050405020304" pitchFamily="18" charset="0"/>
                <a:cs typeface="Times New Roman" panose="02020603050405020304" pitchFamily="18" charset="0"/>
              </a:rPr>
              <a:t> 10.12.4</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20487" cy="504624"/>
          </a:xfrm>
          <a:prstGeom prst="rect">
            <a:avLst/>
          </a:prstGeom>
        </p:spPr>
        <p:txBody>
          <a:bodyPr vert="horz" wrap="square" lIns="0" tIns="103504" rIns="0" bIns="0" rtlCol="0">
            <a:spAutoFit/>
          </a:bodyPr>
          <a:lstStyle/>
          <a:p>
            <a:pPr marL="69850">
              <a:lnSpc>
                <a:spcPct val="100000"/>
              </a:lnSpc>
              <a:spcBef>
                <a:spcPts val="105"/>
              </a:spcBef>
            </a:pPr>
            <a:r>
              <a:rPr dirty="0">
                <a:latin typeface="Times New Roman" panose="02020603050405020304" pitchFamily="18" charset="0"/>
                <a:cs typeface="Times New Roman" panose="02020603050405020304" pitchFamily="18" charset="0"/>
              </a:rPr>
              <a:t>Team</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members</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contribution:</a:t>
            </a:r>
          </a:p>
        </p:txBody>
      </p:sp>
      <p:sp>
        <p:nvSpPr>
          <p:cNvPr id="4" name="TextBox 3">
            <a:extLst>
              <a:ext uri="{FF2B5EF4-FFF2-40B4-BE49-F238E27FC236}">
                <a16:creationId xmlns:a16="http://schemas.microsoft.com/office/drawing/2014/main" id="{86B2171B-393D-2B3E-BCFB-D863D3223EBE}"/>
              </a:ext>
            </a:extLst>
          </p:cNvPr>
          <p:cNvSpPr txBox="1"/>
          <p:nvPr/>
        </p:nvSpPr>
        <p:spPr>
          <a:xfrm>
            <a:off x="533400" y="971550"/>
            <a:ext cx="8343900" cy="923330"/>
          </a:xfrm>
          <a:prstGeom prst="rect">
            <a:avLst/>
          </a:prstGeom>
          <a:noFill/>
        </p:spPr>
        <p:txBody>
          <a:bodyPr wrap="square" rtlCol="0">
            <a:spAutoFit/>
          </a:bodyPr>
          <a:lstStyle/>
          <a:p>
            <a:pPr marL="285750" indent="-285750" algn="l">
              <a:buFont typeface="Arial" panose="020B0604020202020204" pitchFamily="34" charset="0"/>
              <a:buChar char="•"/>
            </a:pPr>
            <a:r>
              <a:rPr lang="en-IN" dirty="0" err="1">
                <a:solidFill>
                  <a:srgbClr val="000000"/>
                </a:solidFill>
                <a:latin typeface="Times New Roman" panose="02020603050405020304" pitchFamily="18" charset="0"/>
                <a:cs typeface="Times New Roman" panose="02020603050405020304" pitchFamily="18" charset="0"/>
              </a:rPr>
              <a:t>Bochkar</a:t>
            </a:r>
            <a:r>
              <a:rPr lang="en-IN" dirty="0">
                <a:solidFill>
                  <a:srgbClr val="000000"/>
                </a:solidFill>
                <a:latin typeface="Times New Roman" panose="02020603050405020304" pitchFamily="18" charset="0"/>
                <a:cs typeface="Times New Roman" panose="02020603050405020304" pitchFamily="18" charset="0"/>
              </a:rPr>
              <a:t> </a:t>
            </a:r>
            <a:r>
              <a:rPr lang="en-IN" dirty="0" err="1">
                <a:solidFill>
                  <a:srgbClr val="000000"/>
                </a:solidFill>
                <a:latin typeface="Times New Roman" panose="02020603050405020304" pitchFamily="18" charset="0"/>
                <a:cs typeface="Times New Roman" panose="02020603050405020304" pitchFamily="18" charset="0"/>
              </a:rPr>
              <a:t>Nikhith</a:t>
            </a:r>
            <a:r>
              <a:rPr lang="en-IN" sz="1800" dirty="0">
                <a:solidFill>
                  <a:srgbClr val="000000"/>
                </a:solidFill>
                <a:latin typeface="Times New Roman" panose="02020603050405020304" pitchFamily="18" charset="0"/>
                <a:cs typeface="Times New Roman" panose="02020603050405020304" pitchFamily="18" charset="0"/>
              </a:rPr>
              <a:t> – AI Model Integration (OCR, ML)
</a:t>
            </a:r>
            <a:r>
              <a:rPr lang="en-IN" dirty="0" err="1">
                <a:solidFill>
                  <a:srgbClr val="000000"/>
                </a:solidFill>
                <a:latin typeface="Times New Roman" panose="02020603050405020304" pitchFamily="18" charset="0"/>
                <a:cs typeface="Times New Roman" panose="02020603050405020304" pitchFamily="18" charset="0"/>
              </a:rPr>
              <a:t>Banisetty</a:t>
            </a:r>
            <a:r>
              <a:rPr lang="en-IN" dirty="0">
                <a:solidFill>
                  <a:srgbClr val="000000"/>
                </a:solidFill>
                <a:latin typeface="Times New Roman" panose="02020603050405020304" pitchFamily="18" charset="0"/>
                <a:cs typeface="Times New Roman" panose="02020603050405020304" pitchFamily="18" charset="0"/>
              </a:rPr>
              <a:t> </a:t>
            </a:r>
            <a:r>
              <a:rPr lang="en-IN" sz="1800" dirty="0">
                <a:solidFill>
                  <a:srgbClr val="000000"/>
                </a:solidFill>
                <a:latin typeface="Times New Roman" panose="02020603050405020304" pitchFamily="18" charset="0"/>
                <a:cs typeface="Times New Roman" panose="02020603050405020304" pitchFamily="18" charset="0"/>
              </a:rPr>
              <a:t>Janeshwar Rao – Control Logic &amp; Simulation
</a:t>
            </a:r>
            <a:r>
              <a:rPr lang="en-IN" dirty="0" err="1">
                <a:solidFill>
                  <a:srgbClr val="000000"/>
                </a:solidFill>
                <a:latin typeface="Times New Roman" panose="02020603050405020304" pitchFamily="18" charset="0"/>
                <a:cs typeface="Times New Roman" panose="02020603050405020304" pitchFamily="18" charset="0"/>
              </a:rPr>
              <a:t>Jakkireddy</a:t>
            </a:r>
            <a:r>
              <a:rPr lang="en-IN" dirty="0">
                <a:solidFill>
                  <a:srgbClr val="000000"/>
                </a:solidFill>
                <a:latin typeface="Times New Roman" panose="02020603050405020304" pitchFamily="18" charset="0"/>
                <a:cs typeface="Times New Roman" panose="02020603050405020304" pitchFamily="18" charset="0"/>
              </a:rPr>
              <a:t> Sri Charan Reddy</a:t>
            </a:r>
            <a:r>
              <a:rPr lang="en-IN" sz="1800" dirty="0">
                <a:solidFill>
                  <a:srgbClr val="000000"/>
                </a:solidFill>
                <a:latin typeface="Times New Roman" panose="02020603050405020304" pitchFamily="18" charset="0"/>
                <a:cs typeface="Times New Roman" panose="02020603050405020304" pitchFamily="18" charset="0"/>
              </a:rPr>
              <a:t> – Traceability Database Design &amp; Integration </a:t>
            </a:r>
            <a:endParaRPr lang="en-IN"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331" rIns="0" bIns="0" rtlCol="0">
            <a:spAutoFit/>
          </a:bodyPr>
          <a:lstStyle/>
          <a:p>
            <a:pPr marL="73660">
              <a:lnSpc>
                <a:spcPct val="100000"/>
              </a:lnSpc>
              <a:spcBef>
                <a:spcPts val="105"/>
              </a:spcBef>
            </a:pPr>
            <a:r>
              <a:rPr spc="-10"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84867AA8-E9E2-38B7-CB76-01D938D12AFD}"/>
              </a:ext>
            </a:extLst>
          </p:cNvPr>
          <p:cNvSpPr txBox="1"/>
          <p:nvPr/>
        </p:nvSpPr>
        <p:spPr>
          <a:xfrm>
            <a:off x="533400" y="971550"/>
            <a:ext cx="8077200" cy="1200329"/>
          </a:xfrm>
          <a:prstGeom prst="rect">
            <a:avLst/>
          </a:prstGeom>
          <a:noFill/>
        </p:spPr>
        <p:txBody>
          <a:bodyPr wrap="square" rtlCol="0">
            <a:spAutoFit/>
          </a:bodyPr>
          <a:lstStyle/>
          <a:p>
            <a:pPr algn="just"/>
            <a:r>
              <a:rPr lang="en-US" sz="1800" dirty="0">
                <a:solidFill>
                  <a:srgbClr val="000000"/>
                </a:solidFill>
                <a:latin typeface="Times New Roman" panose="02020603050405020304" pitchFamily="18" charset="0"/>
                <a:cs typeface="Times New Roman" panose="02020603050405020304" pitchFamily="18" charset="0"/>
              </a:rPr>
              <a:t>The proposed system bridges the gap between labeling and quality control by combining mechatronics and AI. It ensures label accuracy, enhances traceability, and supports compliance in automated manufacturing environments. Scalable and adaptable for real-world industrial use.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334</Words>
  <Application>Microsoft Office PowerPoint</Application>
  <PresentationFormat>On-screen Show (16:9)</PresentationFormat>
  <Paragraphs>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PowerPoint Presentation</vt:lpstr>
      <vt:lpstr>Problem Statement</vt:lpstr>
      <vt:lpstr>Unique Idea Brief (Solution)</vt:lpstr>
      <vt:lpstr>Features Offered</vt:lpstr>
      <vt:lpstr>Process flow</vt:lpstr>
      <vt:lpstr>Architecture Diagram</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Sri Charan Reddy</cp:lastModifiedBy>
  <cp:revision>2</cp:revision>
  <dcterms:created xsi:type="dcterms:W3CDTF">2025-07-11T11:48:08Z</dcterms:created>
  <dcterms:modified xsi:type="dcterms:W3CDTF">2025-07-11T13:03:10Z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2025-07-11T00:00:00Z</vt:filetime>
  </property>
  <property fmtid="{D5CDD505-2E9C-101B-9397-08002B2CF9AE}" pid="5" name="Producer">
    <vt:lpwstr>Microsoft® PowerPoint® 2021</vt:lpwstr>
  </property>
</Properties>
</file>