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x="18288000" cy="10287000"/>
  <p:notesSz cx="6858000" cy="9144000"/>
  <p:embeddedFontLst>
    <p:embeddedFont>
      <p:font typeface="Archivo Black" charset="1" panose="020B0A03020202020B04"/>
      <p:regular r:id="rId22"/>
    </p:embeddedFont>
    <p:embeddedFont>
      <p:font typeface="Garet Bold" charset="1" panose="00000000000000000000"/>
      <p:regular r:id="rId23"/>
    </p:embeddedFont>
    <p:embeddedFont>
      <p:font typeface="Garet" charset="1" panose="00000000000000000000"/>
      <p:regular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19.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0.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1.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2.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3.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5.png" Type="http://schemas.openxmlformats.org/officeDocument/2006/relationships/image"/><Relationship Id="rId4" Target="../media/image6.svg" Type="http://schemas.openxmlformats.org/officeDocument/2006/relationships/image"/><Relationship Id="rId5" Target="../media/image7.png" Type="http://schemas.openxmlformats.org/officeDocument/2006/relationships/image"/><Relationship Id="rId6" Target="../media/image8.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9.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10.png" Type="http://schemas.openxmlformats.org/officeDocument/2006/relationships/image"/><Relationship Id="rId4" Target="../media/image11.svg" Type="http://schemas.openxmlformats.org/officeDocument/2006/relationships/image"/><Relationship Id="rId5" Target="../media/image12.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13.png" Type="http://schemas.openxmlformats.org/officeDocument/2006/relationships/image"/><Relationship Id="rId4" Target="../media/image14.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10.png" Type="http://schemas.openxmlformats.org/officeDocument/2006/relationships/image"/><Relationship Id="rId4" Target="../media/image11.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15.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10.png" Type="http://schemas.openxmlformats.org/officeDocument/2006/relationships/image"/><Relationship Id="rId4" Target="../media/image11.svg" Type="http://schemas.openxmlformats.org/officeDocument/2006/relationships/image"/><Relationship Id="rId5" Target="../media/image16.png" Type="http://schemas.openxmlformats.org/officeDocument/2006/relationships/image"/><Relationship Id="rId6" Target="../media/image17.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18.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364" r="0" b="-3364"/>
            </a:stretch>
          </a:blipFill>
        </p:spPr>
      </p:sp>
      <p:sp>
        <p:nvSpPr>
          <p:cNvPr name="Freeform 3" id="3"/>
          <p:cNvSpPr/>
          <p:nvPr/>
        </p:nvSpPr>
        <p:spPr>
          <a:xfrm flipH="false" flipV="false" rot="0">
            <a:off x="15379298" y="8311463"/>
            <a:ext cx="1880002" cy="946837"/>
          </a:xfrm>
          <a:custGeom>
            <a:avLst/>
            <a:gdLst/>
            <a:ahLst/>
            <a:cxnLst/>
            <a:rect r="r" b="b" t="t" l="l"/>
            <a:pathLst>
              <a:path h="946837" w="1880002">
                <a:moveTo>
                  <a:pt x="0" y="0"/>
                </a:moveTo>
                <a:lnTo>
                  <a:pt x="1880002" y="0"/>
                </a:lnTo>
                <a:lnTo>
                  <a:pt x="1880002" y="946837"/>
                </a:lnTo>
                <a:lnTo>
                  <a:pt x="0" y="94683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700134" y="639623"/>
            <a:ext cx="7060758" cy="1042948"/>
          </a:xfrm>
          <a:custGeom>
            <a:avLst/>
            <a:gdLst/>
            <a:ahLst/>
            <a:cxnLst/>
            <a:rect r="r" b="b" t="t" l="l"/>
            <a:pathLst>
              <a:path h="1042948" w="7060758">
                <a:moveTo>
                  <a:pt x="0" y="0"/>
                </a:moveTo>
                <a:lnTo>
                  <a:pt x="7060758" y="0"/>
                </a:lnTo>
                <a:lnTo>
                  <a:pt x="7060758" y="1042948"/>
                </a:lnTo>
                <a:lnTo>
                  <a:pt x="0" y="1042948"/>
                </a:lnTo>
                <a:lnTo>
                  <a:pt x="0" y="0"/>
                </a:lnTo>
                <a:close/>
              </a:path>
            </a:pathLst>
          </a:custGeom>
          <a:blipFill>
            <a:blip r:embed="rId5"/>
            <a:stretch>
              <a:fillRect l="0" t="0" r="0" b="0"/>
            </a:stretch>
          </a:blipFill>
        </p:spPr>
      </p:sp>
      <p:grpSp>
        <p:nvGrpSpPr>
          <p:cNvPr name="Group 5" id="5"/>
          <p:cNvGrpSpPr/>
          <p:nvPr/>
        </p:nvGrpSpPr>
        <p:grpSpPr>
          <a:xfrm rot="0">
            <a:off x="6485854" y="3674735"/>
            <a:ext cx="10773446" cy="2058219"/>
            <a:chOff x="0" y="0"/>
            <a:chExt cx="14364595" cy="2744292"/>
          </a:xfrm>
        </p:grpSpPr>
        <p:sp>
          <p:nvSpPr>
            <p:cNvPr name="TextBox 6" id="6"/>
            <p:cNvSpPr txBox="true"/>
            <p:nvPr/>
          </p:nvSpPr>
          <p:spPr>
            <a:xfrm rot="0">
              <a:off x="1803322" y="2180675"/>
              <a:ext cx="12498441" cy="563617"/>
            </a:xfrm>
            <a:prstGeom prst="rect">
              <a:avLst/>
            </a:prstGeom>
          </p:spPr>
          <p:txBody>
            <a:bodyPr anchor="t" rtlCol="false" tIns="0" lIns="0" bIns="0" rIns="0">
              <a:spAutoFit/>
            </a:bodyPr>
            <a:lstStyle/>
            <a:p>
              <a:pPr algn="r" marL="0" indent="0" lvl="0">
                <a:lnSpc>
                  <a:spcPts val="3048"/>
                </a:lnSpc>
                <a:spcBef>
                  <a:spcPct val="0"/>
                </a:spcBef>
              </a:pPr>
              <a:r>
                <a:rPr lang="en-US" sz="3048" spc="-240">
                  <a:solidFill>
                    <a:srgbClr val="000000"/>
                  </a:solidFill>
                  <a:latin typeface="Archivo Black"/>
                  <a:ea typeface="Archivo Black"/>
                  <a:cs typeface="Archivo Black"/>
                  <a:sym typeface="Archivo Black"/>
                </a:rPr>
                <a:t>A Smart Fitness, Diet and Daily Motivation App</a:t>
              </a:r>
            </a:p>
          </p:txBody>
        </p:sp>
        <p:sp>
          <p:nvSpPr>
            <p:cNvPr name="TextBox 7" id="7"/>
            <p:cNvSpPr txBox="true"/>
            <p:nvPr/>
          </p:nvSpPr>
          <p:spPr>
            <a:xfrm rot="0">
              <a:off x="0" y="438150"/>
              <a:ext cx="14364595" cy="1830531"/>
            </a:xfrm>
            <a:prstGeom prst="rect">
              <a:avLst/>
            </a:prstGeom>
          </p:spPr>
          <p:txBody>
            <a:bodyPr anchor="t" rtlCol="false" tIns="0" lIns="0" bIns="0" rIns="0">
              <a:spAutoFit/>
            </a:bodyPr>
            <a:lstStyle/>
            <a:p>
              <a:pPr algn="r" marL="0" indent="0" lvl="0">
                <a:lnSpc>
                  <a:spcPts val="8724"/>
                </a:lnSpc>
                <a:spcBef>
                  <a:spcPct val="0"/>
                </a:spcBef>
              </a:pPr>
              <a:r>
                <a:rPr lang="en-US" sz="11185" spc="-883">
                  <a:solidFill>
                    <a:srgbClr val="000000"/>
                  </a:solidFill>
                  <a:latin typeface="Archivo Black"/>
                  <a:ea typeface="Archivo Black"/>
                  <a:cs typeface="Archivo Black"/>
                  <a:sym typeface="Archivo Black"/>
                </a:rPr>
                <a:t>FitFusion</a:t>
              </a:r>
            </a:p>
          </p:txBody>
        </p:sp>
      </p:grpSp>
      <p:sp>
        <p:nvSpPr>
          <p:cNvPr name="TextBox 8" id="8"/>
          <p:cNvSpPr txBox="true"/>
          <p:nvPr/>
        </p:nvSpPr>
        <p:spPr>
          <a:xfrm rot="0">
            <a:off x="1028700" y="7978380"/>
            <a:ext cx="3366096" cy="361315"/>
          </a:xfrm>
          <a:prstGeom prst="rect">
            <a:avLst/>
          </a:prstGeom>
        </p:spPr>
        <p:txBody>
          <a:bodyPr anchor="t" rtlCol="false" tIns="0" lIns="0" bIns="0" rIns="0">
            <a:spAutoFit/>
          </a:bodyPr>
          <a:lstStyle/>
          <a:p>
            <a:pPr algn="l" marL="0" indent="0" lvl="0">
              <a:lnSpc>
                <a:spcPts val="2989"/>
              </a:lnSpc>
              <a:spcBef>
                <a:spcPct val="0"/>
              </a:spcBef>
            </a:pPr>
            <a:r>
              <a:rPr lang="en-US" b="true" sz="2299">
                <a:solidFill>
                  <a:srgbClr val="2B2B2B"/>
                </a:solidFill>
                <a:latin typeface="Garet Bold"/>
                <a:ea typeface="Garet Bold"/>
                <a:cs typeface="Garet Bold"/>
                <a:sym typeface="Garet Bold"/>
              </a:rPr>
              <a:t>BATCH NO : 22</a:t>
            </a:r>
          </a:p>
        </p:txBody>
      </p:sp>
      <p:sp>
        <p:nvSpPr>
          <p:cNvPr name="TextBox 9" id="9"/>
          <p:cNvSpPr txBox="true"/>
          <p:nvPr/>
        </p:nvSpPr>
        <p:spPr>
          <a:xfrm rot="0">
            <a:off x="4230513" y="7978380"/>
            <a:ext cx="3366096" cy="361315"/>
          </a:xfrm>
          <a:prstGeom prst="rect">
            <a:avLst/>
          </a:prstGeom>
        </p:spPr>
        <p:txBody>
          <a:bodyPr anchor="t" rtlCol="false" tIns="0" lIns="0" bIns="0" rIns="0">
            <a:spAutoFit/>
          </a:bodyPr>
          <a:lstStyle/>
          <a:p>
            <a:pPr algn="l" marL="0" indent="0" lvl="0">
              <a:lnSpc>
                <a:spcPts val="2989"/>
              </a:lnSpc>
              <a:spcBef>
                <a:spcPct val="0"/>
              </a:spcBef>
            </a:pPr>
            <a:r>
              <a:rPr lang="en-US" b="true" sz="2299">
                <a:solidFill>
                  <a:srgbClr val="2B2B2B"/>
                </a:solidFill>
                <a:latin typeface="Garet Bold"/>
                <a:ea typeface="Garet Bold"/>
                <a:cs typeface="Garet Bold"/>
                <a:sym typeface="Garet Bold"/>
              </a:rPr>
              <a:t>PRESENTED BY:</a:t>
            </a:r>
          </a:p>
        </p:txBody>
      </p:sp>
      <p:sp>
        <p:nvSpPr>
          <p:cNvPr name="TextBox 10" id="10"/>
          <p:cNvSpPr txBox="true"/>
          <p:nvPr/>
        </p:nvSpPr>
        <p:spPr>
          <a:xfrm rot="0">
            <a:off x="4230513" y="8372817"/>
            <a:ext cx="4913487" cy="1104265"/>
          </a:xfrm>
          <a:prstGeom prst="rect">
            <a:avLst/>
          </a:prstGeom>
        </p:spPr>
        <p:txBody>
          <a:bodyPr anchor="t" rtlCol="false" tIns="0" lIns="0" bIns="0" rIns="0">
            <a:spAutoFit/>
          </a:bodyPr>
          <a:lstStyle/>
          <a:p>
            <a:pPr algn="l">
              <a:lnSpc>
                <a:spcPts val="2989"/>
              </a:lnSpc>
            </a:pPr>
            <a:r>
              <a:rPr lang="en-US" sz="2299">
                <a:solidFill>
                  <a:srgbClr val="2B2B2B"/>
                </a:solidFill>
                <a:latin typeface="Garet"/>
                <a:ea typeface="Garet"/>
                <a:cs typeface="Garet"/>
                <a:sym typeface="Garet"/>
              </a:rPr>
              <a:t>22N31A6629 - Bochkar Nikhith</a:t>
            </a:r>
          </a:p>
          <a:p>
            <a:pPr algn="l">
              <a:lnSpc>
                <a:spcPts val="2989"/>
              </a:lnSpc>
            </a:pPr>
            <a:r>
              <a:rPr lang="en-US" sz="2299">
                <a:solidFill>
                  <a:srgbClr val="2B2B2B"/>
                </a:solidFill>
                <a:latin typeface="Garet"/>
                <a:ea typeface="Garet"/>
                <a:cs typeface="Garet"/>
                <a:sym typeface="Garet"/>
              </a:rPr>
              <a:t>22N31A6614 -  Avudoddi Mounika</a:t>
            </a:r>
          </a:p>
          <a:p>
            <a:pPr algn="l" marL="0" indent="0" lvl="0">
              <a:lnSpc>
                <a:spcPts val="2989"/>
              </a:lnSpc>
              <a:spcBef>
                <a:spcPct val="0"/>
              </a:spcBef>
            </a:pPr>
            <a:r>
              <a:rPr lang="en-US" sz="2299">
                <a:solidFill>
                  <a:srgbClr val="2B2B2B"/>
                </a:solidFill>
                <a:latin typeface="Garet"/>
                <a:ea typeface="Garet"/>
                <a:cs typeface="Garet"/>
                <a:sym typeface="Garet"/>
              </a:rPr>
              <a:t>22N31A6628 - Bhukya Kalyan</a:t>
            </a:r>
          </a:p>
        </p:txBody>
      </p:sp>
      <p:sp>
        <p:nvSpPr>
          <p:cNvPr name="TextBox 11" id="11"/>
          <p:cNvSpPr txBox="true"/>
          <p:nvPr/>
        </p:nvSpPr>
        <p:spPr>
          <a:xfrm rot="0">
            <a:off x="9804906" y="7978380"/>
            <a:ext cx="3366096" cy="361315"/>
          </a:xfrm>
          <a:prstGeom prst="rect">
            <a:avLst/>
          </a:prstGeom>
        </p:spPr>
        <p:txBody>
          <a:bodyPr anchor="t" rtlCol="false" tIns="0" lIns="0" bIns="0" rIns="0">
            <a:spAutoFit/>
          </a:bodyPr>
          <a:lstStyle/>
          <a:p>
            <a:pPr algn="l" marL="0" indent="0" lvl="0">
              <a:lnSpc>
                <a:spcPts val="2989"/>
              </a:lnSpc>
              <a:spcBef>
                <a:spcPct val="0"/>
              </a:spcBef>
            </a:pPr>
            <a:r>
              <a:rPr lang="en-US" b="true" sz="2299">
                <a:solidFill>
                  <a:srgbClr val="2B2B2B"/>
                </a:solidFill>
                <a:latin typeface="Garet Bold"/>
                <a:ea typeface="Garet Bold"/>
                <a:cs typeface="Garet Bold"/>
                <a:sym typeface="Garet Bold"/>
              </a:rPr>
              <a:t>INTERNAL GUIDE:</a:t>
            </a:r>
          </a:p>
        </p:txBody>
      </p:sp>
      <p:sp>
        <p:nvSpPr>
          <p:cNvPr name="TextBox 12" id="12"/>
          <p:cNvSpPr txBox="true"/>
          <p:nvPr/>
        </p:nvSpPr>
        <p:spPr>
          <a:xfrm rot="0">
            <a:off x="9804906" y="8372817"/>
            <a:ext cx="3366096" cy="1048385"/>
          </a:xfrm>
          <a:prstGeom prst="rect">
            <a:avLst/>
          </a:prstGeom>
        </p:spPr>
        <p:txBody>
          <a:bodyPr anchor="t" rtlCol="false" tIns="0" lIns="0" bIns="0" rIns="0">
            <a:spAutoFit/>
          </a:bodyPr>
          <a:lstStyle/>
          <a:p>
            <a:pPr algn="l">
              <a:lnSpc>
                <a:spcPts val="2989"/>
              </a:lnSpc>
            </a:pPr>
            <a:r>
              <a:rPr lang="en-US" sz="2299">
                <a:solidFill>
                  <a:srgbClr val="2B2B2B"/>
                </a:solidFill>
                <a:latin typeface="Garet"/>
                <a:ea typeface="Garet"/>
                <a:cs typeface="Garet"/>
                <a:sym typeface="Garet"/>
              </a:rPr>
              <a:t>Mrs. N. Radhika</a:t>
            </a:r>
          </a:p>
          <a:p>
            <a:pPr algn="l">
              <a:lnSpc>
                <a:spcPts val="2729"/>
              </a:lnSpc>
            </a:pPr>
            <a:r>
              <a:rPr lang="en-US" sz="2099">
                <a:solidFill>
                  <a:srgbClr val="2B2B2B"/>
                </a:solidFill>
                <a:latin typeface="Garet"/>
                <a:ea typeface="Garet"/>
                <a:cs typeface="Garet"/>
                <a:sym typeface="Garet"/>
              </a:rPr>
              <a:t>Assistant Professor</a:t>
            </a:r>
          </a:p>
          <a:p>
            <a:pPr algn="l" marL="0" indent="0" lvl="0">
              <a:lnSpc>
                <a:spcPts val="2729"/>
              </a:lnSpc>
              <a:spcBef>
                <a:spcPct val="0"/>
              </a:spcBef>
            </a:pPr>
            <a:r>
              <a:rPr lang="en-US" sz="2099">
                <a:solidFill>
                  <a:srgbClr val="2B2B2B"/>
                </a:solidFill>
                <a:latin typeface="Garet"/>
                <a:ea typeface="Garet"/>
                <a:cs typeface="Garet"/>
                <a:sym typeface="Garet"/>
              </a:rPr>
              <a:t>Dept of CI</a:t>
            </a:r>
          </a:p>
        </p:txBody>
      </p:sp>
      <p:sp>
        <p:nvSpPr>
          <p:cNvPr name="TextBox 13" id="13"/>
          <p:cNvSpPr txBox="true"/>
          <p:nvPr/>
        </p:nvSpPr>
        <p:spPr>
          <a:xfrm rot="0">
            <a:off x="7885470" y="1271765"/>
            <a:ext cx="9373830" cy="410806"/>
          </a:xfrm>
          <a:prstGeom prst="rect">
            <a:avLst/>
          </a:prstGeom>
        </p:spPr>
        <p:txBody>
          <a:bodyPr anchor="t" rtlCol="false" tIns="0" lIns="0" bIns="0" rIns="0">
            <a:spAutoFit/>
          </a:bodyPr>
          <a:lstStyle/>
          <a:p>
            <a:pPr algn="r" marL="0" indent="0" lvl="0">
              <a:lnSpc>
                <a:spcPts val="3048"/>
              </a:lnSpc>
              <a:spcBef>
                <a:spcPct val="0"/>
              </a:spcBef>
            </a:pPr>
            <a:r>
              <a:rPr lang="en-US" sz="3048" spc="-240">
                <a:solidFill>
                  <a:srgbClr val="000000"/>
                </a:solidFill>
                <a:latin typeface="Archivo Black"/>
                <a:ea typeface="Archivo Black"/>
                <a:cs typeface="Archivo Black"/>
                <a:sym typeface="Archivo Black"/>
              </a:rPr>
              <a:t>Application Development Project - II</a:t>
            </a:r>
          </a:p>
        </p:txBody>
      </p:sp>
      <p:sp>
        <p:nvSpPr>
          <p:cNvPr name="TextBox 14" id="14"/>
          <p:cNvSpPr txBox="true"/>
          <p:nvPr/>
        </p:nvSpPr>
        <p:spPr>
          <a:xfrm rot="0">
            <a:off x="11192575" y="725247"/>
            <a:ext cx="6066725" cy="344805"/>
          </a:xfrm>
          <a:prstGeom prst="rect">
            <a:avLst/>
          </a:prstGeom>
        </p:spPr>
        <p:txBody>
          <a:bodyPr anchor="t" rtlCol="false" tIns="0" lIns="0" bIns="0" rIns="0">
            <a:spAutoFit/>
          </a:bodyPr>
          <a:lstStyle/>
          <a:p>
            <a:pPr algn="l" marL="0" indent="0" lvl="0">
              <a:lnSpc>
                <a:spcPts val="2729"/>
              </a:lnSpc>
              <a:spcBef>
                <a:spcPct val="0"/>
              </a:spcBef>
            </a:pPr>
            <a:r>
              <a:rPr lang="en-US" b="true" sz="2099">
                <a:solidFill>
                  <a:srgbClr val="2B2B2B"/>
                </a:solidFill>
                <a:latin typeface="Garet Bold"/>
                <a:ea typeface="Garet Bold"/>
                <a:cs typeface="Garet Bold"/>
                <a:sym typeface="Garet Bold"/>
              </a:rPr>
              <a:t>Department of Computational Intelligence</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364" r="0" b="-3364"/>
            </a:stretch>
          </a:blipFill>
        </p:spPr>
      </p:sp>
      <p:sp>
        <p:nvSpPr>
          <p:cNvPr name="AutoShape 3" id="3"/>
          <p:cNvSpPr/>
          <p:nvPr/>
        </p:nvSpPr>
        <p:spPr>
          <a:xfrm>
            <a:off x="-585133" y="9263062"/>
            <a:ext cx="18873133" cy="0"/>
          </a:xfrm>
          <a:prstGeom prst="line">
            <a:avLst/>
          </a:prstGeom>
          <a:ln cap="rnd" w="9525">
            <a:solidFill>
              <a:srgbClr val="000000"/>
            </a:solidFill>
            <a:prstDash val="solid"/>
            <a:headEnd type="none" len="sm" w="sm"/>
            <a:tailEnd type="none" len="sm" w="sm"/>
          </a:ln>
        </p:spPr>
      </p:sp>
      <p:sp>
        <p:nvSpPr>
          <p:cNvPr name="AutoShape 4" id="4"/>
          <p:cNvSpPr/>
          <p:nvPr/>
        </p:nvSpPr>
        <p:spPr>
          <a:xfrm>
            <a:off x="-585133" y="9639304"/>
            <a:ext cx="18873133" cy="0"/>
          </a:xfrm>
          <a:prstGeom prst="line">
            <a:avLst/>
          </a:prstGeom>
          <a:ln cap="rnd" w="9525">
            <a:solidFill>
              <a:srgbClr val="000000"/>
            </a:solidFill>
            <a:prstDash val="solid"/>
            <a:headEnd type="none" len="sm" w="sm"/>
            <a:tailEnd type="none" len="sm" w="sm"/>
          </a:ln>
        </p:spPr>
      </p:sp>
      <p:sp>
        <p:nvSpPr>
          <p:cNvPr name="Freeform 5" id="5"/>
          <p:cNvSpPr/>
          <p:nvPr/>
        </p:nvSpPr>
        <p:spPr>
          <a:xfrm flipH="false" flipV="false" rot="0">
            <a:off x="1058573" y="2009922"/>
            <a:ext cx="16200727" cy="6743553"/>
          </a:xfrm>
          <a:custGeom>
            <a:avLst/>
            <a:gdLst/>
            <a:ahLst/>
            <a:cxnLst/>
            <a:rect r="r" b="b" t="t" l="l"/>
            <a:pathLst>
              <a:path h="6743553" w="16200727">
                <a:moveTo>
                  <a:pt x="0" y="0"/>
                </a:moveTo>
                <a:lnTo>
                  <a:pt x="16200727" y="0"/>
                </a:lnTo>
                <a:lnTo>
                  <a:pt x="16200727" y="6743553"/>
                </a:lnTo>
                <a:lnTo>
                  <a:pt x="0" y="6743553"/>
                </a:lnTo>
                <a:lnTo>
                  <a:pt x="0" y="0"/>
                </a:lnTo>
                <a:close/>
              </a:path>
            </a:pathLst>
          </a:custGeom>
          <a:blipFill>
            <a:blip r:embed="rId3"/>
            <a:stretch>
              <a:fillRect l="0" t="0" r="0" b="0"/>
            </a:stretch>
          </a:blipFill>
        </p:spPr>
      </p:sp>
      <p:sp>
        <p:nvSpPr>
          <p:cNvPr name="TextBox 6" id="6"/>
          <p:cNvSpPr txBox="true"/>
          <p:nvPr/>
        </p:nvSpPr>
        <p:spPr>
          <a:xfrm rot="0">
            <a:off x="1028700" y="1162887"/>
            <a:ext cx="7612371" cy="785704"/>
          </a:xfrm>
          <a:prstGeom prst="rect">
            <a:avLst/>
          </a:prstGeom>
        </p:spPr>
        <p:txBody>
          <a:bodyPr anchor="t" rtlCol="false" tIns="0" lIns="0" bIns="0" rIns="0">
            <a:spAutoFit/>
          </a:bodyPr>
          <a:lstStyle/>
          <a:p>
            <a:pPr algn="l" marL="0" indent="0" lvl="0">
              <a:lnSpc>
                <a:spcPts val="5808"/>
              </a:lnSpc>
              <a:spcBef>
                <a:spcPct val="0"/>
              </a:spcBef>
            </a:pPr>
            <a:r>
              <a:rPr lang="en-US" sz="5808" spc="-458">
                <a:solidFill>
                  <a:srgbClr val="000000"/>
                </a:solidFill>
                <a:latin typeface="Archivo Black"/>
                <a:ea typeface="Archivo Black"/>
                <a:cs typeface="Archivo Black"/>
                <a:sym typeface="Archivo Black"/>
              </a:rPr>
              <a:t>System Architecture</a:t>
            </a:r>
          </a:p>
        </p:txBody>
      </p:sp>
      <p:sp>
        <p:nvSpPr>
          <p:cNvPr name="TextBox 7" id="7"/>
          <p:cNvSpPr txBox="true"/>
          <p:nvPr/>
        </p:nvSpPr>
        <p:spPr>
          <a:xfrm rot="0">
            <a:off x="12938218" y="981075"/>
            <a:ext cx="4321082" cy="365760"/>
          </a:xfrm>
          <a:prstGeom prst="rect">
            <a:avLst/>
          </a:prstGeom>
        </p:spPr>
        <p:txBody>
          <a:bodyPr anchor="t" rtlCol="false" tIns="0" lIns="0" bIns="0" rIns="0">
            <a:spAutoFit/>
          </a:bodyPr>
          <a:lstStyle/>
          <a:p>
            <a:pPr algn="r">
              <a:lnSpc>
                <a:spcPts val="2939"/>
              </a:lnSpc>
            </a:pPr>
            <a:r>
              <a:rPr lang="en-US" b="true" sz="2099">
                <a:solidFill>
                  <a:srgbClr val="000000"/>
                </a:solidFill>
                <a:latin typeface="Garet Bold"/>
                <a:ea typeface="Garet Bold"/>
                <a:cs typeface="Garet Bold"/>
                <a:sym typeface="Garet Bold"/>
              </a:rPr>
              <a:t>08/10</a:t>
            </a:r>
          </a:p>
        </p:txBody>
      </p:sp>
    </p:spTree>
  </p:cSld>
  <p:clrMapOvr>
    <a:masterClrMapping/>
  </p:clrMapOvr>
  <p:transition spd="slow">
    <p:push dir="l"/>
  </p:transition>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364" r="0" b="-3364"/>
            </a:stretch>
          </a:blipFill>
        </p:spPr>
      </p:sp>
      <p:sp>
        <p:nvSpPr>
          <p:cNvPr name="AutoShape 3" id="3"/>
          <p:cNvSpPr/>
          <p:nvPr/>
        </p:nvSpPr>
        <p:spPr>
          <a:xfrm rot="0">
            <a:off x="-585133" y="8805859"/>
            <a:ext cx="18873133" cy="0"/>
          </a:xfrm>
          <a:prstGeom prst="line">
            <a:avLst/>
          </a:prstGeom>
          <a:ln cap="rnd" w="9525">
            <a:solidFill>
              <a:srgbClr val="000000"/>
            </a:solidFill>
            <a:prstDash val="solid"/>
            <a:headEnd type="none" len="sm" w="sm"/>
            <a:tailEnd type="none" len="sm" w="sm"/>
          </a:ln>
        </p:spPr>
      </p:sp>
      <p:sp>
        <p:nvSpPr>
          <p:cNvPr name="AutoShape 4" id="4"/>
          <p:cNvSpPr/>
          <p:nvPr/>
        </p:nvSpPr>
        <p:spPr>
          <a:xfrm rot="0">
            <a:off x="-585133" y="9334500"/>
            <a:ext cx="18873133" cy="0"/>
          </a:xfrm>
          <a:prstGeom prst="line">
            <a:avLst/>
          </a:prstGeom>
          <a:ln cap="rnd" w="9525">
            <a:solidFill>
              <a:srgbClr val="000000"/>
            </a:solidFill>
            <a:prstDash val="solid"/>
            <a:headEnd type="none" len="sm" w="sm"/>
            <a:tailEnd type="none" len="sm" w="sm"/>
          </a:ln>
        </p:spPr>
      </p:sp>
      <p:sp>
        <p:nvSpPr>
          <p:cNvPr name="Freeform 5" id="5"/>
          <p:cNvSpPr/>
          <p:nvPr/>
        </p:nvSpPr>
        <p:spPr>
          <a:xfrm flipH="false" flipV="false" rot="0">
            <a:off x="10173780" y="418577"/>
            <a:ext cx="5982166" cy="8082774"/>
          </a:xfrm>
          <a:custGeom>
            <a:avLst/>
            <a:gdLst/>
            <a:ahLst/>
            <a:cxnLst/>
            <a:rect r="r" b="b" t="t" l="l"/>
            <a:pathLst>
              <a:path h="8082774" w="5982166">
                <a:moveTo>
                  <a:pt x="0" y="0"/>
                </a:moveTo>
                <a:lnTo>
                  <a:pt x="5982166" y="0"/>
                </a:lnTo>
                <a:lnTo>
                  <a:pt x="5982166" y="8082774"/>
                </a:lnTo>
                <a:lnTo>
                  <a:pt x="0" y="8082774"/>
                </a:lnTo>
                <a:lnTo>
                  <a:pt x="0" y="0"/>
                </a:lnTo>
                <a:close/>
              </a:path>
            </a:pathLst>
          </a:custGeom>
          <a:blipFill>
            <a:blip r:embed="rId3"/>
            <a:stretch>
              <a:fillRect l="0" t="0" r="0" b="0"/>
            </a:stretch>
          </a:blipFill>
        </p:spPr>
      </p:sp>
      <p:sp>
        <p:nvSpPr>
          <p:cNvPr name="TextBox 6" id="6"/>
          <p:cNvSpPr txBox="true"/>
          <p:nvPr/>
        </p:nvSpPr>
        <p:spPr>
          <a:xfrm rot="0">
            <a:off x="1028700" y="3275073"/>
            <a:ext cx="7203393" cy="785704"/>
          </a:xfrm>
          <a:prstGeom prst="rect">
            <a:avLst/>
          </a:prstGeom>
        </p:spPr>
        <p:txBody>
          <a:bodyPr anchor="t" rtlCol="false" tIns="0" lIns="0" bIns="0" rIns="0">
            <a:spAutoFit/>
          </a:bodyPr>
          <a:lstStyle/>
          <a:p>
            <a:pPr algn="l">
              <a:lnSpc>
                <a:spcPts val="5808"/>
              </a:lnSpc>
            </a:pPr>
            <a:r>
              <a:rPr lang="en-US" sz="5808" spc="-458">
                <a:solidFill>
                  <a:srgbClr val="000000"/>
                </a:solidFill>
                <a:latin typeface="Archivo Black"/>
                <a:ea typeface="Archivo Black"/>
                <a:cs typeface="Archivo Black"/>
                <a:sym typeface="Archivo Black"/>
              </a:rPr>
              <a:t>Use Case Diagram </a:t>
            </a:r>
          </a:p>
        </p:txBody>
      </p:sp>
    </p:spTree>
  </p:cSld>
  <p:clrMapOvr>
    <a:masterClrMapping/>
  </p:clrMapOvr>
  <p:transition spd="slow">
    <p:fade/>
  </p:transition>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364" r="0" b="-3364"/>
            </a:stretch>
          </a:blipFill>
        </p:spPr>
      </p:sp>
      <p:sp>
        <p:nvSpPr>
          <p:cNvPr name="AutoShape 3" id="3"/>
          <p:cNvSpPr/>
          <p:nvPr/>
        </p:nvSpPr>
        <p:spPr>
          <a:xfrm rot="0">
            <a:off x="-585133" y="8805859"/>
            <a:ext cx="18873133" cy="0"/>
          </a:xfrm>
          <a:prstGeom prst="line">
            <a:avLst/>
          </a:prstGeom>
          <a:ln cap="rnd" w="9525">
            <a:solidFill>
              <a:srgbClr val="000000"/>
            </a:solidFill>
            <a:prstDash val="solid"/>
            <a:headEnd type="none" len="sm" w="sm"/>
            <a:tailEnd type="none" len="sm" w="sm"/>
          </a:ln>
        </p:spPr>
      </p:sp>
      <p:sp>
        <p:nvSpPr>
          <p:cNvPr name="AutoShape 4" id="4"/>
          <p:cNvSpPr/>
          <p:nvPr/>
        </p:nvSpPr>
        <p:spPr>
          <a:xfrm rot="0">
            <a:off x="-585133" y="9334500"/>
            <a:ext cx="18873133" cy="0"/>
          </a:xfrm>
          <a:prstGeom prst="line">
            <a:avLst/>
          </a:prstGeom>
          <a:ln cap="rnd" w="9525">
            <a:solidFill>
              <a:srgbClr val="000000"/>
            </a:solidFill>
            <a:prstDash val="solid"/>
            <a:headEnd type="none" len="sm" w="sm"/>
            <a:tailEnd type="none" len="sm" w="sm"/>
          </a:ln>
        </p:spPr>
      </p:sp>
      <p:sp>
        <p:nvSpPr>
          <p:cNvPr name="Freeform 5" id="5"/>
          <p:cNvSpPr/>
          <p:nvPr/>
        </p:nvSpPr>
        <p:spPr>
          <a:xfrm flipH="false" flipV="false" rot="0">
            <a:off x="7392086" y="1028700"/>
            <a:ext cx="9439205" cy="7253284"/>
          </a:xfrm>
          <a:custGeom>
            <a:avLst/>
            <a:gdLst/>
            <a:ahLst/>
            <a:cxnLst/>
            <a:rect r="r" b="b" t="t" l="l"/>
            <a:pathLst>
              <a:path h="7253284" w="9439205">
                <a:moveTo>
                  <a:pt x="0" y="0"/>
                </a:moveTo>
                <a:lnTo>
                  <a:pt x="9439205" y="0"/>
                </a:lnTo>
                <a:lnTo>
                  <a:pt x="9439205" y="7253284"/>
                </a:lnTo>
                <a:lnTo>
                  <a:pt x="0" y="7253284"/>
                </a:lnTo>
                <a:lnTo>
                  <a:pt x="0" y="0"/>
                </a:lnTo>
                <a:close/>
              </a:path>
            </a:pathLst>
          </a:custGeom>
          <a:blipFill>
            <a:blip r:embed="rId3"/>
            <a:stretch>
              <a:fillRect l="0" t="0" r="0" b="0"/>
            </a:stretch>
          </a:blipFill>
        </p:spPr>
      </p:sp>
      <p:sp>
        <p:nvSpPr>
          <p:cNvPr name="TextBox 6" id="6"/>
          <p:cNvSpPr txBox="true"/>
          <p:nvPr/>
        </p:nvSpPr>
        <p:spPr>
          <a:xfrm rot="0">
            <a:off x="1028700" y="3161405"/>
            <a:ext cx="7203393" cy="785704"/>
          </a:xfrm>
          <a:prstGeom prst="rect">
            <a:avLst/>
          </a:prstGeom>
        </p:spPr>
        <p:txBody>
          <a:bodyPr anchor="t" rtlCol="false" tIns="0" lIns="0" bIns="0" rIns="0">
            <a:spAutoFit/>
          </a:bodyPr>
          <a:lstStyle/>
          <a:p>
            <a:pPr algn="l">
              <a:lnSpc>
                <a:spcPts val="5808"/>
              </a:lnSpc>
            </a:pPr>
            <a:r>
              <a:rPr lang="en-US" sz="5808" spc="-458">
                <a:solidFill>
                  <a:srgbClr val="000000"/>
                </a:solidFill>
                <a:latin typeface="Archivo Black"/>
                <a:ea typeface="Archivo Black"/>
                <a:cs typeface="Archivo Black"/>
                <a:sym typeface="Archivo Black"/>
              </a:rPr>
              <a:t>Class Diagram </a:t>
            </a:r>
          </a:p>
        </p:txBody>
      </p:sp>
    </p:spTree>
  </p:cSld>
  <p:clrMapOvr>
    <a:masterClrMapping/>
  </p:clrMapOvr>
  <p:transition spd="slow">
    <p:push dir="l"/>
  </p:transition>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364" r="0" b="-3364"/>
            </a:stretch>
          </a:blipFill>
        </p:spPr>
      </p:sp>
      <p:sp>
        <p:nvSpPr>
          <p:cNvPr name="AutoShape 3" id="3"/>
          <p:cNvSpPr/>
          <p:nvPr/>
        </p:nvSpPr>
        <p:spPr>
          <a:xfrm rot="0">
            <a:off x="-585133" y="8805859"/>
            <a:ext cx="18873133" cy="0"/>
          </a:xfrm>
          <a:prstGeom prst="line">
            <a:avLst/>
          </a:prstGeom>
          <a:ln cap="rnd" w="9525">
            <a:solidFill>
              <a:srgbClr val="000000"/>
            </a:solidFill>
            <a:prstDash val="solid"/>
            <a:headEnd type="none" len="sm" w="sm"/>
            <a:tailEnd type="none" len="sm" w="sm"/>
          </a:ln>
        </p:spPr>
      </p:sp>
      <p:sp>
        <p:nvSpPr>
          <p:cNvPr name="AutoShape 4" id="4"/>
          <p:cNvSpPr/>
          <p:nvPr/>
        </p:nvSpPr>
        <p:spPr>
          <a:xfrm rot="0">
            <a:off x="-585133" y="9334500"/>
            <a:ext cx="18873133" cy="0"/>
          </a:xfrm>
          <a:prstGeom prst="line">
            <a:avLst/>
          </a:prstGeom>
          <a:ln cap="rnd" w="9525">
            <a:solidFill>
              <a:srgbClr val="000000"/>
            </a:solidFill>
            <a:prstDash val="solid"/>
            <a:headEnd type="none" len="sm" w="sm"/>
            <a:tailEnd type="none" len="sm" w="sm"/>
          </a:ln>
        </p:spPr>
      </p:sp>
      <p:sp>
        <p:nvSpPr>
          <p:cNvPr name="Freeform 5" id="5"/>
          <p:cNvSpPr/>
          <p:nvPr/>
        </p:nvSpPr>
        <p:spPr>
          <a:xfrm flipH="false" flipV="false" rot="0">
            <a:off x="10462474" y="323646"/>
            <a:ext cx="5291276" cy="8251503"/>
          </a:xfrm>
          <a:custGeom>
            <a:avLst/>
            <a:gdLst/>
            <a:ahLst/>
            <a:cxnLst/>
            <a:rect r="r" b="b" t="t" l="l"/>
            <a:pathLst>
              <a:path h="8251503" w="5291276">
                <a:moveTo>
                  <a:pt x="0" y="0"/>
                </a:moveTo>
                <a:lnTo>
                  <a:pt x="5291277" y="0"/>
                </a:lnTo>
                <a:lnTo>
                  <a:pt x="5291277" y="8251503"/>
                </a:lnTo>
                <a:lnTo>
                  <a:pt x="0" y="8251503"/>
                </a:lnTo>
                <a:lnTo>
                  <a:pt x="0" y="0"/>
                </a:lnTo>
                <a:close/>
              </a:path>
            </a:pathLst>
          </a:custGeom>
          <a:blipFill>
            <a:blip r:embed="rId3"/>
            <a:stretch>
              <a:fillRect l="0" t="0" r="0" b="0"/>
            </a:stretch>
          </a:blipFill>
        </p:spPr>
      </p:sp>
      <p:sp>
        <p:nvSpPr>
          <p:cNvPr name="TextBox 6" id="6"/>
          <p:cNvSpPr txBox="true"/>
          <p:nvPr/>
        </p:nvSpPr>
        <p:spPr>
          <a:xfrm rot="0">
            <a:off x="1028700" y="3161405"/>
            <a:ext cx="7203393" cy="785704"/>
          </a:xfrm>
          <a:prstGeom prst="rect">
            <a:avLst/>
          </a:prstGeom>
        </p:spPr>
        <p:txBody>
          <a:bodyPr anchor="t" rtlCol="false" tIns="0" lIns="0" bIns="0" rIns="0">
            <a:spAutoFit/>
          </a:bodyPr>
          <a:lstStyle/>
          <a:p>
            <a:pPr algn="l">
              <a:lnSpc>
                <a:spcPts val="5808"/>
              </a:lnSpc>
            </a:pPr>
            <a:r>
              <a:rPr lang="en-US" sz="5808" spc="-458">
                <a:solidFill>
                  <a:srgbClr val="000000"/>
                </a:solidFill>
                <a:latin typeface="Archivo Black"/>
                <a:ea typeface="Archivo Black"/>
                <a:cs typeface="Archivo Black"/>
                <a:sym typeface="Archivo Black"/>
              </a:rPr>
              <a:t>Sequence Diagram </a:t>
            </a:r>
          </a:p>
        </p:txBody>
      </p:sp>
    </p:spTree>
  </p:cSld>
  <p:clrMapOvr>
    <a:masterClrMapping/>
  </p:clrMapOvr>
  <p:transition spd="slow">
    <p:push dir="r"/>
  </p:transition>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364" r="0" b="-3364"/>
            </a:stretch>
          </a:blipFill>
        </p:spPr>
      </p:sp>
      <p:sp>
        <p:nvSpPr>
          <p:cNvPr name="AutoShape 3" id="3"/>
          <p:cNvSpPr/>
          <p:nvPr/>
        </p:nvSpPr>
        <p:spPr>
          <a:xfrm rot="0">
            <a:off x="-585133" y="8805859"/>
            <a:ext cx="18873133" cy="0"/>
          </a:xfrm>
          <a:prstGeom prst="line">
            <a:avLst/>
          </a:prstGeom>
          <a:ln cap="rnd" w="9525">
            <a:solidFill>
              <a:srgbClr val="000000"/>
            </a:solidFill>
            <a:prstDash val="solid"/>
            <a:headEnd type="none" len="sm" w="sm"/>
            <a:tailEnd type="none" len="sm" w="sm"/>
          </a:ln>
        </p:spPr>
      </p:sp>
      <p:sp>
        <p:nvSpPr>
          <p:cNvPr name="AutoShape 4" id="4"/>
          <p:cNvSpPr/>
          <p:nvPr/>
        </p:nvSpPr>
        <p:spPr>
          <a:xfrm rot="0">
            <a:off x="-585133" y="9334500"/>
            <a:ext cx="18873133" cy="0"/>
          </a:xfrm>
          <a:prstGeom prst="line">
            <a:avLst/>
          </a:prstGeom>
          <a:ln cap="rnd" w="9525">
            <a:solidFill>
              <a:srgbClr val="000000"/>
            </a:solidFill>
            <a:prstDash val="solid"/>
            <a:headEnd type="none" len="sm" w="sm"/>
            <a:tailEnd type="none" len="sm" w="sm"/>
          </a:ln>
        </p:spPr>
      </p:sp>
      <p:sp>
        <p:nvSpPr>
          <p:cNvPr name="Freeform 5" id="5"/>
          <p:cNvSpPr/>
          <p:nvPr/>
        </p:nvSpPr>
        <p:spPr>
          <a:xfrm flipH="false" flipV="false" rot="0">
            <a:off x="10617634" y="-425835"/>
            <a:ext cx="5006693" cy="9056223"/>
          </a:xfrm>
          <a:custGeom>
            <a:avLst/>
            <a:gdLst/>
            <a:ahLst/>
            <a:cxnLst/>
            <a:rect r="r" b="b" t="t" l="l"/>
            <a:pathLst>
              <a:path h="9056223" w="5006693">
                <a:moveTo>
                  <a:pt x="0" y="0"/>
                </a:moveTo>
                <a:lnTo>
                  <a:pt x="5006693" y="0"/>
                </a:lnTo>
                <a:lnTo>
                  <a:pt x="5006693" y="9056224"/>
                </a:lnTo>
                <a:lnTo>
                  <a:pt x="0" y="9056224"/>
                </a:lnTo>
                <a:lnTo>
                  <a:pt x="0" y="0"/>
                </a:lnTo>
                <a:close/>
              </a:path>
            </a:pathLst>
          </a:custGeom>
          <a:blipFill>
            <a:blip r:embed="rId3"/>
            <a:stretch>
              <a:fillRect l="0" t="0" r="0" b="0"/>
            </a:stretch>
          </a:blipFill>
        </p:spPr>
      </p:sp>
      <p:sp>
        <p:nvSpPr>
          <p:cNvPr name="TextBox 6" id="6"/>
          <p:cNvSpPr txBox="true"/>
          <p:nvPr/>
        </p:nvSpPr>
        <p:spPr>
          <a:xfrm rot="0">
            <a:off x="1028700" y="3161405"/>
            <a:ext cx="7203393" cy="785704"/>
          </a:xfrm>
          <a:prstGeom prst="rect">
            <a:avLst/>
          </a:prstGeom>
        </p:spPr>
        <p:txBody>
          <a:bodyPr anchor="t" rtlCol="false" tIns="0" lIns="0" bIns="0" rIns="0">
            <a:spAutoFit/>
          </a:bodyPr>
          <a:lstStyle/>
          <a:p>
            <a:pPr algn="l">
              <a:lnSpc>
                <a:spcPts val="5808"/>
              </a:lnSpc>
            </a:pPr>
            <a:r>
              <a:rPr lang="en-US" sz="5808" spc="-458">
                <a:solidFill>
                  <a:srgbClr val="000000"/>
                </a:solidFill>
                <a:latin typeface="Archivo Black"/>
                <a:ea typeface="Archivo Black"/>
                <a:cs typeface="Archivo Black"/>
                <a:sym typeface="Archivo Black"/>
              </a:rPr>
              <a:t>Activity Diagram </a:t>
            </a:r>
          </a:p>
        </p:txBody>
      </p:sp>
    </p:spTree>
  </p:cSld>
  <p:clrMapOvr>
    <a:masterClrMapping/>
  </p:clrMapOvr>
  <p:transition spd="slow">
    <p:push dir="l"/>
  </p:transition>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364" r="0" b="-3364"/>
            </a:stretch>
          </a:blipFill>
        </p:spPr>
      </p:sp>
      <p:sp>
        <p:nvSpPr>
          <p:cNvPr name="TextBox 3" id="3"/>
          <p:cNvSpPr txBox="true"/>
          <p:nvPr/>
        </p:nvSpPr>
        <p:spPr>
          <a:xfrm rot="0">
            <a:off x="1028700" y="4481263"/>
            <a:ext cx="7203393" cy="662237"/>
          </a:xfrm>
          <a:prstGeom prst="rect">
            <a:avLst/>
          </a:prstGeom>
        </p:spPr>
        <p:txBody>
          <a:bodyPr anchor="t" rtlCol="false" tIns="0" lIns="0" bIns="0" rIns="0">
            <a:spAutoFit/>
          </a:bodyPr>
          <a:lstStyle/>
          <a:p>
            <a:pPr algn="l">
              <a:lnSpc>
                <a:spcPts val="4530"/>
              </a:lnSpc>
            </a:pPr>
            <a:r>
              <a:rPr lang="en-US" sz="5808" spc="-458">
                <a:solidFill>
                  <a:srgbClr val="000000"/>
                </a:solidFill>
                <a:latin typeface="Archivo Black"/>
                <a:ea typeface="Archivo Black"/>
                <a:cs typeface="Archivo Black"/>
                <a:sym typeface="Archivo Black"/>
              </a:rPr>
              <a:t>Conclusion </a:t>
            </a:r>
          </a:p>
        </p:txBody>
      </p:sp>
      <p:sp>
        <p:nvSpPr>
          <p:cNvPr name="TextBox 4" id="4"/>
          <p:cNvSpPr txBox="true"/>
          <p:nvPr/>
        </p:nvSpPr>
        <p:spPr>
          <a:xfrm rot="0">
            <a:off x="12938218" y="981075"/>
            <a:ext cx="4321082" cy="365760"/>
          </a:xfrm>
          <a:prstGeom prst="rect">
            <a:avLst/>
          </a:prstGeom>
        </p:spPr>
        <p:txBody>
          <a:bodyPr anchor="t" rtlCol="false" tIns="0" lIns="0" bIns="0" rIns="0">
            <a:spAutoFit/>
          </a:bodyPr>
          <a:lstStyle/>
          <a:p>
            <a:pPr algn="r">
              <a:lnSpc>
                <a:spcPts val="2939"/>
              </a:lnSpc>
            </a:pPr>
            <a:r>
              <a:rPr lang="en-US" b="true" sz="2099">
                <a:solidFill>
                  <a:srgbClr val="000000"/>
                </a:solidFill>
                <a:latin typeface="Garet Bold"/>
                <a:ea typeface="Garet Bold"/>
                <a:cs typeface="Garet Bold"/>
                <a:sym typeface="Garet Bold"/>
              </a:rPr>
              <a:t>09/10</a:t>
            </a:r>
          </a:p>
        </p:txBody>
      </p:sp>
      <p:sp>
        <p:nvSpPr>
          <p:cNvPr name="AutoShape 5" id="5"/>
          <p:cNvSpPr/>
          <p:nvPr/>
        </p:nvSpPr>
        <p:spPr>
          <a:xfrm rot="0">
            <a:off x="-585133" y="8805859"/>
            <a:ext cx="18873133" cy="0"/>
          </a:xfrm>
          <a:prstGeom prst="line">
            <a:avLst/>
          </a:prstGeom>
          <a:ln cap="rnd" w="9525">
            <a:solidFill>
              <a:srgbClr val="000000"/>
            </a:solidFill>
            <a:prstDash val="solid"/>
            <a:headEnd type="none" len="sm" w="sm"/>
            <a:tailEnd type="none" len="sm" w="sm"/>
          </a:ln>
        </p:spPr>
      </p:sp>
      <p:sp>
        <p:nvSpPr>
          <p:cNvPr name="AutoShape 6" id="6"/>
          <p:cNvSpPr/>
          <p:nvPr/>
        </p:nvSpPr>
        <p:spPr>
          <a:xfrm rot="0">
            <a:off x="-585133" y="9334500"/>
            <a:ext cx="18873133" cy="0"/>
          </a:xfrm>
          <a:prstGeom prst="line">
            <a:avLst/>
          </a:prstGeom>
          <a:ln cap="rnd" w="9525">
            <a:solidFill>
              <a:srgbClr val="000000"/>
            </a:solidFill>
            <a:prstDash val="solid"/>
            <a:headEnd type="none" len="sm" w="sm"/>
            <a:tailEnd type="none" len="sm" w="sm"/>
          </a:ln>
        </p:spPr>
      </p:sp>
      <p:sp>
        <p:nvSpPr>
          <p:cNvPr name="TextBox 7" id="7"/>
          <p:cNvSpPr txBox="true"/>
          <p:nvPr/>
        </p:nvSpPr>
        <p:spPr>
          <a:xfrm rot="0">
            <a:off x="7467530" y="2155029"/>
            <a:ext cx="9434265" cy="5785486"/>
          </a:xfrm>
          <a:prstGeom prst="rect">
            <a:avLst/>
          </a:prstGeom>
        </p:spPr>
        <p:txBody>
          <a:bodyPr anchor="t" rtlCol="false" tIns="0" lIns="0" bIns="0" rIns="0">
            <a:spAutoFit/>
          </a:bodyPr>
          <a:lstStyle/>
          <a:p>
            <a:pPr algn="l">
              <a:lnSpc>
                <a:spcPts val="3599"/>
              </a:lnSpc>
            </a:pPr>
            <a:r>
              <a:rPr lang="en-US" sz="2399">
                <a:solidFill>
                  <a:srgbClr val="000000"/>
                </a:solidFill>
                <a:latin typeface="Garet"/>
                <a:ea typeface="Garet"/>
                <a:cs typeface="Garet"/>
                <a:sym typeface="Garet"/>
              </a:rPr>
              <a:t>FitFusion represents a groundbreaking solution in the fitness domain, addressing key shortcomings of existing systems with its integrated and adaptive approach. By seamlessly combining personalized workout plans, tailored diet recommendations, and motivational content, it provides users with a comprehensive and dynamic fitness companion. With features like real-time adaptability, predictive analytics, and user-centric design, FitFusion ensures a holistic wellness journey that is both engaging and effective. This innovative platform redefines fitness, empowering users to achieve their health goals with precision and ease.</a:t>
            </a:r>
          </a:p>
          <a:p>
            <a:pPr algn="l" marL="0" indent="0" lvl="0">
              <a:lnSpc>
                <a:spcPts val="3599"/>
              </a:lnSpc>
            </a:pPr>
          </a:p>
        </p:txBody>
      </p:sp>
    </p:spTree>
  </p:cSld>
  <p:clrMapOvr>
    <a:masterClrMapping/>
  </p:clrMapOvr>
  <p:transition spd="slow">
    <p:cover dir="d"/>
  </p:transition>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364" r="0" b="-3364"/>
            </a:stretch>
          </a:blipFill>
        </p:spPr>
      </p:sp>
      <p:sp>
        <p:nvSpPr>
          <p:cNvPr name="Freeform 3" id="3"/>
          <p:cNvSpPr/>
          <p:nvPr/>
        </p:nvSpPr>
        <p:spPr>
          <a:xfrm flipH="false" flipV="false" rot="0">
            <a:off x="7560232" y="7663014"/>
            <a:ext cx="3167535" cy="1595286"/>
          </a:xfrm>
          <a:custGeom>
            <a:avLst/>
            <a:gdLst/>
            <a:ahLst/>
            <a:cxnLst/>
            <a:rect r="r" b="b" t="t" l="l"/>
            <a:pathLst>
              <a:path h="1595286" w="3167535">
                <a:moveTo>
                  <a:pt x="0" y="0"/>
                </a:moveTo>
                <a:lnTo>
                  <a:pt x="3167536" y="0"/>
                </a:lnTo>
                <a:lnTo>
                  <a:pt x="3167536" y="1595286"/>
                </a:lnTo>
                <a:lnTo>
                  <a:pt x="0" y="159528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3757277" y="4544196"/>
            <a:ext cx="10773446" cy="1228313"/>
          </a:xfrm>
          <a:prstGeom prst="rect">
            <a:avLst/>
          </a:prstGeom>
        </p:spPr>
        <p:txBody>
          <a:bodyPr anchor="t" rtlCol="false" tIns="0" lIns="0" bIns="0" rIns="0">
            <a:spAutoFit/>
          </a:bodyPr>
          <a:lstStyle/>
          <a:p>
            <a:pPr algn="ctr" marL="0" indent="0" lvl="0">
              <a:lnSpc>
                <a:spcPts val="8490"/>
              </a:lnSpc>
              <a:spcBef>
                <a:spcPct val="0"/>
              </a:spcBef>
            </a:pPr>
            <a:r>
              <a:rPr lang="en-US" sz="10885" spc="-859">
                <a:solidFill>
                  <a:srgbClr val="000000"/>
                </a:solidFill>
                <a:latin typeface="Archivo Black"/>
                <a:ea typeface="Archivo Black"/>
                <a:cs typeface="Archivo Black"/>
                <a:sym typeface="Archivo Black"/>
              </a:rPr>
              <a:t>THANK YOU</a:t>
            </a:r>
          </a:p>
        </p:txBody>
      </p:sp>
      <p:sp>
        <p:nvSpPr>
          <p:cNvPr name="TextBox 5" id="5"/>
          <p:cNvSpPr txBox="true"/>
          <p:nvPr/>
        </p:nvSpPr>
        <p:spPr>
          <a:xfrm rot="0">
            <a:off x="12938218" y="981075"/>
            <a:ext cx="4321082" cy="365760"/>
          </a:xfrm>
          <a:prstGeom prst="rect">
            <a:avLst/>
          </a:prstGeom>
        </p:spPr>
        <p:txBody>
          <a:bodyPr anchor="t" rtlCol="false" tIns="0" lIns="0" bIns="0" rIns="0">
            <a:spAutoFit/>
          </a:bodyPr>
          <a:lstStyle/>
          <a:p>
            <a:pPr algn="r">
              <a:lnSpc>
                <a:spcPts val="2939"/>
              </a:lnSpc>
            </a:pPr>
            <a:r>
              <a:rPr lang="en-US" b="true" sz="2099">
                <a:solidFill>
                  <a:srgbClr val="000000"/>
                </a:solidFill>
                <a:latin typeface="Garet Bold"/>
                <a:ea typeface="Garet Bold"/>
                <a:cs typeface="Garet Bold"/>
                <a:sym typeface="Garet Bold"/>
              </a:rPr>
              <a:t>10/10</a:t>
            </a:r>
          </a:p>
        </p:txBody>
      </p:sp>
    </p:spTree>
  </p:cSld>
  <p:clrMapOvr>
    <a:masterClrMapping/>
  </p:clrMapOvr>
  <p:transition spd="slow">
    <p:cover dir="d"/>
  </p:transition>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364" r="0" b="-3364"/>
            </a:stretch>
          </a:blipFill>
        </p:spPr>
      </p:sp>
      <p:graphicFrame>
        <p:nvGraphicFramePr>
          <p:cNvPr name="Table 3" id="3"/>
          <p:cNvGraphicFramePr>
            <a:graphicFrameLocks noGrp="true"/>
          </p:cNvGraphicFramePr>
          <p:nvPr/>
        </p:nvGraphicFramePr>
        <p:xfrm>
          <a:off x="10199594" y="1559650"/>
          <a:ext cx="6511183" cy="8189187"/>
        </p:xfrm>
        <a:graphic>
          <a:graphicData uri="http://schemas.openxmlformats.org/drawingml/2006/table">
            <a:tbl>
              <a:tblPr/>
              <a:tblGrid>
                <a:gridCol w="866395"/>
                <a:gridCol w="5025021"/>
              </a:tblGrid>
              <a:tr h="914214">
                <a:tc>
                  <a:txBody>
                    <a:bodyPr anchor="t" rtlCol="false"/>
                    <a:lstStyle/>
                    <a:p>
                      <a:pPr algn="l">
                        <a:lnSpc>
                          <a:spcPts val="2799"/>
                        </a:lnSpc>
                        <a:defRPr/>
                      </a:pPr>
                      <a:r>
                        <a:rPr lang="en-US" sz="1999" b="true">
                          <a:solidFill>
                            <a:srgbClr val="000000"/>
                          </a:solidFill>
                          <a:latin typeface="Garet Bold"/>
                          <a:ea typeface="Garet Bold"/>
                          <a:cs typeface="Garet Bold"/>
                          <a:sym typeface="Garet Bold"/>
                        </a:rPr>
                        <a:t>01</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799"/>
                        </a:lnSpc>
                        <a:defRPr/>
                      </a:pPr>
                      <a:r>
                        <a:rPr lang="en-US" sz="1999" b="true">
                          <a:solidFill>
                            <a:srgbClr val="000000"/>
                          </a:solidFill>
                          <a:latin typeface="Garet Bold"/>
                          <a:ea typeface="Garet Bold"/>
                          <a:cs typeface="Garet Bold"/>
                          <a:sym typeface="Garet Bold"/>
                        </a:rPr>
                        <a:t>Abstract</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821060">
                <a:tc>
                  <a:txBody>
                    <a:bodyPr anchor="t" rtlCol="false"/>
                    <a:lstStyle/>
                    <a:p>
                      <a:pPr algn="l">
                        <a:lnSpc>
                          <a:spcPts val="2799"/>
                        </a:lnSpc>
                        <a:defRPr/>
                      </a:pPr>
                      <a:r>
                        <a:rPr lang="en-US" sz="1999" b="true">
                          <a:solidFill>
                            <a:srgbClr val="000000"/>
                          </a:solidFill>
                          <a:latin typeface="Garet Bold"/>
                          <a:ea typeface="Garet Bold"/>
                          <a:cs typeface="Garet Bold"/>
                          <a:sym typeface="Garet Bold"/>
                        </a:rPr>
                        <a:t>02</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799"/>
                        </a:lnSpc>
                        <a:defRPr/>
                      </a:pPr>
                      <a:r>
                        <a:rPr lang="en-US" sz="1999" b="true">
                          <a:solidFill>
                            <a:srgbClr val="000000"/>
                          </a:solidFill>
                          <a:latin typeface="Garet Bold"/>
                          <a:ea typeface="Garet Bold"/>
                          <a:cs typeface="Garet Bold"/>
                          <a:sym typeface="Garet Bold"/>
                        </a:rPr>
                        <a:t>Introduction</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821060">
                <a:tc>
                  <a:txBody>
                    <a:bodyPr anchor="t" rtlCol="false"/>
                    <a:lstStyle/>
                    <a:p>
                      <a:pPr algn="l">
                        <a:lnSpc>
                          <a:spcPts val="2799"/>
                        </a:lnSpc>
                        <a:defRPr/>
                      </a:pPr>
                      <a:r>
                        <a:rPr lang="en-US" sz="1999" b="true">
                          <a:solidFill>
                            <a:srgbClr val="000000"/>
                          </a:solidFill>
                          <a:latin typeface="Garet Bold"/>
                          <a:ea typeface="Garet Bold"/>
                          <a:cs typeface="Garet Bold"/>
                          <a:sym typeface="Garet Bold"/>
                        </a:rPr>
                        <a:t>03</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799"/>
                        </a:lnSpc>
                        <a:defRPr/>
                      </a:pPr>
                      <a:r>
                        <a:rPr lang="en-US" sz="1999" b="true">
                          <a:solidFill>
                            <a:srgbClr val="000000"/>
                          </a:solidFill>
                          <a:latin typeface="Garet Bold"/>
                          <a:ea typeface="Garet Bold"/>
                          <a:cs typeface="Garet Bold"/>
                          <a:sym typeface="Garet Bold"/>
                        </a:rPr>
                        <a:t>Existing System</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821060">
                <a:tc>
                  <a:txBody>
                    <a:bodyPr anchor="t" rtlCol="false"/>
                    <a:lstStyle/>
                    <a:p>
                      <a:pPr algn="l">
                        <a:lnSpc>
                          <a:spcPts val="2799"/>
                        </a:lnSpc>
                        <a:defRPr/>
                      </a:pPr>
                      <a:r>
                        <a:rPr lang="en-US" sz="1999" b="true">
                          <a:solidFill>
                            <a:srgbClr val="000000"/>
                          </a:solidFill>
                          <a:latin typeface="Garet Bold"/>
                          <a:ea typeface="Garet Bold"/>
                          <a:cs typeface="Garet Bold"/>
                          <a:sym typeface="Garet Bold"/>
                        </a:rPr>
                        <a:t>04</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799"/>
                        </a:lnSpc>
                        <a:defRPr/>
                      </a:pPr>
                      <a:r>
                        <a:rPr lang="en-US" sz="1999" b="true">
                          <a:solidFill>
                            <a:srgbClr val="000000"/>
                          </a:solidFill>
                          <a:latin typeface="Garet Bold"/>
                          <a:ea typeface="Garet Bold"/>
                          <a:cs typeface="Garet Bold"/>
                          <a:sym typeface="Garet Bold"/>
                        </a:rPr>
                        <a:t>Limitations of Existing System</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821060">
                <a:tc>
                  <a:txBody>
                    <a:bodyPr anchor="t" rtlCol="false"/>
                    <a:lstStyle/>
                    <a:p>
                      <a:pPr algn="l">
                        <a:lnSpc>
                          <a:spcPts val="2799"/>
                        </a:lnSpc>
                        <a:defRPr/>
                      </a:pPr>
                      <a:r>
                        <a:rPr lang="en-US" sz="1999" b="true">
                          <a:solidFill>
                            <a:srgbClr val="000000"/>
                          </a:solidFill>
                          <a:latin typeface="Garet Bold"/>
                          <a:ea typeface="Garet Bold"/>
                          <a:cs typeface="Garet Bold"/>
                          <a:sym typeface="Garet Bold"/>
                        </a:rPr>
                        <a:t>05</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799"/>
                        </a:lnSpc>
                        <a:defRPr/>
                      </a:pPr>
                      <a:r>
                        <a:rPr lang="en-US" sz="1999" b="true">
                          <a:solidFill>
                            <a:srgbClr val="000000"/>
                          </a:solidFill>
                          <a:latin typeface="Garet Bold"/>
                          <a:ea typeface="Garet Bold"/>
                          <a:cs typeface="Garet Bold"/>
                          <a:sym typeface="Garet Bold"/>
                        </a:rPr>
                        <a:t>Proposed System</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821060">
                <a:tc>
                  <a:txBody>
                    <a:bodyPr anchor="t" rtlCol="false"/>
                    <a:lstStyle/>
                    <a:p>
                      <a:pPr algn="l">
                        <a:lnSpc>
                          <a:spcPts val="2799"/>
                        </a:lnSpc>
                        <a:defRPr/>
                      </a:pPr>
                      <a:r>
                        <a:rPr lang="en-US" sz="1999" b="true">
                          <a:solidFill>
                            <a:srgbClr val="000000"/>
                          </a:solidFill>
                          <a:latin typeface="Garet Bold"/>
                          <a:ea typeface="Garet Bold"/>
                          <a:cs typeface="Garet Bold"/>
                          <a:sym typeface="Garet Bold"/>
                        </a:rPr>
                        <a:t>06</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799"/>
                        </a:lnSpc>
                        <a:defRPr/>
                      </a:pPr>
                      <a:r>
                        <a:rPr lang="en-US" sz="1999" b="true">
                          <a:solidFill>
                            <a:srgbClr val="000000"/>
                          </a:solidFill>
                          <a:latin typeface="Garet Bold"/>
                          <a:ea typeface="Garet Bold"/>
                          <a:cs typeface="Garet Bold"/>
                          <a:sym typeface="Garet Bold"/>
                        </a:rPr>
                        <a:t>Advantages of Proposed System</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174307">
                <a:tc>
                  <a:txBody>
                    <a:bodyPr anchor="t" rtlCol="false"/>
                    <a:lstStyle/>
                    <a:p>
                      <a:pPr algn="l">
                        <a:lnSpc>
                          <a:spcPts val="2799"/>
                        </a:lnSpc>
                        <a:defRPr/>
                      </a:pPr>
                      <a:r>
                        <a:rPr lang="en-US" sz="1999" b="true">
                          <a:solidFill>
                            <a:srgbClr val="000000"/>
                          </a:solidFill>
                          <a:latin typeface="Garet Bold"/>
                          <a:ea typeface="Garet Bold"/>
                          <a:cs typeface="Garet Bold"/>
                          <a:sym typeface="Garet Bold"/>
                        </a:rPr>
                        <a:t>07</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799"/>
                        </a:lnSpc>
                        <a:defRPr/>
                      </a:pPr>
                      <a:r>
                        <a:rPr lang="en-US" sz="1999" b="true">
                          <a:solidFill>
                            <a:srgbClr val="000000"/>
                          </a:solidFill>
                          <a:latin typeface="Garet Bold"/>
                          <a:ea typeface="Garet Bold"/>
                          <a:cs typeface="Garet Bold"/>
                          <a:sym typeface="Garet Bold"/>
                        </a:rPr>
                        <a:t>System Requirements </a:t>
                      </a:r>
                      <a:endParaRPr lang="en-US" sz="1100"/>
                    </a:p>
                    <a:p>
                      <a:pPr algn="l">
                        <a:lnSpc>
                          <a:spcPts val="2799"/>
                        </a:lnSpc>
                      </a:pPr>
                      <a:r>
                        <a:rPr lang="en-US" sz="1999" b="true">
                          <a:solidFill>
                            <a:srgbClr val="000000"/>
                          </a:solidFill>
                          <a:latin typeface="Garet Bold"/>
                          <a:ea typeface="Garet Bold"/>
                          <a:cs typeface="Garet Bold"/>
                          <a:sym typeface="Garet Bold"/>
                        </a:rPr>
                        <a:t>(Hardware and Software)</a:t>
                      </a:r>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174307">
                <a:tc>
                  <a:txBody>
                    <a:bodyPr anchor="t" rtlCol="false"/>
                    <a:lstStyle/>
                    <a:p>
                      <a:pPr algn="l">
                        <a:lnSpc>
                          <a:spcPts val="2799"/>
                        </a:lnSpc>
                        <a:defRPr/>
                      </a:pPr>
                      <a:r>
                        <a:rPr lang="en-US" sz="1999" b="true">
                          <a:solidFill>
                            <a:srgbClr val="000000"/>
                          </a:solidFill>
                          <a:latin typeface="Garet Bold"/>
                          <a:ea typeface="Garet Bold"/>
                          <a:cs typeface="Garet Bold"/>
                          <a:sym typeface="Garet Bold"/>
                        </a:rPr>
                        <a:t>08</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799"/>
                        </a:lnSpc>
                        <a:defRPr/>
                      </a:pPr>
                      <a:r>
                        <a:rPr lang="en-US" sz="1999" b="true">
                          <a:solidFill>
                            <a:srgbClr val="000000"/>
                          </a:solidFill>
                          <a:latin typeface="Garet Bold"/>
                          <a:ea typeface="Garet Bold"/>
                          <a:cs typeface="Garet Bold"/>
                          <a:sym typeface="Garet Bold"/>
                        </a:rPr>
                        <a:t>System Architecture and </a:t>
                      </a:r>
                      <a:endParaRPr lang="en-US" sz="1100"/>
                    </a:p>
                    <a:p>
                      <a:pPr algn="l">
                        <a:lnSpc>
                          <a:spcPts val="2799"/>
                        </a:lnSpc>
                      </a:pPr>
                      <a:r>
                        <a:rPr lang="en-US" sz="1999" b="true">
                          <a:solidFill>
                            <a:srgbClr val="000000"/>
                          </a:solidFill>
                          <a:latin typeface="Garet Bold"/>
                          <a:ea typeface="Garet Bold"/>
                          <a:cs typeface="Garet Bold"/>
                          <a:sym typeface="Garet Bold"/>
                        </a:rPr>
                        <a:t>UML Diagrams</a:t>
                      </a:r>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821060">
                <a:tc>
                  <a:txBody>
                    <a:bodyPr anchor="t" rtlCol="false"/>
                    <a:lstStyle/>
                    <a:p>
                      <a:pPr algn="l">
                        <a:lnSpc>
                          <a:spcPts val="2799"/>
                        </a:lnSpc>
                        <a:defRPr/>
                      </a:pPr>
                      <a:r>
                        <a:rPr lang="en-US" sz="1999" b="true">
                          <a:solidFill>
                            <a:srgbClr val="000000"/>
                          </a:solidFill>
                          <a:latin typeface="Garet Bold"/>
                          <a:ea typeface="Garet Bold"/>
                          <a:cs typeface="Garet Bold"/>
                          <a:sym typeface="Garet Bold"/>
                        </a:rPr>
                        <a:t>09</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799"/>
                        </a:lnSpc>
                        <a:defRPr/>
                      </a:pPr>
                      <a:r>
                        <a:rPr lang="en-US" sz="1999" b="true">
                          <a:solidFill>
                            <a:srgbClr val="000000"/>
                          </a:solidFill>
                          <a:latin typeface="Garet Bold"/>
                          <a:ea typeface="Garet Bold"/>
                          <a:cs typeface="Garet Bold"/>
                          <a:sym typeface="Garet Bold"/>
                        </a:rPr>
                        <a:t>Conclusion</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bl>
          </a:graphicData>
        </a:graphic>
      </p:graphicFrame>
      <p:sp>
        <p:nvSpPr>
          <p:cNvPr name="Freeform 4" id="4"/>
          <p:cNvSpPr/>
          <p:nvPr/>
        </p:nvSpPr>
        <p:spPr>
          <a:xfrm flipH="false" flipV="false" rot="0">
            <a:off x="-706637" y="1559650"/>
            <a:ext cx="9125543" cy="7167700"/>
          </a:xfrm>
          <a:custGeom>
            <a:avLst/>
            <a:gdLst/>
            <a:ahLst/>
            <a:cxnLst/>
            <a:rect r="r" b="b" t="t" l="l"/>
            <a:pathLst>
              <a:path h="7167700" w="9125543">
                <a:moveTo>
                  <a:pt x="0" y="0"/>
                </a:moveTo>
                <a:lnTo>
                  <a:pt x="9125544" y="0"/>
                </a:lnTo>
                <a:lnTo>
                  <a:pt x="9125544" y="7167700"/>
                </a:lnTo>
                <a:lnTo>
                  <a:pt x="0" y="71677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4799313" y="0"/>
            <a:ext cx="3488687" cy="1198840"/>
          </a:xfrm>
          <a:custGeom>
            <a:avLst/>
            <a:gdLst/>
            <a:ahLst/>
            <a:cxnLst/>
            <a:rect r="r" b="b" t="t" l="l"/>
            <a:pathLst>
              <a:path h="1198840" w="3488687">
                <a:moveTo>
                  <a:pt x="0" y="0"/>
                </a:moveTo>
                <a:lnTo>
                  <a:pt x="3488687" y="0"/>
                </a:lnTo>
                <a:lnTo>
                  <a:pt x="3488687" y="1198840"/>
                </a:lnTo>
                <a:lnTo>
                  <a:pt x="0" y="119884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6" id="6"/>
          <p:cNvSpPr txBox="true"/>
          <p:nvPr/>
        </p:nvSpPr>
        <p:spPr>
          <a:xfrm rot="0">
            <a:off x="1604641" y="2439692"/>
            <a:ext cx="6531462" cy="785704"/>
          </a:xfrm>
          <a:prstGeom prst="rect">
            <a:avLst/>
          </a:prstGeom>
        </p:spPr>
        <p:txBody>
          <a:bodyPr anchor="t" rtlCol="false" tIns="0" lIns="0" bIns="0" rIns="0">
            <a:spAutoFit/>
          </a:bodyPr>
          <a:lstStyle/>
          <a:p>
            <a:pPr algn="just" marL="0" indent="0" lvl="0">
              <a:lnSpc>
                <a:spcPts val="5808"/>
              </a:lnSpc>
              <a:spcBef>
                <a:spcPct val="0"/>
              </a:spcBef>
            </a:pPr>
            <a:r>
              <a:rPr lang="en-US" sz="5808" spc="-458">
                <a:solidFill>
                  <a:srgbClr val="FFFFFF"/>
                </a:solidFill>
                <a:latin typeface="Archivo Black"/>
                <a:ea typeface="Archivo Black"/>
                <a:cs typeface="Archivo Black"/>
                <a:sym typeface="Archivo Black"/>
              </a:rPr>
              <a:t>Contents</a:t>
            </a:r>
          </a:p>
        </p:txBody>
      </p:sp>
    </p:spTree>
  </p:cSld>
  <p:clrMapOvr>
    <a:masterClrMapping/>
  </p:clrMapOvr>
  <p:transition spd="slow">
    <p:cover dir="l"/>
  </p:transition>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364" r="0" b="-3364"/>
            </a:stretch>
          </a:blipFill>
        </p:spPr>
      </p:sp>
      <p:sp>
        <p:nvSpPr>
          <p:cNvPr name="Freeform 3" id="3"/>
          <p:cNvSpPr/>
          <p:nvPr/>
        </p:nvSpPr>
        <p:spPr>
          <a:xfrm flipH="false" flipV="false" rot="0">
            <a:off x="1208290" y="3507692"/>
            <a:ext cx="5750608" cy="5750608"/>
          </a:xfrm>
          <a:custGeom>
            <a:avLst/>
            <a:gdLst/>
            <a:ahLst/>
            <a:cxnLst/>
            <a:rect r="r" b="b" t="t" l="l"/>
            <a:pathLst>
              <a:path h="5750608" w="5750608">
                <a:moveTo>
                  <a:pt x="0" y="0"/>
                </a:moveTo>
                <a:lnTo>
                  <a:pt x="5750608" y="0"/>
                </a:lnTo>
                <a:lnTo>
                  <a:pt x="5750608" y="5750608"/>
                </a:lnTo>
                <a:lnTo>
                  <a:pt x="0" y="5750608"/>
                </a:lnTo>
                <a:lnTo>
                  <a:pt x="0" y="0"/>
                </a:lnTo>
                <a:close/>
              </a:path>
            </a:pathLst>
          </a:custGeom>
          <a:blipFill>
            <a:blip r:embed="rId3"/>
            <a:stretch>
              <a:fillRect l="0" t="0" r="0" b="0"/>
            </a:stretch>
          </a:blipFill>
        </p:spPr>
      </p:sp>
      <p:sp>
        <p:nvSpPr>
          <p:cNvPr name="TextBox 4" id="4"/>
          <p:cNvSpPr txBox="true"/>
          <p:nvPr/>
        </p:nvSpPr>
        <p:spPr>
          <a:xfrm rot="0">
            <a:off x="8345071" y="2605490"/>
            <a:ext cx="8734640" cy="6118225"/>
          </a:xfrm>
          <a:prstGeom prst="rect">
            <a:avLst/>
          </a:prstGeom>
        </p:spPr>
        <p:txBody>
          <a:bodyPr anchor="t" rtlCol="false" tIns="0" lIns="0" bIns="0" rIns="0">
            <a:spAutoFit/>
          </a:bodyPr>
          <a:lstStyle/>
          <a:p>
            <a:pPr algn="l">
              <a:lnSpc>
                <a:spcPts val="3499"/>
              </a:lnSpc>
            </a:pPr>
            <a:r>
              <a:rPr lang="en-US" sz="2499">
                <a:solidFill>
                  <a:srgbClr val="000000"/>
                </a:solidFill>
                <a:latin typeface="Garet"/>
                <a:ea typeface="Garet"/>
                <a:cs typeface="Garet"/>
                <a:sym typeface="Garet"/>
              </a:rPr>
              <a:t>FitFusion is an AI-powered fitness app that delivers personalized workout plans, diet recommendations, and motivational content based on user data. It integrates fitness, nutrition, and wellness seamlessly, leveraging Machine Learning for predictions, Collaborative Filtering for suggestions, Genetic Algorithms for diet optimization, and NLP for motivational content. </a:t>
            </a:r>
          </a:p>
          <a:p>
            <a:pPr algn="l">
              <a:lnSpc>
                <a:spcPts val="3499"/>
              </a:lnSpc>
            </a:pPr>
          </a:p>
          <a:p>
            <a:pPr algn="l">
              <a:lnSpc>
                <a:spcPts val="3499"/>
              </a:lnSpc>
            </a:pPr>
            <a:r>
              <a:rPr lang="en-US" sz="2499">
                <a:solidFill>
                  <a:srgbClr val="000000"/>
                </a:solidFill>
                <a:latin typeface="Garet"/>
                <a:ea typeface="Garet"/>
                <a:cs typeface="Garet"/>
                <a:sym typeface="Garet"/>
              </a:rPr>
              <a:t>With dynamic adaptations to user progress, a Smart Progress Dashboard for insights, and an intuitive interface powered by React.js and Python (Django/Flask), FitFusion redefines fitness with a holistic, intelligent, and user-centric approach.</a:t>
            </a:r>
          </a:p>
        </p:txBody>
      </p:sp>
      <p:sp>
        <p:nvSpPr>
          <p:cNvPr name="TextBox 5" id="5"/>
          <p:cNvSpPr txBox="true"/>
          <p:nvPr/>
        </p:nvSpPr>
        <p:spPr>
          <a:xfrm rot="0">
            <a:off x="7477083" y="1123950"/>
            <a:ext cx="3333834" cy="785704"/>
          </a:xfrm>
          <a:prstGeom prst="rect">
            <a:avLst/>
          </a:prstGeom>
        </p:spPr>
        <p:txBody>
          <a:bodyPr anchor="t" rtlCol="false" tIns="0" lIns="0" bIns="0" rIns="0">
            <a:spAutoFit/>
          </a:bodyPr>
          <a:lstStyle/>
          <a:p>
            <a:pPr algn="just" marL="0" indent="0" lvl="0">
              <a:lnSpc>
                <a:spcPts val="5808"/>
              </a:lnSpc>
              <a:spcBef>
                <a:spcPct val="0"/>
              </a:spcBef>
            </a:pPr>
            <a:r>
              <a:rPr lang="en-US" sz="5808" spc="-458">
                <a:solidFill>
                  <a:srgbClr val="000000"/>
                </a:solidFill>
                <a:latin typeface="Archivo Black"/>
                <a:ea typeface="Archivo Black"/>
                <a:cs typeface="Archivo Black"/>
                <a:sym typeface="Archivo Black"/>
              </a:rPr>
              <a:t>Abstract</a:t>
            </a:r>
          </a:p>
        </p:txBody>
      </p:sp>
      <p:sp>
        <p:nvSpPr>
          <p:cNvPr name="TextBox 6" id="6"/>
          <p:cNvSpPr txBox="true"/>
          <p:nvPr/>
        </p:nvSpPr>
        <p:spPr>
          <a:xfrm rot="0">
            <a:off x="14382445" y="981075"/>
            <a:ext cx="2876855" cy="365760"/>
          </a:xfrm>
          <a:prstGeom prst="rect">
            <a:avLst/>
          </a:prstGeom>
        </p:spPr>
        <p:txBody>
          <a:bodyPr anchor="t" rtlCol="false" tIns="0" lIns="0" bIns="0" rIns="0">
            <a:spAutoFit/>
          </a:bodyPr>
          <a:lstStyle/>
          <a:p>
            <a:pPr algn="r">
              <a:lnSpc>
                <a:spcPts val="2939"/>
              </a:lnSpc>
            </a:pPr>
            <a:r>
              <a:rPr lang="en-US" b="true" sz="2099">
                <a:solidFill>
                  <a:srgbClr val="000000"/>
                </a:solidFill>
                <a:latin typeface="Garet Bold"/>
                <a:ea typeface="Garet Bold"/>
                <a:cs typeface="Garet Bold"/>
                <a:sym typeface="Garet Bold"/>
              </a:rPr>
              <a:t>01/10</a:t>
            </a:r>
          </a:p>
        </p:txBody>
      </p:sp>
    </p:spTree>
  </p:cSld>
  <p:clrMapOvr>
    <a:masterClrMapping/>
  </p:clrMapOvr>
  <p:transition spd="slow">
    <p:push dir="r"/>
  </p:transition>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364" r="0" b="-3364"/>
            </a:stretch>
          </a:blipFill>
        </p:spPr>
      </p:sp>
      <p:sp>
        <p:nvSpPr>
          <p:cNvPr name="AutoShape 3" id="3"/>
          <p:cNvSpPr/>
          <p:nvPr/>
        </p:nvSpPr>
        <p:spPr>
          <a:xfrm rot="0">
            <a:off x="-585133" y="8805859"/>
            <a:ext cx="18873133" cy="0"/>
          </a:xfrm>
          <a:prstGeom prst="line">
            <a:avLst/>
          </a:prstGeom>
          <a:ln cap="rnd" w="9525">
            <a:solidFill>
              <a:srgbClr val="000000"/>
            </a:solidFill>
            <a:prstDash val="solid"/>
            <a:headEnd type="none" len="sm" w="sm"/>
            <a:tailEnd type="none" len="sm" w="sm"/>
          </a:ln>
        </p:spPr>
      </p:sp>
      <p:sp>
        <p:nvSpPr>
          <p:cNvPr name="AutoShape 4" id="4"/>
          <p:cNvSpPr/>
          <p:nvPr/>
        </p:nvSpPr>
        <p:spPr>
          <a:xfrm rot="0">
            <a:off x="-585133" y="9334500"/>
            <a:ext cx="18873133" cy="0"/>
          </a:xfrm>
          <a:prstGeom prst="line">
            <a:avLst/>
          </a:prstGeom>
          <a:ln cap="rnd" w="9525">
            <a:solidFill>
              <a:srgbClr val="000000"/>
            </a:solidFill>
            <a:prstDash val="solid"/>
            <a:headEnd type="none" len="sm" w="sm"/>
            <a:tailEnd type="none" len="sm" w="sm"/>
          </a:ln>
        </p:spPr>
      </p:sp>
      <p:sp>
        <p:nvSpPr>
          <p:cNvPr name="Freeform 5" id="5"/>
          <p:cNvSpPr/>
          <p:nvPr/>
        </p:nvSpPr>
        <p:spPr>
          <a:xfrm flipH="false" flipV="false" rot="-10800000">
            <a:off x="11771417" y="-154608"/>
            <a:ext cx="2611028" cy="4114800"/>
          </a:xfrm>
          <a:custGeom>
            <a:avLst/>
            <a:gdLst/>
            <a:ahLst/>
            <a:cxnLst/>
            <a:rect r="r" b="b" t="t" l="l"/>
            <a:pathLst>
              <a:path h="4114800" w="2611028">
                <a:moveTo>
                  <a:pt x="0" y="0"/>
                </a:moveTo>
                <a:lnTo>
                  <a:pt x="2611028" y="0"/>
                </a:lnTo>
                <a:lnTo>
                  <a:pt x="2611028"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0">
            <a:off x="14744642" y="5143500"/>
            <a:ext cx="5029317" cy="5029317"/>
          </a:xfrm>
          <a:custGeom>
            <a:avLst/>
            <a:gdLst/>
            <a:ahLst/>
            <a:cxnLst/>
            <a:rect r="r" b="b" t="t" l="l"/>
            <a:pathLst>
              <a:path h="5029317" w="5029317">
                <a:moveTo>
                  <a:pt x="0" y="0"/>
                </a:moveTo>
                <a:lnTo>
                  <a:pt x="5029316" y="0"/>
                </a:lnTo>
                <a:lnTo>
                  <a:pt x="5029316" y="5029317"/>
                </a:lnTo>
                <a:lnTo>
                  <a:pt x="0" y="5029317"/>
                </a:lnTo>
                <a:lnTo>
                  <a:pt x="0" y="0"/>
                </a:lnTo>
                <a:close/>
              </a:path>
            </a:pathLst>
          </a:custGeom>
          <a:blipFill>
            <a:blip r:embed="rId5"/>
            <a:stretch>
              <a:fillRect l="0" t="0" r="0" b="0"/>
            </a:stretch>
          </a:blipFill>
        </p:spPr>
      </p:sp>
      <p:sp>
        <p:nvSpPr>
          <p:cNvPr name="TextBox 7" id="7"/>
          <p:cNvSpPr txBox="true"/>
          <p:nvPr/>
        </p:nvSpPr>
        <p:spPr>
          <a:xfrm rot="0">
            <a:off x="1028700" y="1557564"/>
            <a:ext cx="7279037" cy="785704"/>
          </a:xfrm>
          <a:prstGeom prst="rect">
            <a:avLst/>
          </a:prstGeom>
        </p:spPr>
        <p:txBody>
          <a:bodyPr anchor="t" rtlCol="false" tIns="0" lIns="0" bIns="0" rIns="0">
            <a:spAutoFit/>
          </a:bodyPr>
          <a:lstStyle/>
          <a:p>
            <a:pPr algn="l" marL="0" indent="0" lvl="0">
              <a:lnSpc>
                <a:spcPts val="5808"/>
              </a:lnSpc>
              <a:spcBef>
                <a:spcPct val="0"/>
              </a:spcBef>
            </a:pPr>
            <a:r>
              <a:rPr lang="en-US" sz="5808" spc="-458">
                <a:solidFill>
                  <a:srgbClr val="000000"/>
                </a:solidFill>
                <a:latin typeface="Archivo Black"/>
                <a:ea typeface="Archivo Black"/>
                <a:cs typeface="Archivo Black"/>
                <a:sym typeface="Archivo Black"/>
              </a:rPr>
              <a:t>Introduction</a:t>
            </a:r>
          </a:p>
        </p:txBody>
      </p:sp>
      <p:sp>
        <p:nvSpPr>
          <p:cNvPr name="TextBox 8" id="8"/>
          <p:cNvSpPr txBox="true"/>
          <p:nvPr/>
        </p:nvSpPr>
        <p:spPr>
          <a:xfrm rot="0">
            <a:off x="14382445" y="981075"/>
            <a:ext cx="2876855" cy="365760"/>
          </a:xfrm>
          <a:prstGeom prst="rect">
            <a:avLst/>
          </a:prstGeom>
        </p:spPr>
        <p:txBody>
          <a:bodyPr anchor="t" rtlCol="false" tIns="0" lIns="0" bIns="0" rIns="0">
            <a:spAutoFit/>
          </a:bodyPr>
          <a:lstStyle/>
          <a:p>
            <a:pPr algn="r">
              <a:lnSpc>
                <a:spcPts val="2939"/>
              </a:lnSpc>
            </a:pPr>
            <a:r>
              <a:rPr lang="en-US" b="true" sz="2099">
                <a:solidFill>
                  <a:srgbClr val="000000"/>
                </a:solidFill>
                <a:latin typeface="Garet Bold"/>
                <a:ea typeface="Garet Bold"/>
                <a:cs typeface="Garet Bold"/>
                <a:sym typeface="Garet Bold"/>
              </a:rPr>
              <a:t>02/10</a:t>
            </a:r>
          </a:p>
        </p:txBody>
      </p:sp>
      <p:sp>
        <p:nvSpPr>
          <p:cNvPr name="TextBox 9" id="9"/>
          <p:cNvSpPr txBox="true"/>
          <p:nvPr/>
        </p:nvSpPr>
        <p:spPr>
          <a:xfrm rot="0">
            <a:off x="1028700" y="2846129"/>
            <a:ext cx="9483052" cy="5937885"/>
          </a:xfrm>
          <a:prstGeom prst="rect">
            <a:avLst/>
          </a:prstGeom>
        </p:spPr>
        <p:txBody>
          <a:bodyPr anchor="t" rtlCol="false" tIns="0" lIns="0" bIns="0" rIns="0">
            <a:spAutoFit/>
          </a:bodyPr>
          <a:lstStyle/>
          <a:p>
            <a:pPr algn="l">
              <a:lnSpc>
                <a:spcPts val="2939"/>
              </a:lnSpc>
            </a:pPr>
            <a:r>
              <a:rPr lang="en-US" sz="2099">
                <a:solidFill>
                  <a:srgbClr val="000000"/>
                </a:solidFill>
                <a:latin typeface="Garet"/>
                <a:ea typeface="Garet"/>
                <a:cs typeface="Garet"/>
                <a:sym typeface="Garet"/>
              </a:rPr>
              <a:t>FitFusion, a comprehensive fitness application designed to revolutionize personal health management. FitFusion addresses the limitations of existing fitness tools by integrating personalized workout plans, tailored diet recommendations, and daily motivational content into a single, cohesive platform. Using advanced statistical algorithms, it dynamically adapts to user progress, providing real-time adjustments for a seamless fitness journey.</a:t>
            </a:r>
          </a:p>
          <a:p>
            <a:pPr algn="l">
              <a:lnSpc>
                <a:spcPts val="2939"/>
              </a:lnSpc>
            </a:pPr>
            <a:r>
              <a:rPr lang="en-US" sz="2099">
                <a:solidFill>
                  <a:srgbClr val="000000"/>
                </a:solidFill>
                <a:latin typeface="Garet"/>
                <a:ea typeface="Garet"/>
                <a:cs typeface="Garet"/>
                <a:sym typeface="Garet"/>
              </a:rPr>
              <a:t>Our goal is to offer a holistic approach to fitness and wellness, empowering users to achieve their health goals efficiently and sustainably. FitFusion combines innovative technology, user-centric design, and real-time analytics to deliver a smarter, adaptable, and engaging fitness experience. This presentation will walk you through its methodology, system design, and unique features that set it apart in the fitness industry.</a:t>
            </a:r>
          </a:p>
          <a:p>
            <a:pPr algn="l">
              <a:lnSpc>
                <a:spcPts val="2939"/>
              </a:lnSpc>
              <a:spcBef>
                <a:spcPct val="0"/>
              </a:spcBef>
            </a:pPr>
          </a:p>
        </p:txBody>
      </p:sp>
    </p:spTree>
  </p:cSld>
  <p:clrMapOvr>
    <a:masterClrMapping/>
  </p:clrMapOvr>
  <p:transition spd="slow">
    <p:circle/>
  </p:transition>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364" r="0" b="-3364"/>
            </a:stretch>
          </a:blipFill>
        </p:spPr>
      </p:sp>
      <p:sp>
        <p:nvSpPr>
          <p:cNvPr name="Freeform 3" id="3"/>
          <p:cNvSpPr/>
          <p:nvPr/>
        </p:nvSpPr>
        <p:spPr>
          <a:xfrm flipH="false" flipV="false" rot="0">
            <a:off x="13456423" y="7771721"/>
            <a:ext cx="3802877" cy="1486579"/>
          </a:xfrm>
          <a:custGeom>
            <a:avLst/>
            <a:gdLst/>
            <a:ahLst/>
            <a:cxnLst/>
            <a:rect r="r" b="b" t="t" l="l"/>
            <a:pathLst>
              <a:path h="1486579" w="3802877">
                <a:moveTo>
                  <a:pt x="0" y="0"/>
                </a:moveTo>
                <a:lnTo>
                  <a:pt x="3802877" y="0"/>
                </a:lnTo>
                <a:lnTo>
                  <a:pt x="3802877" y="1486579"/>
                </a:lnTo>
                <a:lnTo>
                  <a:pt x="0" y="148657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10055907" y="4212283"/>
            <a:ext cx="7203393" cy="819360"/>
          </a:xfrm>
          <a:prstGeom prst="rect">
            <a:avLst/>
          </a:prstGeom>
        </p:spPr>
        <p:txBody>
          <a:bodyPr anchor="t" rtlCol="false" tIns="0" lIns="0" bIns="0" rIns="0">
            <a:spAutoFit/>
          </a:bodyPr>
          <a:lstStyle/>
          <a:p>
            <a:pPr algn="r" marL="0" indent="0" lvl="0">
              <a:lnSpc>
                <a:spcPts val="6008"/>
              </a:lnSpc>
              <a:spcBef>
                <a:spcPct val="0"/>
              </a:spcBef>
            </a:pPr>
            <a:r>
              <a:rPr lang="en-US" sz="6008" spc="-474">
                <a:solidFill>
                  <a:srgbClr val="000000"/>
                </a:solidFill>
                <a:latin typeface="Archivo Black"/>
                <a:ea typeface="Archivo Black"/>
                <a:cs typeface="Archivo Black"/>
                <a:sym typeface="Archivo Black"/>
              </a:rPr>
              <a:t>Existing System</a:t>
            </a:r>
          </a:p>
        </p:txBody>
      </p:sp>
      <p:sp>
        <p:nvSpPr>
          <p:cNvPr name="TextBox 5" id="5"/>
          <p:cNvSpPr txBox="true"/>
          <p:nvPr/>
        </p:nvSpPr>
        <p:spPr>
          <a:xfrm rot="0">
            <a:off x="12938218" y="981075"/>
            <a:ext cx="4321082" cy="365760"/>
          </a:xfrm>
          <a:prstGeom prst="rect">
            <a:avLst/>
          </a:prstGeom>
        </p:spPr>
        <p:txBody>
          <a:bodyPr anchor="t" rtlCol="false" tIns="0" lIns="0" bIns="0" rIns="0">
            <a:spAutoFit/>
          </a:bodyPr>
          <a:lstStyle/>
          <a:p>
            <a:pPr algn="r">
              <a:lnSpc>
                <a:spcPts val="2939"/>
              </a:lnSpc>
            </a:pPr>
            <a:r>
              <a:rPr lang="en-US" b="true" sz="2099">
                <a:solidFill>
                  <a:srgbClr val="000000"/>
                </a:solidFill>
                <a:latin typeface="Garet Bold"/>
                <a:ea typeface="Garet Bold"/>
                <a:cs typeface="Garet Bold"/>
                <a:sym typeface="Garet Bold"/>
              </a:rPr>
              <a:t>03/10</a:t>
            </a:r>
          </a:p>
        </p:txBody>
      </p:sp>
      <p:sp>
        <p:nvSpPr>
          <p:cNvPr name="TextBox 6" id="6"/>
          <p:cNvSpPr txBox="true"/>
          <p:nvPr/>
        </p:nvSpPr>
        <p:spPr>
          <a:xfrm rot="0">
            <a:off x="1028700" y="1387475"/>
            <a:ext cx="8543442" cy="7870825"/>
          </a:xfrm>
          <a:prstGeom prst="rect">
            <a:avLst/>
          </a:prstGeom>
        </p:spPr>
        <p:txBody>
          <a:bodyPr anchor="t" rtlCol="false" tIns="0" lIns="0" bIns="0" rIns="0">
            <a:spAutoFit/>
          </a:bodyPr>
          <a:lstStyle/>
          <a:p>
            <a:pPr algn="l" marL="539746" indent="-269873" lvl="1">
              <a:lnSpc>
                <a:spcPts val="3499"/>
              </a:lnSpc>
              <a:buFont typeface="Arial"/>
              <a:buChar char="•"/>
            </a:pPr>
            <a:r>
              <a:rPr lang="en-US" sz="2499" spc="132">
                <a:solidFill>
                  <a:srgbClr val="000000"/>
                </a:solidFill>
                <a:latin typeface="Garet"/>
                <a:ea typeface="Garet"/>
                <a:cs typeface="Garet"/>
                <a:sym typeface="Garet"/>
              </a:rPr>
              <a:t>MyFitnessPal: Focuses on diet tracking but lacks real-time adjustments and integration with workouts and wellness.</a:t>
            </a:r>
          </a:p>
          <a:p>
            <a:pPr algn="l">
              <a:lnSpc>
                <a:spcPts val="3499"/>
              </a:lnSpc>
            </a:pPr>
          </a:p>
          <a:p>
            <a:pPr algn="l" marL="539746" indent="-269873" lvl="1">
              <a:lnSpc>
                <a:spcPts val="3499"/>
              </a:lnSpc>
              <a:buFont typeface="Arial"/>
              <a:buChar char="•"/>
            </a:pPr>
            <a:r>
              <a:rPr lang="en-US" sz="2499" spc="132">
                <a:solidFill>
                  <a:srgbClr val="000000"/>
                </a:solidFill>
                <a:latin typeface="Garet"/>
                <a:ea typeface="Garet"/>
                <a:cs typeface="Garet"/>
                <a:sym typeface="Garet"/>
              </a:rPr>
              <a:t>Nike Training Club: Offers static workout plans with minimal personalization and no diet or mental wellness support.</a:t>
            </a:r>
          </a:p>
          <a:p>
            <a:pPr algn="l">
              <a:lnSpc>
                <a:spcPts val="3499"/>
              </a:lnSpc>
            </a:pPr>
          </a:p>
          <a:p>
            <a:pPr algn="l" marL="539746" indent="-269873" lvl="1">
              <a:lnSpc>
                <a:spcPts val="3499"/>
              </a:lnSpc>
              <a:buFont typeface="Arial"/>
              <a:buChar char="•"/>
            </a:pPr>
            <a:r>
              <a:rPr lang="en-US" sz="2499" spc="132">
                <a:solidFill>
                  <a:srgbClr val="000000"/>
                </a:solidFill>
                <a:latin typeface="Garet"/>
                <a:ea typeface="Garet"/>
                <a:cs typeface="Garet"/>
                <a:sym typeface="Garet"/>
              </a:rPr>
              <a:t>Lose It!: Primarily diet-focused, with no integration of fitness or motivational tools.</a:t>
            </a:r>
          </a:p>
          <a:p>
            <a:pPr algn="l">
              <a:lnSpc>
                <a:spcPts val="3499"/>
              </a:lnSpc>
            </a:pPr>
          </a:p>
          <a:p>
            <a:pPr algn="l" marL="539746" indent="-269873" lvl="1">
              <a:lnSpc>
                <a:spcPts val="3499"/>
              </a:lnSpc>
              <a:buFont typeface="Arial"/>
              <a:buChar char="•"/>
            </a:pPr>
            <a:r>
              <a:rPr lang="en-US" sz="2499" spc="132">
                <a:solidFill>
                  <a:srgbClr val="000000"/>
                </a:solidFill>
                <a:latin typeface="Garet"/>
                <a:ea typeface="Garet"/>
                <a:cs typeface="Garet"/>
                <a:sym typeface="Garet"/>
              </a:rPr>
              <a:t>Headspace: Specializes in mental wellness but lacks fitness and nutrition features.</a:t>
            </a:r>
          </a:p>
          <a:p>
            <a:pPr algn="l">
              <a:lnSpc>
                <a:spcPts val="3499"/>
              </a:lnSpc>
            </a:pPr>
          </a:p>
          <a:p>
            <a:pPr algn="l" marL="539746" indent="-269873" lvl="1">
              <a:lnSpc>
                <a:spcPts val="3499"/>
              </a:lnSpc>
              <a:spcBef>
                <a:spcPct val="0"/>
              </a:spcBef>
              <a:buFont typeface="Arial"/>
              <a:buChar char="•"/>
            </a:pPr>
            <a:r>
              <a:rPr lang="en-US" sz="2499" spc="132">
                <a:solidFill>
                  <a:srgbClr val="000000"/>
                </a:solidFill>
                <a:latin typeface="Garet"/>
                <a:ea typeface="Garet"/>
                <a:cs typeface="Garet"/>
                <a:sym typeface="Garet"/>
              </a:rPr>
              <a:t>Jefit: Workout-centric with no AI-driven adjustments, diet recommendations, or motivational content.</a:t>
            </a:r>
          </a:p>
          <a:p>
            <a:pPr algn="l">
              <a:lnSpc>
                <a:spcPts val="3499"/>
              </a:lnSpc>
              <a:spcBef>
                <a:spcPct val="0"/>
              </a:spcBef>
            </a:pPr>
          </a:p>
        </p:txBody>
      </p:sp>
    </p:spTree>
  </p:cSld>
  <p:clrMapOvr>
    <a:masterClrMapping/>
  </p:clrMapOvr>
  <p:transition spd="slow">
    <p:cover dir="d"/>
  </p:transition>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364" r="0" b="-3364"/>
            </a:stretch>
          </a:blipFill>
        </p:spPr>
      </p:sp>
      <p:sp>
        <p:nvSpPr>
          <p:cNvPr name="AutoShape 3" id="3"/>
          <p:cNvSpPr/>
          <p:nvPr/>
        </p:nvSpPr>
        <p:spPr>
          <a:xfrm>
            <a:off x="-292567" y="9106728"/>
            <a:ext cx="18873133" cy="0"/>
          </a:xfrm>
          <a:prstGeom prst="line">
            <a:avLst/>
          </a:prstGeom>
          <a:ln cap="rnd" w="9525">
            <a:solidFill>
              <a:srgbClr val="000000"/>
            </a:solidFill>
            <a:prstDash val="solid"/>
            <a:headEnd type="none" len="sm" w="sm"/>
            <a:tailEnd type="none" len="sm" w="sm"/>
          </a:ln>
        </p:spPr>
      </p:sp>
      <p:sp>
        <p:nvSpPr>
          <p:cNvPr name="AutoShape 4" id="4"/>
          <p:cNvSpPr/>
          <p:nvPr/>
        </p:nvSpPr>
        <p:spPr>
          <a:xfrm>
            <a:off x="-292567" y="9635369"/>
            <a:ext cx="18873133" cy="0"/>
          </a:xfrm>
          <a:prstGeom prst="line">
            <a:avLst/>
          </a:prstGeom>
          <a:ln cap="rnd" w="9525">
            <a:solidFill>
              <a:srgbClr val="000000"/>
            </a:solidFill>
            <a:prstDash val="solid"/>
            <a:headEnd type="none" len="sm" w="sm"/>
            <a:tailEnd type="none" len="sm" w="sm"/>
          </a:ln>
        </p:spPr>
      </p:sp>
      <p:sp>
        <p:nvSpPr>
          <p:cNvPr name="Freeform 5" id="5"/>
          <p:cNvSpPr/>
          <p:nvPr/>
        </p:nvSpPr>
        <p:spPr>
          <a:xfrm flipH="false" flipV="false" rot="-10800000">
            <a:off x="11191807" y="-512629"/>
            <a:ext cx="2611028" cy="4114800"/>
          </a:xfrm>
          <a:custGeom>
            <a:avLst/>
            <a:gdLst/>
            <a:ahLst/>
            <a:cxnLst/>
            <a:rect r="r" b="b" t="t" l="l"/>
            <a:pathLst>
              <a:path h="4114800" w="2611028">
                <a:moveTo>
                  <a:pt x="0" y="0"/>
                </a:moveTo>
                <a:lnTo>
                  <a:pt x="2611028" y="0"/>
                </a:lnTo>
                <a:lnTo>
                  <a:pt x="2611028"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6" id="6"/>
          <p:cNvSpPr txBox="true"/>
          <p:nvPr/>
        </p:nvSpPr>
        <p:spPr>
          <a:xfrm rot="0">
            <a:off x="1028700" y="1640021"/>
            <a:ext cx="7279037" cy="1519129"/>
          </a:xfrm>
          <a:prstGeom prst="rect">
            <a:avLst/>
          </a:prstGeom>
        </p:spPr>
        <p:txBody>
          <a:bodyPr anchor="t" rtlCol="false" tIns="0" lIns="0" bIns="0" rIns="0">
            <a:spAutoFit/>
          </a:bodyPr>
          <a:lstStyle/>
          <a:p>
            <a:pPr algn="l" marL="0" indent="0" lvl="0">
              <a:lnSpc>
                <a:spcPts val="5808"/>
              </a:lnSpc>
              <a:spcBef>
                <a:spcPct val="0"/>
              </a:spcBef>
            </a:pPr>
            <a:r>
              <a:rPr lang="en-US" sz="5808" spc="-458">
                <a:solidFill>
                  <a:srgbClr val="000000"/>
                </a:solidFill>
                <a:latin typeface="Archivo Black"/>
                <a:ea typeface="Archivo Black"/>
                <a:cs typeface="Archivo Black"/>
                <a:sym typeface="Archivo Black"/>
              </a:rPr>
              <a:t>Limitations of Existing System</a:t>
            </a:r>
          </a:p>
        </p:txBody>
      </p:sp>
      <p:sp>
        <p:nvSpPr>
          <p:cNvPr name="TextBox 7" id="7"/>
          <p:cNvSpPr txBox="true"/>
          <p:nvPr/>
        </p:nvSpPr>
        <p:spPr>
          <a:xfrm rot="0">
            <a:off x="14382445" y="981075"/>
            <a:ext cx="2876855" cy="365760"/>
          </a:xfrm>
          <a:prstGeom prst="rect">
            <a:avLst/>
          </a:prstGeom>
        </p:spPr>
        <p:txBody>
          <a:bodyPr anchor="t" rtlCol="false" tIns="0" lIns="0" bIns="0" rIns="0">
            <a:spAutoFit/>
          </a:bodyPr>
          <a:lstStyle/>
          <a:p>
            <a:pPr algn="r">
              <a:lnSpc>
                <a:spcPts val="2939"/>
              </a:lnSpc>
            </a:pPr>
            <a:r>
              <a:rPr lang="en-US" b="true" sz="2099">
                <a:solidFill>
                  <a:srgbClr val="000000"/>
                </a:solidFill>
                <a:latin typeface="Garet Bold"/>
                <a:ea typeface="Garet Bold"/>
                <a:cs typeface="Garet Bold"/>
                <a:sym typeface="Garet Bold"/>
              </a:rPr>
              <a:t>04/10</a:t>
            </a:r>
          </a:p>
        </p:txBody>
      </p:sp>
      <p:grpSp>
        <p:nvGrpSpPr>
          <p:cNvPr name="Group 8" id="8"/>
          <p:cNvGrpSpPr/>
          <p:nvPr/>
        </p:nvGrpSpPr>
        <p:grpSpPr>
          <a:xfrm rot="0">
            <a:off x="1028700" y="4876305"/>
            <a:ext cx="5016359" cy="2059305"/>
            <a:chOff x="0" y="0"/>
            <a:chExt cx="6688478" cy="2745740"/>
          </a:xfrm>
        </p:grpSpPr>
        <p:sp>
          <p:nvSpPr>
            <p:cNvPr name="TextBox 9" id="9"/>
            <p:cNvSpPr txBox="true"/>
            <p:nvPr/>
          </p:nvSpPr>
          <p:spPr>
            <a:xfrm rot="0">
              <a:off x="545111" y="0"/>
              <a:ext cx="5598256" cy="1295400"/>
            </a:xfrm>
            <a:prstGeom prst="rect">
              <a:avLst/>
            </a:prstGeom>
          </p:spPr>
          <p:txBody>
            <a:bodyPr anchor="t" rtlCol="false" tIns="0" lIns="0" bIns="0" rIns="0">
              <a:spAutoFit/>
            </a:bodyPr>
            <a:lstStyle/>
            <a:p>
              <a:pPr algn="ctr">
                <a:lnSpc>
                  <a:spcPts val="3840"/>
                </a:lnSpc>
              </a:pPr>
              <a:r>
                <a:rPr lang="en-US" sz="3200" b="true">
                  <a:solidFill>
                    <a:srgbClr val="000000"/>
                  </a:solidFill>
                  <a:latin typeface="Garet Bold"/>
                  <a:ea typeface="Garet Bold"/>
                  <a:cs typeface="Garet Bold"/>
                  <a:sym typeface="Garet Bold"/>
                </a:rPr>
                <a:t>Lack of Integration</a:t>
              </a:r>
            </a:p>
            <a:p>
              <a:pPr algn="ctr" marL="0" indent="0" lvl="0">
                <a:lnSpc>
                  <a:spcPts val="3840"/>
                </a:lnSpc>
                <a:spcBef>
                  <a:spcPct val="0"/>
                </a:spcBef>
              </a:pPr>
            </a:p>
          </p:txBody>
        </p:sp>
        <p:sp>
          <p:nvSpPr>
            <p:cNvPr name="TextBox 10" id="10"/>
            <p:cNvSpPr txBox="true"/>
            <p:nvPr/>
          </p:nvSpPr>
          <p:spPr>
            <a:xfrm rot="0">
              <a:off x="0" y="788035"/>
              <a:ext cx="6688478" cy="1957705"/>
            </a:xfrm>
            <a:prstGeom prst="rect">
              <a:avLst/>
            </a:prstGeom>
          </p:spPr>
          <p:txBody>
            <a:bodyPr anchor="t" rtlCol="false" tIns="0" lIns="0" bIns="0" rIns="0">
              <a:spAutoFit/>
            </a:bodyPr>
            <a:lstStyle/>
            <a:p>
              <a:pPr algn="ctr">
                <a:lnSpc>
                  <a:spcPts val="2939"/>
                </a:lnSpc>
              </a:pPr>
              <a:r>
                <a:rPr lang="en-US" sz="2099">
                  <a:solidFill>
                    <a:srgbClr val="000000"/>
                  </a:solidFill>
                  <a:latin typeface="Garet"/>
                  <a:ea typeface="Garet"/>
                  <a:cs typeface="Garet"/>
                  <a:sym typeface="Garet"/>
                </a:rPr>
                <a:t>Existing platforms often fail to combine fitness, diet, and mental wellness into a cohesive experience.</a:t>
              </a:r>
            </a:p>
            <a:p>
              <a:pPr algn="ctr" marL="0" indent="0" lvl="0">
                <a:lnSpc>
                  <a:spcPts val="2939"/>
                </a:lnSpc>
                <a:spcBef>
                  <a:spcPct val="0"/>
                </a:spcBef>
              </a:pPr>
            </a:p>
          </p:txBody>
        </p:sp>
      </p:grpSp>
      <p:grpSp>
        <p:nvGrpSpPr>
          <p:cNvPr name="Group 11" id="11"/>
          <p:cNvGrpSpPr/>
          <p:nvPr/>
        </p:nvGrpSpPr>
        <p:grpSpPr>
          <a:xfrm rot="0">
            <a:off x="6797640" y="6404485"/>
            <a:ext cx="5016359" cy="2173605"/>
            <a:chOff x="0" y="0"/>
            <a:chExt cx="6688478" cy="2898140"/>
          </a:xfrm>
        </p:grpSpPr>
        <p:sp>
          <p:nvSpPr>
            <p:cNvPr name="TextBox 12" id="12"/>
            <p:cNvSpPr txBox="true"/>
            <p:nvPr/>
          </p:nvSpPr>
          <p:spPr>
            <a:xfrm rot="0">
              <a:off x="613829" y="0"/>
              <a:ext cx="5460819" cy="1943100"/>
            </a:xfrm>
            <a:prstGeom prst="rect">
              <a:avLst/>
            </a:prstGeom>
          </p:spPr>
          <p:txBody>
            <a:bodyPr anchor="t" rtlCol="false" tIns="0" lIns="0" bIns="0" rIns="0">
              <a:spAutoFit/>
            </a:bodyPr>
            <a:lstStyle/>
            <a:p>
              <a:pPr algn="ctr">
                <a:lnSpc>
                  <a:spcPts val="3840"/>
                </a:lnSpc>
              </a:pPr>
              <a:r>
                <a:rPr lang="en-US" sz="3200" b="true">
                  <a:solidFill>
                    <a:srgbClr val="000000"/>
                  </a:solidFill>
                  <a:latin typeface="Garet Bold"/>
                  <a:ea typeface="Garet Bold"/>
                  <a:cs typeface="Garet Bold"/>
                  <a:sym typeface="Garet Bold"/>
                </a:rPr>
                <a:t>Static Recommendations</a:t>
              </a:r>
            </a:p>
            <a:p>
              <a:pPr algn="ctr" marL="0" indent="0" lvl="0">
                <a:lnSpc>
                  <a:spcPts val="3840"/>
                </a:lnSpc>
                <a:spcBef>
                  <a:spcPct val="0"/>
                </a:spcBef>
              </a:pPr>
            </a:p>
          </p:txBody>
        </p:sp>
        <p:sp>
          <p:nvSpPr>
            <p:cNvPr name="TextBox 13" id="13"/>
            <p:cNvSpPr txBox="true"/>
            <p:nvPr/>
          </p:nvSpPr>
          <p:spPr>
            <a:xfrm rot="0">
              <a:off x="0" y="1435735"/>
              <a:ext cx="6688478" cy="1462405"/>
            </a:xfrm>
            <a:prstGeom prst="rect">
              <a:avLst/>
            </a:prstGeom>
          </p:spPr>
          <p:txBody>
            <a:bodyPr anchor="t" rtlCol="false" tIns="0" lIns="0" bIns="0" rIns="0">
              <a:spAutoFit/>
            </a:bodyPr>
            <a:lstStyle/>
            <a:p>
              <a:pPr algn="ctr">
                <a:lnSpc>
                  <a:spcPts val="2939"/>
                </a:lnSpc>
                <a:spcBef>
                  <a:spcPct val="0"/>
                </a:spcBef>
              </a:pPr>
              <a:r>
                <a:rPr lang="en-US" sz="2099">
                  <a:solidFill>
                    <a:srgbClr val="000000"/>
                  </a:solidFill>
                  <a:latin typeface="Garet"/>
                  <a:ea typeface="Garet"/>
                  <a:cs typeface="Garet"/>
                  <a:sym typeface="Garet"/>
                </a:rPr>
                <a:t>Many apps do not dynamically adjust p</a:t>
              </a:r>
              <a:r>
                <a:rPr lang="en-US" sz="2099" u="none">
                  <a:solidFill>
                    <a:srgbClr val="000000"/>
                  </a:solidFill>
                  <a:latin typeface="Garet"/>
                  <a:ea typeface="Garet"/>
                  <a:cs typeface="Garet"/>
                  <a:sym typeface="Garet"/>
                </a:rPr>
                <a:t>lans based on user progress or preferences.</a:t>
              </a:r>
            </a:p>
          </p:txBody>
        </p:sp>
      </p:grpSp>
      <p:grpSp>
        <p:nvGrpSpPr>
          <p:cNvPr name="Group 14" id="14"/>
          <p:cNvGrpSpPr/>
          <p:nvPr/>
        </p:nvGrpSpPr>
        <p:grpSpPr>
          <a:xfrm rot="0">
            <a:off x="12566579" y="5143500"/>
            <a:ext cx="5440378" cy="2059305"/>
            <a:chOff x="0" y="0"/>
            <a:chExt cx="7253838" cy="2745740"/>
          </a:xfrm>
        </p:grpSpPr>
        <p:sp>
          <p:nvSpPr>
            <p:cNvPr name="TextBox 15" id="15"/>
            <p:cNvSpPr txBox="true"/>
            <p:nvPr/>
          </p:nvSpPr>
          <p:spPr>
            <a:xfrm rot="0">
              <a:off x="0" y="0"/>
              <a:ext cx="7253838" cy="1295400"/>
            </a:xfrm>
            <a:prstGeom prst="rect">
              <a:avLst/>
            </a:prstGeom>
          </p:spPr>
          <p:txBody>
            <a:bodyPr anchor="t" rtlCol="false" tIns="0" lIns="0" bIns="0" rIns="0">
              <a:spAutoFit/>
            </a:bodyPr>
            <a:lstStyle/>
            <a:p>
              <a:pPr algn="ctr">
                <a:lnSpc>
                  <a:spcPts val="3840"/>
                </a:lnSpc>
              </a:pPr>
              <a:r>
                <a:rPr lang="en-US" sz="3200" b="true">
                  <a:solidFill>
                    <a:srgbClr val="000000"/>
                  </a:solidFill>
                  <a:latin typeface="Garet Bold"/>
                  <a:ea typeface="Garet Bold"/>
                  <a:cs typeface="Garet Bold"/>
                  <a:sym typeface="Garet Bold"/>
                </a:rPr>
                <a:t>Limited Personalization</a:t>
              </a:r>
            </a:p>
            <a:p>
              <a:pPr algn="ctr" marL="0" indent="0" lvl="0">
                <a:lnSpc>
                  <a:spcPts val="3840"/>
                </a:lnSpc>
                <a:spcBef>
                  <a:spcPct val="0"/>
                </a:spcBef>
              </a:pPr>
            </a:p>
          </p:txBody>
        </p:sp>
        <p:sp>
          <p:nvSpPr>
            <p:cNvPr name="TextBox 16" id="16"/>
            <p:cNvSpPr txBox="true"/>
            <p:nvPr/>
          </p:nvSpPr>
          <p:spPr>
            <a:xfrm rot="0">
              <a:off x="282680" y="788035"/>
              <a:ext cx="6688478" cy="1957705"/>
            </a:xfrm>
            <a:prstGeom prst="rect">
              <a:avLst/>
            </a:prstGeom>
          </p:spPr>
          <p:txBody>
            <a:bodyPr anchor="t" rtlCol="false" tIns="0" lIns="0" bIns="0" rIns="0">
              <a:spAutoFit/>
            </a:bodyPr>
            <a:lstStyle/>
            <a:p>
              <a:pPr algn="ctr">
                <a:lnSpc>
                  <a:spcPts val="2939"/>
                </a:lnSpc>
              </a:pPr>
              <a:r>
                <a:rPr lang="en-US" sz="2099">
                  <a:solidFill>
                    <a:srgbClr val="000000"/>
                  </a:solidFill>
                  <a:latin typeface="Garet"/>
                  <a:ea typeface="Garet"/>
                  <a:cs typeface="Garet"/>
                  <a:sym typeface="Garet"/>
                </a:rPr>
                <a:t>Most systems offer generic solutions rather than tailored advice based on comprehensive user data.</a:t>
              </a:r>
            </a:p>
            <a:p>
              <a:pPr algn="ctr" marL="0" indent="0" lvl="0">
                <a:lnSpc>
                  <a:spcPts val="2939"/>
                </a:lnSpc>
                <a:spcBef>
                  <a:spcPct val="0"/>
                </a:spcBef>
              </a:pPr>
            </a:p>
          </p:txBody>
        </p:sp>
      </p:grpSp>
    </p:spTree>
  </p:cSld>
  <p:clrMapOvr>
    <a:masterClrMapping/>
  </p:clrMapOvr>
  <p:transition spd="slow">
    <p:wipe dir="r"/>
  </p:transition>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364" r="0" b="-3364"/>
            </a:stretch>
          </a:blipFill>
        </p:spPr>
      </p:sp>
      <p:sp>
        <p:nvSpPr>
          <p:cNvPr name="Freeform 3" id="3"/>
          <p:cNvSpPr/>
          <p:nvPr/>
        </p:nvSpPr>
        <p:spPr>
          <a:xfrm flipH="false" flipV="false" rot="0">
            <a:off x="11207185" y="1697355"/>
            <a:ext cx="5255242" cy="7882863"/>
          </a:xfrm>
          <a:custGeom>
            <a:avLst/>
            <a:gdLst/>
            <a:ahLst/>
            <a:cxnLst/>
            <a:rect r="r" b="b" t="t" l="l"/>
            <a:pathLst>
              <a:path h="7882863" w="5255242">
                <a:moveTo>
                  <a:pt x="0" y="0"/>
                </a:moveTo>
                <a:lnTo>
                  <a:pt x="5255242" y="0"/>
                </a:lnTo>
                <a:lnTo>
                  <a:pt x="5255242" y="7882863"/>
                </a:lnTo>
                <a:lnTo>
                  <a:pt x="0" y="7882863"/>
                </a:lnTo>
                <a:lnTo>
                  <a:pt x="0" y="0"/>
                </a:lnTo>
                <a:close/>
              </a:path>
            </a:pathLst>
          </a:custGeom>
          <a:blipFill>
            <a:blip r:embed="rId3"/>
            <a:stretch>
              <a:fillRect l="0" t="0" r="0" b="0"/>
            </a:stretch>
          </a:blipFill>
        </p:spPr>
      </p:sp>
      <p:sp>
        <p:nvSpPr>
          <p:cNvPr name="TextBox 4" id="4"/>
          <p:cNvSpPr txBox="true"/>
          <p:nvPr/>
        </p:nvSpPr>
        <p:spPr>
          <a:xfrm rot="0">
            <a:off x="1067082" y="1178243"/>
            <a:ext cx="8115300" cy="1028700"/>
          </a:xfrm>
          <a:prstGeom prst="rect">
            <a:avLst/>
          </a:prstGeom>
        </p:spPr>
        <p:txBody>
          <a:bodyPr anchor="t" rtlCol="false" tIns="0" lIns="0" bIns="0" rIns="0">
            <a:spAutoFit/>
          </a:bodyPr>
          <a:lstStyle/>
          <a:p>
            <a:pPr algn="l">
              <a:lnSpc>
                <a:spcPts val="8040"/>
              </a:lnSpc>
            </a:pPr>
            <a:r>
              <a:rPr lang="en-US" sz="6700">
                <a:solidFill>
                  <a:srgbClr val="000000"/>
                </a:solidFill>
                <a:latin typeface="Archivo Black"/>
                <a:ea typeface="Archivo Black"/>
                <a:cs typeface="Archivo Black"/>
                <a:sym typeface="Archivo Black"/>
              </a:rPr>
              <a:t>Proposed System</a:t>
            </a:r>
          </a:p>
        </p:txBody>
      </p:sp>
      <p:sp>
        <p:nvSpPr>
          <p:cNvPr name="TextBox 5" id="5"/>
          <p:cNvSpPr txBox="true"/>
          <p:nvPr/>
        </p:nvSpPr>
        <p:spPr>
          <a:xfrm rot="0">
            <a:off x="1067082" y="2679700"/>
            <a:ext cx="8502769" cy="7150100"/>
          </a:xfrm>
          <a:prstGeom prst="rect">
            <a:avLst/>
          </a:prstGeom>
        </p:spPr>
        <p:txBody>
          <a:bodyPr anchor="t" rtlCol="false" tIns="0" lIns="0" bIns="0" rIns="0">
            <a:spAutoFit/>
          </a:bodyPr>
          <a:lstStyle/>
          <a:p>
            <a:pPr algn="l">
              <a:lnSpc>
                <a:spcPts val="3549"/>
              </a:lnSpc>
            </a:pPr>
            <a:r>
              <a:rPr lang="en-US" sz="2499">
                <a:solidFill>
                  <a:srgbClr val="000000"/>
                </a:solidFill>
                <a:latin typeface="Garet"/>
                <a:ea typeface="Garet"/>
                <a:cs typeface="Garet"/>
                <a:sym typeface="Garet"/>
              </a:rPr>
              <a:t>FitFusion addresses the shortcomings of existing systems by introducing a truly integrated, AI-driven platform that combines personalized fitness, nutrition, and mental wellness in one cohesive solution. The app dynamically adjusts workout and diet plans using advanced algorithms, such as Linear Regression and Genetic Algorithms, while NLP ensures engaging, motivational content tailored to individual user needs. Its Smart Progress Dashboard provides real-time performance insights, fostering continuous improvement. By offering seamless adaptability, predictive analytics, and a user-friendly interface, FitFusion stands out as an innovative, all-in-one fitness companion that prioritizes user progress and engagement.</a:t>
            </a:r>
          </a:p>
          <a:p>
            <a:pPr algn="l" marL="0" indent="0" lvl="0">
              <a:lnSpc>
                <a:spcPts val="3549"/>
              </a:lnSpc>
            </a:pPr>
          </a:p>
        </p:txBody>
      </p:sp>
      <p:sp>
        <p:nvSpPr>
          <p:cNvPr name="TextBox 6" id="6"/>
          <p:cNvSpPr txBox="true"/>
          <p:nvPr/>
        </p:nvSpPr>
        <p:spPr>
          <a:xfrm rot="0">
            <a:off x="13547818" y="981075"/>
            <a:ext cx="3711482" cy="365760"/>
          </a:xfrm>
          <a:prstGeom prst="rect">
            <a:avLst/>
          </a:prstGeom>
        </p:spPr>
        <p:txBody>
          <a:bodyPr anchor="t" rtlCol="false" tIns="0" lIns="0" bIns="0" rIns="0">
            <a:spAutoFit/>
          </a:bodyPr>
          <a:lstStyle/>
          <a:p>
            <a:pPr algn="r">
              <a:lnSpc>
                <a:spcPts val="2939"/>
              </a:lnSpc>
            </a:pPr>
            <a:r>
              <a:rPr lang="en-US" b="true" sz="2099">
                <a:solidFill>
                  <a:srgbClr val="000000"/>
                </a:solidFill>
                <a:latin typeface="Garet Bold"/>
                <a:ea typeface="Garet Bold"/>
                <a:cs typeface="Garet Bold"/>
                <a:sym typeface="Garet Bold"/>
              </a:rPr>
              <a:t>05/10</a:t>
            </a:r>
          </a:p>
        </p:txBody>
      </p:sp>
    </p:spTree>
  </p:cSld>
  <p:clrMapOvr>
    <a:masterClrMapping/>
  </p:clrMapOvr>
  <p:transition spd="slow">
    <p:fade/>
  </p:transition>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364" r="0" b="-3364"/>
            </a:stretch>
          </a:blipFill>
        </p:spPr>
      </p:sp>
      <p:sp>
        <p:nvSpPr>
          <p:cNvPr name="AutoShape 3" id="3"/>
          <p:cNvSpPr/>
          <p:nvPr/>
        </p:nvSpPr>
        <p:spPr>
          <a:xfrm>
            <a:off x="-292567" y="9106728"/>
            <a:ext cx="18873133" cy="0"/>
          </a:xfrm>
          <a:prstGeom prst="line">
            <a:avLst/>
          </a:prstGeom>
          <a:ln cap="rnd" w="9525">
            <a:solidFill>
              <a:srgbClr val="000000"/>
            </a:solidFill>
            <a:prstDash val="solid"/>
            <a:headEnd type="none" len="sm" w="sm"/>
            <a:tailEnd type="none" len="sm" w="sm"/>
          </a:ln>
        </p:spPr>
      </p:sp>
      <p:sp>
        <p:nvSpPr>
          <p:cNvPr name="AutoShape 4" id="4"/>
          <p:cNvSpPr/>
          <p:nvPr/>
        </p:nvSpPr>
        <p:spPr>
          <a:xfrm>
            <a:off x="-292567" y="9635369"/>
            <a:ext cx="18873133" cy="0"/>
          </a:xfrm>
          <a:prstGeom prst="line">
            <a:avLst/>
          </a:prstGeom>
          <a:ln cap="rnd" w="9525">
            <a:solidFill>
              <a:srgbClr val="000000"/>
            </a:solidFill>
            <a:prstDash val="solid"/>
            <a:headEnd type="none" len="sm" w="sm"/>
            <a:tailEnd type="none" len="sm" w="sm"/>
          </a:ln>
        </p:spPr>
      </p:sp>
      <p:sp>
        <p:nvSpPr>
          <p:cNvPr name="Freeform 5" id="5"/>
          <p:cNvSpPr/>
          <p:nvPr/>
        </p:nvSpPr>
        <p:spPr>
          <a:xfrm flipH="false" flipV="false" rot="-10800000">
            <a:off x="11191807" y="-758190"/>
            <a:ext cx="2611028" cy="4114800"/>
          </a:xfrm>
          <a:custGeom>
            <a:avLst/>
            <a:gdLst/>
            <a:ahLst/>
            <a:cxnLst/>
            <a:rect r="r" b="b" t="t" l="l"/>
            <a:pathLst>
              <a:path h="4114800" w="2611028">
                <a:moveTo>
                  <a:pt x="0" y="0"/>
                </a:moveTo>
                <a:lnTo>
                  <a:pt x="2611028" y="0"/>
                </a:lnTo>
                <a:lnTo>
                  <a:pt x="2611028"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6" id="6"/>
          <p:cNvSpPr txBox="true"/>
          <p:nvPr/>
        </p:nvSpPr>
        <p:spPr>
          <a:xfrm rot="0">
            <a:off x="1028700" y="1557564"/>
            <a:ext cx="7279037" cy="1519129"/>
          </a:xfrm>
          <a:prstGeom prst="rect">
            <a:avLst/>
          </a:prstGeom>
        </p:spPr>
        <p:txBody>
          <a:bodyPr anchor="t" rtlCol="false" tIns="0" lIns="0" bIns="0" rIns="0">
            <a:spAutoFit/>
          </a:bodyPr>
          <a:lstStyle/>
          <a:p>
            <a:pPr algn="l" marL="0" indent="0" lvl="0">
              <a:lnSpc>
                <a:spcPts val="5808"/>
              </a:lnSpc>
              <a:spcBef>
                <a:spcPct val="0"/>
              </a:spcBef>
            </a:pPr>
            <a:r>
              <a:rPr lang="en-US" sz="5808" spc="-458">
                <a:solidFill>
                  <a:srgbClr val="000000"/>
                </a:solidFill>
                <a:latin typeface="Archivo Black"/>
                <a:ea typeface="Archivo Black"/>
                <a:cs typeface="Archivo Black"/>
                <a:sym typeface="Archivo Black"/>
              </a:rPr>
              <a:t>Advantages of Proposed System</a:t>
            </a:r>
          </a:p>
        </p:txBody>
      </p:sp>
      <p:sp>
        <p:nvSpPr>
          <p:cNvPr name="TextBox 7" id="7"/>
          <p:cNvSpPr txBox="true"/>
          <p:nvPr/>
        </p:nvSpPr>
        <p:spPr>
          <a:xfrm rot="0">
            <a:off x="14382445" y="981075"/>
            <a:ext cx="2876855" cy="365760"/>
          </a:xfrm>
          <a:prstGeom prst="rect">
            <a:avLst/>
          </a:prstGeom>
        </p:spPr>
        <p:txBody>
          <a:bodyPr anchor="t" rtlCol="false" tIns="0" lIns="0" bIns="0" rIns="0">
            <a:spAutoFit/>
          </a:bodyPr>
          <a:lstStyle/>
          <a:p>
            <a:pPr algn="r">
              <a:lnSpc>
                <a:spcPts val="2939"/>
              </a:lnSpc>
            </a:pPr>
            <a:r>
              <a:rPr lang="en-US" b="true" sz="2099">
                <a:solidFill>
                  <a:srgbClr val="000000"/>
                </a:solidFill>
                <a:latin typeface="Garet Bold"/>
                <a:ea typeface="Garet Bold"/>
                <a:cs typeface="Garet Bold"/>
                <a:sym typeface="Garet Bold"/>
              </a:rPr>
              <a:t>06/10</a:t>
            </a:r>
          </a:p>
        </p:txBody>
      </p:sp>
      <p:grpSp>
        <p:nvGrpSpPr>
          <p:cNvPr name="Group 8" id="8"/>
          <p:cNvGrpSpPr/>
          <p:nvPr/>
        </p:nvGrpSpPr>
        <p:grpSpPr>
          <a:xfrm rot="0">
            <a:off x="6540571" y="4209216"/>
            <a:ext cx="5016359" cy="4754636"/>
            <a:chOff x="0" y="0"/>
            <a:chExt cx="6688478" cy="6339515"/>
          </a:xfrm>
        </p:grpSpPr>
        <p:sp>
          <p:nvSpPr>
            <p:cNvPr name="Freeform 9" id="9"/>
            <p:cNvSpPr/>
            <p:nvPr/>
          </p:nvSpPr>
          <p:spPr>
            <a:xfrm flipH="false" flipV="false" rot="0">
              <a:off x="2229222" y="0"/>
              <a:ext cx="2230034" cy="936614"/>
            </a:xfrm>
            <a:custGeom>
              <a:avLst/>
              <a:gdLst/>
              <a:ahLst/>
              <a:cxnLst/>
              <a:rect r="r" b="b" t="t" l="l"/>
              <a:pathLst>
                <a:path h="936614" w="2230034">
                  <a:moveTo>
                    <a:pt x="0" y="0"/>
                  </a:moveTo>
                  <a:lnTo>
                    <a:pt x="2230034" y="0"/>
                  </a:lnTo>
                  <a:lnTo>
                    <a:pt x="2230034" y="936614"/>
                  </a:lnTo>
                  <a:lnTo>
                    <a:pt x="0" y="93661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0" id="10"/>
            <p:cNvSpPr txBox="true"/>
            <p:nvPr/>
          </p:nvSpPr>
          <p:spPr>
            <a:xfrm rot="0">
              <a:off x="613829" y="1460175"/>
              <a:ext cx="5460819" cy="1943100"/>
            </a:xfrm>
            <a:prstGeom prst="rect">
              <a:avLst/>
            </a:prstGeom>
          </p:spPr>
          <p:txBody>
            <a:bodyPr anchor="t" rtlCol="false" tIns="0" lIns="0" bIns="0" rIns="0">
              <a:spAutoFit/>
            </a:bodyPr>
            <a:lstStyle/>
            <a:p>
              <a:pPr algn="ctr">
                <a:lnSpc>
                  <a:spcPts val="3840"/>
                </a:lnSpc>
              </a:pPr>
              <a:r>
                <a:rPr lang="en-US" sz="3200" b="true">
                  <a:solidFill>
                    <a:srgbClr val="000000"/>
                  </a:solidFill>
                  <a:latin typeface="Garet Bold"/>
                  <a:ea typeface="Garet Bold"/>
                  <a:cs typeface="Garet Bold"/>
                  <a:sym typeface="Garet Bold"/>
                </a:rPr>
                <a:t>Dynamic Adaptability</a:t>
              </a:r>
            </a:p>
            <a:p>
              <a:pPr algn="ctr" marL="0" indent="0" lvl="0">
                <a:lnSpc>
                  <a:spcPts val="3840"/>
                </a:lnSpc>
                <a:spcBef>
                  <a:spcPct val="0"/>
                </a:spcBef>
              </a:pPr>
            </a:p>
          </p:txBody>
        </p:sp>
        <p:sp>
          <p:nvSpPr>
            <p:cNvPr name="TextBox 11" id="11"/>
            <p:cNvSpPr txBox="true"/>
            <p:nvPr/>
          </p:nvSpPr>
          <p:spPr>
            <a:xfrm rot="0">
              <a:off x="0" y="2895910"/>
              <a:ext cx="6688478" cy="3443605"/>
            </a:xfrm>
            <a:prstGeom prst="rect">
              <a:avLst/>
            </a:prstGeom>
          </p:spPr>
          <p:txBody>
            <a:bodyPr anchor="t" rtlCol="false" tIns="0" lIns="0" bIns="0" rIns="0">
              <a:spAutoFit/>
            </a:bodyPr>
            <a:lstStyle/>
            <a:p>
              <a:pPr algn="ctr">
                <a:lnSpc>
                  <a:spcPts val="2939"/>
                </a:lnSpc>
              </a:pPr>
              <a:r>
                <a:rPr lang="en-US" sz="2099">
                  <a:solidFill>
                    <a:srgbClr val="000000"/>
                  </a:solidFill>
                  <a:latin typeface="Garet"/>
                  <a:ea typeface="Garet"/>
                  <a:cs typeface="Garet"/>
                  <a:sym typeface="Garet"/>
                </a:rPr>
                <a:t>Through statistical algorithms like Linear Regression and Genetic Optimization, the app adjusts plans in real-time based on user progress, overcoming the static nature of existing tools.</a:t>
              </a:r>
            </a:p>
            <a:p>
              <a:pPr algn="ctr">
                <a:lnSpc>
                  <a:spcPts val="2939"/>
                </a:lnSpc>
                <a:spcBef>
                  <a:spcPct val="0"/>
                </a:spcBef>
              </a:pPr>
            </a:p>
          </p:txBody>
        </p:sp>
      </p:grpSp>
      <p:grpSp>
        <p:nvGrpSpPr>
          <p:cNvPr name="Group 12" id="12"/>
          <p:cNvGrpSpPr/>
          <p:nvPr/>
        </p:nvGrpSpPr>
        <p:grpSpPr>
          <a:xfrm rot="0">
            <a:off x="609812" y="4266905"/>
            <a:ext cx="5016359" cy="4367801"/>
            <a:chOff x="0" y="0"/>
            <a:chExt cx="6688478" cy="5823735"/>
          </a:xfrm>
        </p:grpSpPr>
        <p:sp>
          <p:nvSpPr>
            <p:cNvPr name="Freeform 13" id="13"/>
            <p:cNvSpPr/>
            <p:nvPr/>
          </p:nvSpPr>
          <p:spPr>
            <a:xfrm flipH="false" flipV="false" rot="0">
              <a:off x="2229222" y="0"/>
              <a:ext cx="2230034" cy="936614"/>
            </a:xfrm>
            <a:custGeom>
              <a:avLst/>
              <a:gdLst/>
              <a:ahLst/>
              <a:cxnLst/>
              <a:rect r="r" b="b" t="t" l="l"/>
              <a:pathLst>
                <a:path h="936614" w="2230034">
                  <a:moveTo>
                    <a:pt x="0" y="0"/>
                  </a:moveTo>
                  <a:lnTo>
                    <a:pt x="2230034" y="0"/>
                  </a:lnTo>
                  <a:lnTo>
                    <a:pt x="2230034" y="936614"/>
                  </a:lnTo>
                  <a:lnTo>
                    <a:pt x="0" y="93661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4" id="14"/>
            <p:cNvSpPr txBox="true"/>
            <p:nvPr/>
          </p:nvSpPr>
          <p:spPr>
            <a:xfrm rot="0">
              <a:off x="545111" y="1458745"/>
              <a:ext cx="5598256" cy="1943100"/>
            </a:xfrm>
            <a:prstGeom prst="rect">
              <a:avLst/>
            </a:prstGeom>
          </p:spPr>
          <p:txBody>
            <a:bodyPr anchor="t" rtlCol="false" tIns="0" lIns="0" bIns="0" rIns="0">
              <a:spAutoFit/>
            </a:bodyPr>
            <a:lstStyle/>
            <a:p>
              <a:pPr algn="ctr">
                <a:lnSpc>
                  <a:spcPts val="3840"/>
                </a:lnSpc>
              </a:pPr>
              <a:r>
                <a:rPr lang="en-US" sz="3200" b="true">
                  <a:solidFill>
                    <a:srgbClr val="000000"/>
                  </a:solidFill>
                  <a:latin typeface="Garet Bold"/>
                  <a:ea typeface="Garet Bold"/>
                  <a:cs typeface="Garet Bold"/>
                  <a:sym typeface="Garet Bold"/>
                </a:rPr>
                <a:t>Comprehensive Integration</a:t>
              </a:r>
            </a:p>
            <a:p>
              <a:pPr algn="ctr" marL="0" indent="0" lvl="0">
                <a:lnSpc>
                  <a:spcPts val="3840"/>
                </a:lnSpc>
                <a:spcBef>
                  <a:spcPct val="0"/>
                </a:spcBef>
              </a:pPr>
            </a:p>
          </p:txBody>
        </p:sp>
        <p:sp>
          <p:nvSpPr>
            <p:cNvPr name="TextBox 15" id="15"/>
            <p:cNvSpPr txBox="true"/>
            <p:nvPr/>
          </p:nvSpPr>
          <p:spPr>
            <a:xfrm rot="0">
              <a:off x="0" y="2875430"/>
              <a:ext cx="6688478" cy="2948305"/>
            </a:xfrm>
            <a:prstGeom prst="rect">
              <a:avLst/>
            </a:prstGeom>
          </p:spPr>
          <p:txBody>
            <a:bodyPr anchor="t" rtlCol="false" tIns="0" lIns="0" bIns="0" rIns="0">
              <a:spAutoFit/>
            </a:bodyPr>
            <a:lstStyle/>
            <a:p>
              <a:pPr algn="ctr">
                <a:lnSpc>
                  <a:spcPts val="2939"/>
                </a:lnSpc>
              </a:pPr>
              <a:r>
                <a:rPr lang="en-US" sz="2099">
                  <a:solidFill>
                    <a:srgbClr val="000000"/>
                  </a:solidFill>
                  <a:latin typeface="Garet"/>
                  <a:ea typeface="Garet"/>
                  <a:cs typeface="Garet"/>
                  <a:sym typeface="Garet"/>
                </a:rPr>
                <a:t>FitFusion seamlessly combines workout, diet, and mental wellness into a unified platform using a modular architecture that ensures real-time syncing and consistency.</a:t>
              </a:r>
            </a:p>
            <a:p>
              <a:pPr algn="ctr" marL="0" indent="0" lvl="0">
                <a:lnSpc>
                  <a:spcPts val="2939"/>
                </a:lnSpc>
                <a:spcBef>
                  <a:spcPct val="0"/>
                </a:spcBef>
              </a:pPr>
            </a:p>
          </p:txBody>
        </p:sp>
      </p:grpSp>
      <p:grpSp>
        <p:nvGrpSpPr>
          <p:cNvPr name="Group 16" id="16"/>
          <p:cNvGrpSpPr/>
          <p:nvPr/>
        </p:nvGrpSpPr>
        <p:grpSpPr>
          <a:xfrm rot="0">
            <a:off x="12471329" y="4145751"/>
            <a:ext cx="5440378" cy="4818102"/>
            <a:chOff x="0" y="0"/>
            <a:chExt cx="7253838" cy="6424136"/>
          </a:xfrm>
        </p:grpSpPr>
        <p:sp>
          <p:nvSpPr>
            <p:cNvPr name="Freeform 17" id="17"/>
            <p:cNvSpPr/>
            <p:nvPr/>
          </p:nvSpPr>
          <p:spPr>
            <a:xfrm flipH="false" flipV="false" rot="0">
              <a:off x="2511902" y="0"/>
              <a:ext cx="2230034" cy="936614"/>
            </a:xfrm>
            <a:custGeom>
              <a:avLst/>
              <a:gdLst/>
              <a:ahLst/>
              <a:cxnLst/>
              <a:rect r="r" b="b" t="t" l="l"/>
              <a:pathLst>
                <a:path h="936614" w="2230034">
                  <a:moveTo>
                    <a:pt x="0" y="0"/>
                  </a:moveTo>
                  <a:lnTo>
                    <a:pt x="2230034" y="0"/>
                  </a:lnTo>
                  <a:lnTo>
                    <a:pt x="2230034" y="936614"/>
                  </a:lnTo>
                  <a:lnTo>
                    <a:pt x="0" y="93661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8" id="18"/>
            <p:cNvSpPr txBox="true"/>
            <p:nvPr/>
          </p:nvSpPr>
          <p:spPr>
            <a:xfrm rot="0">
              <a:off x="0" y="1460175"/>
              <a:ext cx="7253838" cy="1943100"/>
            </a:xfrm>
            <a:prstGeom prst="rect">
              <a:avLst/>
            </a:prstGeom>
          </p:spPr>
          <p:txBody>
            <a:bodyPr anchor="t" rtlCol="false" tIns="0" lIns="0" bIns="0" rIns="0">
              <a:spAutoFit/>
            </a:bodyPr>
            <a:lstStyle/>
            <a:p>
              <a:pPr algn="ctr">
                <a:lnSpc>
                  <a:spcPts val="3840"/>
                </a:lnSpc>
              </a:pPr>
              <a:r>
                <a:rPr lang="en-US" sz="3200" b="true">
                  <a:solidFill>
                    <a:srgbClr val="000000"/>
                  </a:solidFill>
                  <a:latin typeface="Garet Bold"/>
                  <a:ea typeface="Garet Bold"/>
                  <a:cs typeface="Garet Bold"/>
                  <a:sym typeface="Garet Bold"/>
                </a:rPr>
                <a:t>Panoramic User Engagement</a:t>
              </a:r>
            </a:p>
            <a:p>
              <a:pPr algn="ctr" marL="0" indent="0" lvl="0">
                <a:lnSpc>
                  <a:spcPts val="3840"/>
                </a:lnSpc>
                <a:spcBef>
                  <a:spcPct val="0"/>
                </a:spcBef>
              </a:pPr>
            </a:p>
          </p:txBody>
        </p:sp>
        <p:sp>
          <p:nvSpPr>
            <p:cNvPr name="TextBox 19" id="19"/>
            <p:cNvSpPr txBox="true"/>
            <p:nvPr/>
          </p:nvSpPr>
          <p:spPr>
            <a:xfrm rot="0">
              <a:off x="282680" y="2980531"/>
              <a:ext cx="6688478" cy="3443605"/>
            </a:xfrm>
            <a:prstGeom prst="rect">
              <a:avLst/>
            </a:prstGeom>
          </p:spPr>
          <p:txBody>
            <a:bodyPr anchor="t" rtlCol="false" tIns="0" lIns="0" bIns="0" rIns="0">
              <a:spAutoFit/>
            </a:bodyPr>
            <a:lstStyle/>
            <a:p>
              <a:pPr algn="ctr">
                <a:lnSpc>
                  <a:spcPts val="2939"/>
                </a:lnSpc>
              </a:pPr>
              <a:r>
                <a:rPr lang="en-US" sz="2099">
                  <a:solidFill>
                    <a:srgbClr val="000000"/>
                  </a:solidFill>
                  <a:latin typeface="Garet"/>
                  <a:ea typeface="Garet"/>
                  <a:cs typeface="Garet"/>
                  <a:sym typeface="Garet"/>
                </a:rPr>
                <a:t>Features like the Smart Progress Dashboard and tailored motivational content ensure a user-centric experience, addressing fragmentation and fostering continuous improvement.</a:t>
              </a:r>
            </a:p>
            <a:p>
              <a:pPr algn="ctr" marL="0" indent="0" lvl="0">
                <a:lnSpc>
                  <a:spcPts val="2939"/>
                </a:lnSpc>
                <a:spcBef>
                  <a:spcPct val="0"/>
                </a:spcBef>
              </a:pPr>
            </a:p>
          </p:txBody>
        </p:sp>
      </p:grpSp>
    </p:spTree>
  </p:cSld>
  <p:clrMapOvr>
    <a:masterClrMapping/>
  </p:clrMapOvr>
  <p:transition spd="slow">
    <p:push dir="d"/>
  </p:transition>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364" r="0" b="-3364"/>
            </a:stretch>
          </a:blipFill>
        </p:spPr>
      </p:sp>
      <p:sp>
        <p:nvSpPr>
          <p:cNvPr name="Freeform 3" id="3"/>
          <p:cNvSpPr/>
          <p:nvPr/>
        </p:nvSpPr>
        <p:spPr>
          <a:xfrm flipH="false" flipV="false" rot="0">
            <a:off x="4969917" y="6544475"/>
            <a:ext cx="4891384" cy="2713825"/>
          </a:xfrm>
          <a:custGeom>
            <a:avLst/>
            <a:gdLst/>
            <a:ahLst/>
            <a:cxnLst/>
            <a:rect r="r" b="b" t="t" l="l"/>
            <a:pathLst>
              <a:path h="2713825" w="4891384">
                <a:moveTo>
                  <a:pt x="0" y="0"/>
                </a:moveTo>
                <a:lnTo>
                  <a:pt x="4891384" y="0"/>
                </a:lnTo>
                <a:lnTo>
                  <a:pt x="4891384" y="2713825"/>
                </a:lnTo>
                <a:lnTo>
                  <a:pt x="0" y="2713825"/>
                </a:lnTo>
                <a:lnTo>
                  <a:pt x="0" y="0"/>
                </a:lnTo>
                <a:close/>
              </a:path>
            </a:pathLst>
          </a:custGeom>
          <a:blipFill>
            <a:blip r:embed="rId3"/>
            <a:stretch>
              <a:fillRect l="0" t="0" r="0" b="0"/>
            </a:stretch>
          </a:blipFill>
        </p:spPr>
      </p:sp>
      <p:sp>
        <p:nvSpPr>
          <p:cNvPr name="TextBox 4" id="4"/>
          <p:cNvSpPr txBox="true"/>
          <p:nvPr/>
        </p:nvSpPr>
        <p:spPr>
          <a:xfrm rot="0">
            <a:off x="1028700" y="1104900"/>
            <a:ext cx="5660824" cy="1565824"/>
          </a:xfrm>
          <a:prstGeom prst="rect">
            <a:avLst/>
          </a:prstGeom>
        </p:spPr>
        <p:txBody>
          <a:bodyPr anchor="t" rtlCol="false" tIns="0" lIns="0" bIns="0" rIns="0">
            <a:spAutoFit/>
          </a:bodyPr>
          <a:lstStyle/>
          <a:p>
            <a:pPr algn="l" marL="0" indent="0" lvl="0">
              <a:lnSpc>
                <a:spcPts val="6040"/>
              </a:lnSpc>
            </a:pPr>
            <a:r>
              <a:rPr lang="en-US" sz="5808" spc="-458">
                <a:solidFill>
                  <a:srgbClr val="000000"/>
                </a:solidFill>
                <a:latin typeface="Archivo Black"/>
                <a:ea typeface="Archivo Black"/>
                <a:cs typeface="Archivo Black"/>
                <a:sym typeface="Archivo Black"/>
              </a:rPr>
              <a:t>System Requirements</a:t>
            </a:r>
          </a:p>
        </p:txBody>
      </p:sp>
      <p:sp>
        <p:nvSpPr>
          <p:cNvPr name="TextBox 5" id="5"/>
          <p:cNvSpPr txBox="true"/>
          <p:nvPr/>
        </p:nvSpPr>
        <p:spPr>
          <a:xfrm rot="0">
            <a:off x="9562111" y="3446062"/>
            <a:ext cx="6977577" cy="3667761"/>
          </a:xfrm>
          <a:prstGeom prst="rect">
            <a:avLst/>
          </a:prstGeom>
        </p:spPr>
        <p:txBody>
          <a:bodyPr anchor="t" rtlCol="false" tIns="0" lIns="0" bIns="0" rIns="0">
            <a:spAutoFit/>
          </a:bodyPr>
          <a:lstStyle/>
          <a:p>
            <a:pPr algn="l">
              <a:lnSpc>
                <a:spcPts val="4619"/>
              </a:lnSpc>
            </a:pPr>
            <a:r>
              <a:rPr lang="en-US" sz="3299" b="true">
                <a:solidFill>
                  <a:srgbClr val="000000"/>
                </a:solidFill>
                <a:latin typeface="Garet Bold"/>
                <a:ea typeface="Garet Bold"/>
                <a:cs typeface="Garet Bold"/>
                <a:sym typeface="Garet Bold"/>
              </a:rPr>
              <a:t>SOFTWARE SPECIFICATIONS</a:t>
            </a:r>
          </a:p>
          <a:p>
            <a:pPr algn="l">
              <a:lnSpc>
                <a:spcPts val="2380"/>
              </a:lnSpc>
            </a:pPr>
          </a:p>
          <a:p>
            <a:pPr algn="l" marL="561337" indent="-280669" lvl="1">
              <a:lnSpc>
                <a:spcPts val="4549"/>
              </a:lnSpc>
              <a:buFont typeface="Arial"/>
              <a:buChar char="•"/>
            </a:pPr>
            <a:r>
              <a:rPr lang="en-US" sz="2599">
                <a:solidFill>
                  <a:srgbClr val="000000"/>
                </a:solidFill>
                <a:latin typeface="Garet"/>
                <a:ea typeface="Garet"/>
                <a:cs typeface="Garet"/>
                <a:sym typeface="Garet"/>
              </a:rPr>
              <a:t>IDE: Visual Studio Code </a:t>
            </a:r>
          </a:p>
          <a:p>
            <a:pPr algn="l" marL="561337" indent="-280669" lvl="1">
              <a:lnSpc>
                <a:spcPts val="4549"/>
              </a:lnSpc>
              <a:buFont typeface="Arial"/>
              <a:buChar char="•"/>
            </a:pPr>
            <a:r>
              <a:rPr lang="en-US" sz="2599">
                <a:solidFill>
                  <a:srgbClr val="000000"/>
                </a:solidFill>
                <a:latin typeface="Garet"/>
                <a:ea typeface="Garet"/>
                <a:cs typeface="Garet"/>
                <a:sym typeface="Garet"/>
              </a:rPr>
              <a:t>Python 3.6 or later</a:t>
            </a:r>
          </a:p>
          <a:p>
            <a:pPr algn="l" marL="561337" indent="-280669" lvl="1">
              <a:lnSpc>
                <a:spcPts val="4549"/>
              </a:lnSpc>
              <a:buFont typeface="Arial"/>
              <a:buChar char="•"/>
            </a:pPr>
            <a:r>
              <a:rPr lang="en-US" sz="2599">
                <a:solidFill>
                  <a:srgbClr val="000000"/>
                </a:solidFill>
                <a:latin typeface="Garet"/>
                <a:ea typeface="Garet"/>
                <a:cs typeface="Garet"/>
                <a:sym typeface="Garet"/>
              </a:rPr>
              <a:t>Web Framework: Flask</a:t>
            </a:r>
          </a:p>
          <a:p>
            <a:pPr algn="l" marL="561337" indent="-280669" lvl="1">
              <a:lnSpc>
                <a:spcPts val="4549"/>
              </a:lnSpc>
              <a:buFont typeface="Arial"/>
              <a:buChar char="•"/>
            </a:pPr>
            <a:r>
              <a:rPr lang="en-US" sz="2599">
                <a:solidFill>
                  <a:srgbClr val="000000"/>
                </a:solidFill>
                <a:latin typeface="Garet"/>
                <a:ea typeface="Garet"/>
                <a:cs typeface="Garet"/>
                <a:sym typeface="Garet"/>
              </a:rPr>
              <a:t>Frontend: HTML, CSS, JS</a:t>
            </a:r>
          </a:p>
          <a:p>
            <a:pPr algn="l" marL="561337" indent="-280669" lvl="1">
              <a:lnSpc>
                <a:spcPts val="4549"/>
              </a:lnSpc>
              <a:buFont typeface="Arial"/>
              <a:buChar char="•"/>
            </a:pPr>
            <a:r>
              <a:rPr lang="en-US" sz="2599">
                <a:solidFill>
                  <a:srgbClr val="000000"/>
                </a:solidFill>
                <a:latin typeface="Garet"/>
                <a:ea typeface="Garet"/>
                <a:cs typeface="Garet"/>
                <a:sym typeface="Garet"/>
              </a:rPr>
              <a:t>Standard Python Libraries</a:t>
            </a:r>
          </a:p>
        </p:txBody>
      </p:sp>
      <p:sp>
        <p:nvSpPr>
          <p:cNvPr name="TextBox 6" id="6"/>
          <p:cNvSpPr txBox="true"/>
          <p:nvPr/>
        </p:nvSpPr>
        <p:spPr>
          <a:xfrm rot="0">
            <a:off x="1028700" y="3446062"/>
            <a:ext cx="6711631" cy="2524761"/>
          </a:xfrm>
          <a:prstGeom prst="rect">
            <a:avLst/>
          </a:prstGeom>
        </p:spPr>
        <p:txBody>
          <a:bodyPr anchor="t" rtlCol="false" tIns="0" lIns="0" bIns="0" rIns="0">
            <a:spAutoFit/>
          </a:bodyPr>
          <a:lstStyle/>
          <a:p>
            <a:pPr algn="l">
              <a:lnSpc>
                <a:spcPts val="4619"/>
              </a:lnSpc>
            </a:pPr>
            <a:r>
              <a:rPr lang="en-US" sz="3299" b="true">
                <a:solidFill>
                  <a:srgbClr val="000000"/>
                </a:solidFill>
                <a:latin typeface="Garet Bold"/>
                <a:ea typeface="Garet Bold"/>
                <a:cs typeface="Garet Bold"/>
                <a:sym typeface="Garet Bold"/>
              </a:rPr>
              <a:t>HARDWARE SPECIFICATIONS</a:t>
            </a:r>
          </a:p>
          <a:p>
            <a:pPr algn="l">
              <a:lnSpc>
                <a:spcPts val="2380"/>
              </a:lnSpc>
            </a:pPr>
          </a:p>
          <a:p>
            <a:pPr algn="l" marL="561337" indent="-280669" lvl="1">
              <a:lnSpc>
                <a:spcPts val="4549"/>
              </a:lnSpc>
              <a:buFont typeface="Arial"/>
              <a:buChar char="•"/>
            </a:pPr>
            <a:r>
              <a:rPr lang="en-US" sz="2599">
                <a:solidFill>
                  <a:srgbClr val="000000"/>
                </a:solidFill>
                <a:latin typeface="Garet"/>
                <a:ea typeface="Garet"/>
                <a:cs typeface="Garet"/>
                <a:sym typeface="Garet"/>
              </a:rPr>
              <a:t>PROCESSOR: INTEL I5 OR ABOVE</a:t>
            </a:r>
          </a:p>
          <a:p>
            <a:pPr algn="l" marL="561337" indent="-280669" lvl="1">
              <a:lnSpc>
                <a:spcPts val="4549"/>
              </a:lnSpc>
              <a:buFont typeface="Arial"/>
              <a:buChar char="•"/>
            </a:pPr>
            <a:r>
              <a:rPr lang="en-US" sz="2599">
                <a:solidFill>
                  <a:srgbClr val="000000"/>
                </a:solidFill>
                <a:latin typeface="Garet"/>
                <a:ea typeface="Garet"/>
                <a:cs typeface="Garet"/>
                <a:sym typeface="Garet"/>
              </a:rPr>
              <a:t>MEMORY: 4GB OR ABOVE</a:t>
            </a:r>
          </a:p>
          <a:p>
            <a:pPr algn="l" marL="561337" indent="-280669" lvl="1">
              <a:lnSpc>
                <a:spcPts val="4549"/>
              </a:lnSpc>
              <a:buFont typeface="Arial"/>
              <a:buChar char="•"/>
            </a:pPr>
            <a:r>
              <a:rPr lang="en-US" sz="2599">
                <a:solidFill>
                  <a:srgbClr val="000000"/>
                </a:solidFill>
                <a:latin typeface="Garet"/>
                <a:ea typeface="Garet"/>
                <a:cs typeface="Garet"/>
                <a:sym typeface="Garet"/>
              </a:rPr>
              <a:t>HARD DISK: 128GB OR ABOVE</a:t>
            </a:r>
          </a:p>
        </p:txBody>
      </p:sp>
      <p:sp>
        <p:nvSpPr>
          <p:cNvPr name="TextBox 7" id="7"/>
          <p:cNvSpPr txBox="true"/>
          <p:nvPr/>
        </p:nvSpPr>
        <p:spPr>
          <a:xfrm rot="0">
            <a:off x="14382445" y="981075"/>
            <a:ext cx="2876855" cy="365760"/>
          </a:xfrm>
          <a:prstGeom prst="rect">
            <a:avLst/>
          </a:prstGeom>
        </p:spPr>
        <p:txBody>
          <a:bodyPr anchor="t" rtlCol="false" tIns="0" lIns="0" bIns="0" rIns="0">
            <a:spAutoFit/>
          </a:bodyPr>
          <a:lstStyle/>
          <a:p>
            <a:pPr algn="r">
              <a:lnSpc>
                <a:spcPts val="2939"/>
              </a:lnSpc>
            </a:pPr>
            <a:r>
              <a:rPr lang="en-US" b="true" sz="2099">
                <a:solidFill>
                  <a:srgbClr val="000000"/>
                </a:solidFill>
                <a:latin typeface="Garet Bold"/>
                <a:ea typeface="Garet Bold"/>
                <a:cs typeface="Garet Bold"/>
                <a:sym typeface="Garet Bold"/>
              </a:rPr>
              <a:t>07/10</a:t>
            </a:r>
          </a:p>
        </p:txBody>
      </p:sp>
    </p:spTree>
  </p:cSld>
  <p:clrMapOvr>
    <a:masterClrMapping/>
  </p:clrMapOvr>
  <p:transition spd="slow">
    <p:cover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DAGbsBDhUCk</dc:identifier>
  <dcterms:modified xsi:type="dcterms:W3CDTF">2011-08-01T06:04:30Z</dcterms:modified>
  <cp:revision>1</cp:revision>
  <dc:title>Beige and Black Minimalist Project Deck Presentation</dc:title>
</cp:coreProperties>
</file>