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67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6" name="Holder 6"/>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6" name="Holder 6"/>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AFEF"/>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7" name="Holder 7"/>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5" name="Holder 5"/>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4" name="Holder 4"/>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lnTo>
                  <a:pt x="12192000" y="0"/>
                </a:lnTo>
                <a:close/>
              </a:path>
            </a:pathLst>
          </a:custGeom>
          <a:solidFill>
            <a:srgbClr val="5B9BD4"/>
          </a:solidFill>
        </p:spPr>
        <p:txBody>
          <a:bodyPr wrap="square" lIns="0" tIns="0" rIns="0" bIns="0" rtlCol="0"/>
          <a:lstStyle/>
          <a:p>
            <a:endParaRPr/>
          </a:p>
        </p:txBody>
      </p:sp>
      <p:sp>
        <p:nvSpPr>
          <p:cNvPr id="17" name="bg object 17"/>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522833" y="347599"/>
            <a:ext cx="9380220" cy="696594"/>
          </a:xfrm>
          <a:prstGeom prst="rect">
            <a:avLst/>
          </a:prstGeom>
        </p:spPr>
        <p:txBody>
          <a:bodyPr wrap="square" lIns="0" tIns="0" rIns="0" bIns="0">
            <a:spAutoFit/>
          </a:bodyPr>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body" idx="1"/>
          </p:nvPr>
        </p:nvSpPr>
        <p:spPr>
          <a:xfrm>
            <a:off x="522833" y="1218945"/>
            <a:ext cx="7971790" cy="200787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910234" y="6532794"/>
            <a:ext cx="10353675" cy="260350"/>
          </a:xfrm>
          <a:prstGeom prst="rect">
            <a:avLst/>
          </a:prstGeom>
        </p:spPr>
        <p:txBody>
          <a:bodyPr wrap="square" lIns="0" tIns="0" rIns="0" bIns="0">
            <a:spAutoFit/>
          </a:bodyPr>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6" name="Holder 6"/>
          <p:cNvSpPr>
            <a:spLocks noGrp="1"/>
          </p:cNvSpPr>
          <p:nvPr>
            <p:ph type="sldNum" sz="quarter" idx="7"/>
          </p:nvPr>
        </p:nvSpPr>
        <p:spPr>
          <a:xfrm>
            <a:off x="11526011" y="6285687"/>
            <a:ext cx="244475" cy="177800"/>
          </a:xfrm>
          <a:prstGeom prst="rect">
            <a:avLst/>
          </a:prstGeom>
        </p:spPr>
        <p:txBody>
          <a:bodyPr wrap="square" lIns="0" tIns="0" rIns="0" bIns="0">
            <a:spAutoFit/>
          </a:bodyPr>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8382" y="544829"/>
            <a:ext cx="850773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2E5395"/>
                </a:solidFill>
                <a:latin typeface="Calibri"/>
                <a:cs typeface="Calibri"/>
              </a:rPr>
              <a:t>MALLAREDDY</a:t>
            </a:r>
            <a:r>
              <a:rPr sz="2800" spc="-95" dirty="0">
                <a:solidFill>
                  <a:srgbClr val="2E5395"/>
                </a:solidFill>
                <a:latin typeface="Calibri"/>
                <a:cs typeface="Calibri"/>
              </a:rPr>
              <a:t> </a:t>
            </a:r>
            <a:r>
              <a:rPr sz="2800" spc="-10" dirty="0">
                <a:solidFill>
                  <a:srgbClr val="2E5395"/>
                </a:solidFill>
                <a:latin typeface="Calibri"/>
                <a:cs typeface="Calibri"/>
              </a:rPr>
              <a:t>COLLEGE</a:t>
            </a:r>
            <a:r>
              <a:rPr sz="2800" spc="-90" dirty="0">
                <a:solidFill>
                  <a:srgbClr val="2E5395"/>
                </a:solidFill>
                <a:latin typeface="Calibri"/>
                <a:cs typeface="Calibri"/>
              </a:rPr>
              <a:t> </a:t>
            </a:r>
            <a:r>
              <a:rPr sz="2800" dirty="0">
                <a:solidFill>
                  <a:srgbClr val="2E5395"/>
                </a:solidFill>
                <a:latin typeface="Calibri"/>
                <a:cs typeface="Calibri"/>
              </a:rPr>
              <a:t>OF</a:t>
            </a:r>
            <a:r>
              <a:rPr sz="2800" spc="-95" dirty="0">
                <a:solidFill>
                  <a:srgbClr val="2E5395"/>
                </a:solidFill>
                <a:latin typeface="Calibri"/>
                <a:cs typeface="Calibri"/>
              </a:rPr>
              <a:t> </a:t>
            </a:r>
            <a:r>
              <a:rPr sz="2800" dirty="0">
                <a:solidFill>
                  <a:srgbClr val="2E5395"/>
                </a:solidFill>
                <a:latin typeface="Calibri"/>
                <a:cs typeface="Calibri"/>
              </a:rPr>
              <a:t>ENGINEERING</a:t>
            </a:r>
            <a:r>
              <a:rPr sz="2800" spc="-45" dirty="0">
                <a:solidFill>
                  <a:srgbClr val="2E5395"/>
                </a:solidFill>
                <a:latin typeface="Calibri"/>
                <a:cs typeface="Calibri"/>
              </a:rPr>
              <a:t> </a:t>
            </a:r>
            <a:r>
              <a:rPr sz="2800" dirty="0">
                <a:solidFill>
                  <a:srgbClr val="2E5395"/>
                </a:solidFill>
                <a:latin typeface="Calibri"/>
                <a:cs typeface="Calibri"/>
              </a:rPr>
              <a:t>&amp;</a:t>
            </a:r>
            <a:r>
              <a:rPr sz="2800" spc="-80" dirty="0">
                <a:solidFill>
                  <a:srgbClr val="2E5395"/>
                </a:solidFill>
                <a:latin typeface="Calibri"/>
                <a:cs typeface="Calibri"/>
              </a:rPr>
              <a:t> </a:t>
            </a:r>
            <a:r>
              <a:rPr sz="2800" spc="-10" dirty="0">
                <a:solidFill>
                  <a:srgbClr val="2E5395"/>
                </a:solidFill>
                <a:latin typeface="Calibri"/>
                <a:cs typeface="Calibri"/>
              </a:rPr>
              <a:t>TECHNOLOGY</a:t>
            </a:r>
            <a:endParaRPr sz="2800">
              <a:latin typeface="Calibri"/>
              <a:cs typeface="Calibri"/>
            </a:endParaRPr>
          </a:p>
        </p:txBody>
      </p:sp>
      <p:sp>
        <p:nvSpPr>
          <p:cNvPr id="3" name="object 3"/>
          <p:cNvSpPr txBox="1"/>
          <p:nvPr/>
        </p:nvSpPr>
        <p:spPr>
          <a:xfrm>
            <a:off x="2946273" y="960882"/>
            <a:ext cx="6715125" cy="431800"/>
          </a:xfrm>
          <a:prstGeom prst="rect">
            <a:avLst/>
          </a:prstGeom>
        </p:spPr>
        <p:txBody>
          <a:bodyPr vert="horz" wrap="square" lIns="0" tIns="13335" rIns="0" bIns="0" rtlCol="0">
            <a:spAutoFit/>
          </a:bodyPr>
          <a:lstStyle/>
          <a:p>
            <a:pPr marL="1905" algn="ctr">
              <a:lnSpc>
                <a:spcPts val="1595"/>
              </a:lnSpc>
              <a:spcBef>
                <a:spcPts val="105"/>
              </a:spcBef>
            </a:pPr>
            <a:r>
              <a:rPr sz="1400" b="1" spc="-10" dirty="0">
                <a:latin typeface="Calibri"/>
                <a:cs typeface="Calibri"/>
              </a:rPr>
              <a:t>(AUTONOMUS</a:t>
            </a:r>
            <a:r>
              <a:rPr sz="1400" b="1" spc="-25" dirty="0">
                <a:latin typeface="Calibri"/>
                <a:cs typeface="Calibri"/>
              </a:rPr>
              <a:t> </a:t>
            </a:r>
            <a:r>
              <a:rPr sz="1400" b="1" dirty="0">
                <a:latin typeface="Calibri"/>
                <a:cs typeface="Calibri"/>
              </a:rPr>
              <a:t>INSTITUTION</a:t>
            </a:r>
            <a:r>
              <a:rPr sz="1400" b="1" spc="-30" dirty="0">
                <a:latin typeface="Calibri"/>
                <a:cs typeface="Calibri"/>
              </a:rPr>
              <a:t> </a:t>
            </a:r>
            <a:r>
              <a:rPr sz="1400" b="1" dirty="0">
                <a:latin typeface="Calibri"/>
                <a:cs typeface="Calibri"/>
              </a:rPr>
              <a:t>–UGC,</a:t>
            </a:r>
            <a:r>
              <a:rPr sz="1400" b="1" spc="-30" dirty="0">
                <a:latin typeface="Calibri"/>
                <a:cs typeface="Calibri"/>
              </a:rPr>
              <a:t> GOVT.</a:t>
            </a:r>
            <a:r>
              <a:rPr sz="1400" b="1" spc="-35" dirty="0">
                <a:latin typeface="Calibri"/>
                <a:cs typeface="Calibri"/>
              </a:rPr>
              <a:t> </a:t>
            </a:r>
            <a:r>
              <a:rPr sz="1400" b="1" dirty="0">
                <a:latin typeface="Calibri"/>
                <a:cs typeface="Calibri"/>
              </a:rPr>
              <a:t>OF</a:t>
            </a:r>
            <a:r>
              <a:rPr sz="1400" b="1" spc="-25" dirty="0">
                <a:latin typeface="Calibri"/>
                <a:cs typeface="Calibri"/>
              </a:rPr>
              <a:t> </a:t>
            </a:r>
            <a:r>
              <a:rPr sz="1400" b="1" spc="-10" dirty="0">
                <a:latin typeface="Calibri"/>
                <a:cs typeface="Calibri"/>
              </a:rPr>
              <a:t>INDIA)</a:t>
            </a:r>
            <a:endParaRPr sz="1400">
              <a:latin typeface="Calibri"/>
              <a:cs typeface="Calibri"/>
            </a:endParaRPr>
          </a:p>
          <a:p>
            <a:pPr algn="ctr">
              <a:lnSpc>
                <a:spcPts val="1595"/>
              </a:lnSpc>
            </a:pPr>
            <a:r>
              <a:rPr sz="1400" b="1" dirty="0">
                <a:latin typeface="Calibri"/>
                <a:cs typeface="Calibri"/>
              </a:rPr>
              <a:t>Affiliated</a:t>
            </a:r>
            <a:r>
              <a:rPr sz="1400" b="1" spc="-20" dirty="0">
                <a:latin typeface="Calibri"/>
                <a:cs typeface="Calibri"/>
              </a:rPr>
              <a:t> </a:t>
            </a:r>
            <a:r>
              <a:rPr sz="1400" b="1" dirty="0">
                <a:latin typeface="Calibri"/>
                <a:cs typeface="Calibri"/>
              </a:rPr>
              <a:t>to</a:t>
            </a:r>
            <a:r>
              <a:rPr sz="1400" b="1" spc="-50" dirty="0">
                <a:latin typeface="Calibri"/>
                <a:cs typeface="Calibri"/>
              </a:rPr>
              <a:t> </a:t>
            </a:r>
            <a:r>
              <a:rPr sz="1400" b="1" dirty="0">
                <a:latin typeface="Calibri"/>
                <a:cs typeface="Calibri"/>
              </a:rPr>
              <a:t>JNTUH;</a:t>
            </a:r>
            <a:r>
              <a:rPr sz="1400" b="1" spc="-25" dirty="0">
                <a:latin typeface="Calibri"/>
                <a:cs typeface="Calibri"/>
              </a:rPr>
              <a:t> </a:t>
            </a:r>
            <a:r>
              <a:rPr sz="1400" b="1" spc="-10" dirty="0">
                <a:latin typeface="Calibri"/>
                <a:cs typeface="Calibri"/>
              </a:rPr>
              <a:t>Approved</a:t>
            </a:r>
            <a:r>
              <a:rPr sz="1400" b="1" spc="-60" dirty="0">
                <a:latin typeface="Calibri"/>
                <a:cs typeface="Calibri"/>
              </a:rPr>
              <a:t> </a:t>
            </a:r>
            <a:r>
              <a:rPr sz="1400" b="1" dirty="0">
                <a:latin typeface="Calibri"/>
                <a:cs typeface="Calibri"/>
              </a:rPr>
              <a:t>by</a:t>
            </a:r>
            <a:r>
              <a:rPr sz="1400" b="1" spc="-15" dirty="0">
                <a:latin typeface="Calibri"/>
                <a:cs typeface="Calibri"/>
              </a:rPr>
              <a:t> </a:t>
            </a:r>
            <a:r>
              <a:rPr sz="1400" b="1" dirty="0">
                <a:latin typeface="Calibri"/>
                <a:cs typeface="Calibri"/>
              </a:rPr>
              <a:t>AICTE,</a:t>
            </a:r>
            <a:r>
              <a:rPr sz="1400" b="1" spc="-30" dirty="0">
                <a:latin typeface="Calibri"/>
                <a:cs typeface="Calibri"/>
              </a:rPr>
              <a:t> </a:t>
            </a:r>
            <a:r>
              <a:rPr sz="1400" b="1" spc="-10" dirty="0">
                <a:latin typeface="Calibri"/>
                <a:cs typeface="Calibri"/>
              </a:rPr>
              <a:t>NBA-</a:t>
            </a:r>
            <a:r>
              <a:rPr sz="1400" b="1" dirty="0">
                <a:latin typeface="Calibri"/>
                <a:cs typeface="Calibri"/>
              </a:rPr>
              <a:t>Tier</a:t>
            </a:r>
            <a:r>
              <a:rPr sz="1400" b="1" spc="-30" dirty="0">
                <a:latin typeface="Calibri"/>
                <a:cs typeface="Calibri"/>
              </a:rPr>
              <a:t> </a:t>
            </a:r>
            <a:r>
              <a:rPr sz="1400" b="1" dirty="0">
                <a:latin typeface="Calibri"/>
                <a:cs typeface="Calibri"/>
              </a:rPr>
              <a:t>1</a:t>
            </a:r>
            <a:r>
              <a:rPr sz="1400" b="1" spc="-15" dirty="0">
                <a:latin typeface="Calibri"/>
                <a:cs typeface="Calibri"/>
              </a:rPr>
              <a:t> </a:t>
            </a:r>
            <a:r>
              <a:rPr sz="1400" b="1" dirty="0">
                <a:latin typeface="Calibri"/>
                <a:cs typeface="Calibri"/>
              </a:rPr>
              <a:t>&amp;</a:t>
            </a:r>
            <a:r>
              <a:rPr sz="1400" b="1" spc="-20" dirty="0">
                <a:latin typeface="Calibri"/>
                <a:cs typeface="Calibri"/>
              </a:rPr>
              <a:t> </a:t>
            </a:r>
            <a:r>
              <a:rPr sz="1400" b="1" dirty="0">
                <a:latin typeface="Calibri"/>
                <a:cs typeface="Calibri"/>
              </a:rPr>
              <a:t>NAAC</a:t>
            </a:r>
            <a:r>
              <a:rPr sz="1400" b="1" spc="-20" dirty="0">
                <a:latin typeface="Calibri"/>
                <a:cs typeface="Calibri"/>
              </a:rPr>
              <a:t> </a:t>
            </a:r>
            <a:r>
              <a:rPr sz="1400" b="1" dirty="0">
                <a:latin typeface="Calibri"/>
                <a:cs typeface="Calibri"/>
              </a:rPr>
              <a:t>with</a:t>
            </a:r>
            <a:r>
              <a:rPr sz="1400" b="1" spc="-20" dirty="0">
                <a:latin typeface="Calibri"/>
                <a:cs typeface="Calibri"/>
              </a:rPr>
              <a:t> </a:t>
            </a:r>
            <a:r>
              <a:rPr sz="1400" b="1" dirty="0">
                <a:latin typeface="Calibri"/>
                <a:cs typeface="Calibri"/>
              </a:rPr>
              <a:t>A-GRADE|</a:t>
            </a:r>
            <a:r>
              <a:rPr sz="1400" b="1" spc="-45" dirty="0">
                <a:latin typeface="Calibri"/>
                <a:cs typeface="Calibri"/>
              </a:rPr>
              <a:t> </a:t>
            </a:r>
            <a:r>
              <a:rPr sz="1400" b="1" dirty="0">
                <a:latin typeface="Calibri"/>
                <a:cs typeface="Calibri"/>
              </a:rPr>
              <a:t>ISO</a:t>
            </a:r>
            <a:r>
              <a:rPr sz="1400" b="1" spc="-5" dirty="0">
                <a:latin typeface="Calibri"/>
                <a:cs typeface="Calibri"/>
              </a:rPr>
              <a:t> </a:t>
            </a:r>
            <a:r>
              <a:rPr sz="1400" b="1" spc="-10" dirty="0">
                <a:latin typeface="Calibri"/>
                <a:cs typeface="Calibri"/>
              </a:rPr>
              <a:t>9001:2015</a:t>
            </a:r>
            <a:endParaRPr sz="1400">
              <a:latin typeface="Calibri"/>
              <a:cs typeface="Calibri"/>
            </a:endParaRPr>
          </a:p>
        </p:txBody>
      </p:sp>
      <p:pic>
        <p:nvPicPr>
          <p:cNvPr id="4" name="object 4"/>
          <p:cNvPicPr/>
          <p:nvPr/>
        </p:nvPicPr>
        <p:blipFill>
          <a:blip r:embed="rId2" cstate="print"/>
          <a:stretch>
            <a:fillRect/>
          </a:stretch>
        </p:blipFill>
        <p:spPr>
          <a:xfrm>
            <a:off x="10724509" y="434380"/>
            <a:ext cx="1227875" cy="1211873"/>
          </a:xfrm>
          <a:prstGeom prst="rect">
            <a:avLst/>
          </a:prstGeom>
        </p:spPr>
      </p:pic>
      <p:grpSp>
        <p:nvGrpSpPr>
          <p:cNvPr id="5" name="object 5"/>
          <p:cNvGrpSpPr/>
          <p:nvPr/>
        </p:nvGrpSpPr>
        <p:grpSpPr>
          <a:xfrm>
            <a:off x="-6350" y="-6350"/>
            <a:ext cx="12204700" cy="1584960"/>
            <a:chOff x="-6350" y="-6350"/>
            <a:chExt cx="12204700" cy="1584960"/>
          </a:xfrm>
        </p:grpSpPr>
        <p:pic>
          <p:nvPicPr>
            <p:cNvPr id="6" name="object 6"/>
            <p:cNvPicPr/>
            <p:nvPr/>
          </p:nvPicPr>
          <p:blipFill>
            <a:blip r:embed="rId3" cstate="print"/>
            <a:stretch>
              <a:fillRect/>
            </a:stretch>
          </p:blipFill>
          <p:spPr>
            <a:xfrm>
              <a:off x="350041" y="404373"/>
              <a:ext cx="1355665" cy="1174103"/>
            </a:xfrm>
            <a:prstGeom prst="rect">
              <a:avLst/>
            </a:prstGeom>
          </p:spPr>
        </p:pic>
        <p:sp>
          <p:nvSpPr>
            <p:cNvPr id="7" name="object 7"/>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8" name="object 8"/>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9" name="object 9"/>
          <p:cNvSpPr txBox="1"/>
          <p:nvPr/>
        </p:nvSpPr>
        <p:spPr>
          <a:xfrm>
            <a:off x="2243707" y="1464003"/>
            <a:ext cx="8117080" cy="4855368"/>
          </a:xfrm>
          <a:prstGeom prst="rect">
            <a:avLst/>
          </a:prstGeom>
        </p:spPr>
        <p:txBody>
          <a:bodyPr vert="horz" wrap="square" lIns="0" tIns="141605" rIns="0" bIns="0" rtlCol="0">
            <a:spAutoFit/>
          </a:bodyPr>
          <a:lstStyle/>
          <a:p>
            <a:pPr algn="ctr">
              <a:spcBef>
                <a:spcPts val="1115"/>
              </a:spcBef>
            </a:pPr>
            <a:r>
              <a:rPr lang="en-IN" sz="3200" b="1" spc="-10" dirty="0">
                <a:solidFill>
                  <a:srgbClr val="538235"/>
                </a:solidFill>
                <a:latin typeface="Calibri"/>
                <a:cs typeface="Calibri"/>
              </a:rPr>
              <a:t>Fit Fusion – A Smart Fitness, Diet and Daily Motivation</a:t>
            </a:r>
            <a:endParaRPr lang="en-US" sz="3200" b="1" spc="-883" dirty="0">
              <a:solidFill>
                <a:srgbClr val="000000"/>
              </a:solidFill>
              <a:latin typeface="+mj-lt"/>
              <a:cs typeface="Calibri"/>
              <a:sym typeface="Archivo Black"/>
            </a:endParaRPr>
          </a:p>
          <a:p>
            <a:pPr algn="ctr">
              <a:spcBef>
                <a:spcPts val="1115"/>
              </a:spcBef>
            </a:pPr>
            <a:r>
              <a:rPr sz="2400" b="1" spc="-35" dirty="0">
                <a:solidFill>
                  <a:srgbClr val="FF0000"/>
                </a:solidFill>
                <a:latin typeface="Calibri"/>
                <a:cs typeface="Calibri"/>
              </a:rPr>
              <a:t>Team</a:t>
            </a:r>
            <a:r>
              <a:rPr sz="2400" b="1" spc="-100" dirty="0">
                <a:solidFill>
                  <a:srgbClr val="FF0000"/>
                </a:solidFill>
                <a:latin typeface="Calibri"/>
                <a:cs typeface="Calibri"/>
              </a:rPr>
              <a:t> </a:t>
            </a:r>
            <a:r>
              <a:rPr sz="2400" b="1" spc="-10" dirty="0">
                <a:solidFill>
                  <a:srgbClr val="FF0000"/>
                </a:solidFill>
                <a:latin typeface="Calibri"/>
                <a:cs typeface="Calibri"/>
              </a:rPr>
              <a:t>Members </a:t>
            </a:r>
            <a:endParaRPr lang="en-US" sz="2400" b="1" spc="-10" dirty="0">
              <a:solidFill>
                <a:srgbClr val="FF0000"/>
              </a:solidFill>
              <a:latin typeface="Calibri"/>
              <a:cs typeface="Calibri"/>
            </a:endParaRPr>
          </a:p>
          <a:p>
            <a:pPr algn="ctr">
              <a:spcBef>
                <a:spcPts val="1115"/>
              </a:spcBef>
            </a:pPr>
            <a:endParaRPr lang="en-IN" sz="2400" b="1" spc="-10" dirty="0">
              <a:solidFill>
                <a:srgbClr val="FF0000"/>
              </a:solidFill>
              <a:latin typeface="Calibri"/>
              <a:cs typeface="Calibri"/>
            </a:endParaRPr>
          </a:p>
          <a:p>
            <a:pPr algn="ctr">
              <a:spcBef>
                <a:spcPts val="1115"/>
              </a:spcBef>
            </a:pPr>
            <a:endParaRPr lang="en-IN" sz="2400" b="1" spc="-10" dirty="0">
              <a:solidFill>
                <a:srgbClr val="FF0000"/>
              </a:solidFill>
              <a:latin typeface="Calibri"/>
              <a:cs typeface="Calibri"/>
            </a:endParaRPr>
          </a:p>
          <a:p>
            <a:pPr algn="ctr">
              <a:spcBef>
                <a:spcPts val="1115"/>
              </a:spcBef>
            </a:pPr>
            <a:endParaRPr lang="en-US" sz="2400" b="1" spc="-10" dirty="0">
              <a:solidFill>
                <a:srgbClr val="FF0000"/>
              </a:solidFill>
              <a:latin typeface="Calibri"/>
              <a:cs typeface="Calibri"/>
            </a:endParaRPr>
          </a:p>
          <a:p>
            <a:pPr algn="ctr">
              <a:spcBef>
                <a:spcPts val="1115"/>
              </a:spcBef>
            </a:pPr>
            <a:endParaRPr lang="en-US" sz="100" b="1" spc="-10" dirty="0">
              <a:solidFill>
                <a:srgbClr val="FF0000"/>
              </a:solidFill>
              <a:latin typeface="Calibri"/>
              <a:cs typeface="Calibri"/>
            </a:endParaRPr>
          </a:p>
          <a:p>
            <a:pPr algn="ctr">
              <a:lnSpc>
                <a:spcPct val="100000"/>
              </a:lnSpc>
              <a:spcBef>
                <a:spcPts val="425"/>
              </a:spcBef>
            </a:pPr>
            <a:r>
              <a:rPr lang="en-US" sz="2400" dirty="0">
                <a:latin typeface="Calibri"/>
                <a:cs typeface="Calibri"/>
              </a:rPr>
              <a:t>III</a:t>
            </a:r>
            <a:r>
              <a:rPr lang="en-US" sz="2400" spc="-50" dirty="0">
                <a:latin typeface="Calibri"/>
                <a:cs typeface="Calibri"/>
              </a:rPr>
              <a:t> </a:t>
            </a:r>
            <a:r>
              <a:rPr lang="en-US" sz="2400" spc="-25" dirty="0">
                <a:latin typeface="Calibri"/>
                <a:cs typeface="Calibri"/>
              </a:rPr>
              <a:t>Year</a:t>
            </a:r>
            <a:r>
              <a:rPr lang="en-US" sz="2400" spc="-35" dirty="0">
                <a:latin typeface="Calibri"/>
                <a:cs typeface="Calibri"/>
              </a:rPr>
              <a:t> </a:t>
            </a:r>
            <a:r>
              <a:rPr lang="en-US" sz="2400" spc="-75" dirty="0">
                <a:latin typeface="Calibri"/>
                <a:cs typeface="Calibri"/>
              </a:rPr>
              <a:t>B.Tech - </a:t>
            </a:r>
            <a:r>
              <a:rPr lang="en-US" sz="2400" dirty="0">
                <a:latin typeface="Calibri"/>
                <a:cs typeface="Calibri"/>
              </a:rPr>
              <a:t>II</a:t>
            </a:r>
            <a:r>
              <a:rPr lang="en-US" sz="2400" spc="-40" dirty="0">
                <a:latin typeface="Calibri"/>
                <a:cs typeface="Calibri"/>
              </a:rPr>
              <a:t> </a:t>
            </a:r>
            <a:r>
              <a:rPr lang="en-US" sz="2400" dirty="0">
                <a:latin typeface="Calibri"/>
                <a:cs typeface="Calibri"/>
              </a:rPr>
              <a:t>Semester</a:t>
            </a:r>
            <a:r>
              <a:rPr lang="en-US" sz="2400" spc="-55" dirty="0">
                <a:latin typeface="Calibri"/>
                <a:cs typeface="Calibri"/>
              </a:rPr>
              <a:t> </a:t>
            </a:r>
            <a:r>
              <a:rPr lang="en-US" sz="2400" dirty="0">
                <a:latin typeface="Calibri"/>
                <a:cs typeface="Calibri"/>
              </a:rPr>
              <a:t>–</a:t>
            </a:r>
            <a:r>
              <a:rPr lang="en-US" sz="2400" spc="-35" dirty="0">
                <a:latin typeface="Calibri"/>
                <a:cs typeface="Calibri"/>
              </a:rPr>
              <a:t> </a:t>
            </a:r>
            <a:r>
              <a:rPr lang="en-US" sz="2400" spc="-10" dirty="0">
                <a:latin typeface="Calibri"/>
                <a:cs typeface="Calibri"/>
              </a:rPr>
              <a:t>CSE(AIML)</a:t>
            </a:r>
          </a:p>
          <a:p>
            <a:pPr algn="ctr">
              <a:lnSpc>
                <a:spcPct val="100000"/>
              </a:lnSpc>
              <a:spcBef>
                <a:spcPts val="425"/>
              </a:spcBef>
            </a:pPr>
            <a:endParaRPr lang="en-US" sz="1000" dirty="0">
              <a:latin typeface="Calibri"/>
              <a:cs typeface="Calibri"/>
            </a:endParaRPr>
          </a:p>
          <a:p>
            <a:pPr marL="1730375" marR="1724025" algn="ctr">
              <a:lnSpc>
                <a:spcPct val="83400"/>
              </a:lnSpc>
            </a:pPr>
            <a:r>
              <a:rPr sz="2400" b="1" dirty="0">
                <a:latin typeface="Calibri"/>
                <a:cs typeface="Calibri"/>
              </a:rPr>
              <a:t>Under</a:t>
            </a:r>
            <a:r>
              <a:rPr sz="2400" b="1" spc="-70" dirty="0">
                <a:latin typeface="Calibri"/>
                <a:cs typeface="Calibri"/>
              </a:rPr>
              <a:t> </a:t>
            </a:r>
            <a:r>
              <a:rPr sz="2400" b="1" dirty="0">
                <a:latin typeface="Calibri"/>
                <a:cs typeface="Calibri"/>
              </a:rPr>
              <a:t>the</a:t>
            </a:r>
            <a:r>
              <a:rPr sz="2400" b="1" spc="-40" dirty="0">
                <a:latin typeface="Calibri"/>
                <a:cs typeface="Calibri"/>
              </a:rPr>
              <a:t> </a:t>
            </a:r>
            <a:r>
              <a:rPr sz="2400" b="1" dirty="0">
                <a:latin typeface="Calibri"/>
                <a:cs typeface="Calibri"/>
              </a:rPr>
              <a:t>Guidance</a:t>
            </a:r>
            <a:r>
              <a:rPr sz="2400" b="1" spc="-55" dirty="0">
                <a:latin typeface="Calibri"/>
                <a:cs typeface="Calibri"/>
              </a:rPr>
              <a:t> </a:t>
            </a:r>
            <a:r>
              <a:rPr sz="2400" b="1" spc="-25" dirty="0">
                <a:latin typeface="Calibri"/>
                <a:cs typeface="Calibri"/>
              </a:rPr>
              <a:t>of </a:t>
            </a:r>
            <a:endParaRPr lang="en-US" sz="2400" b="1" spc="-25" dirty="0">
              <a:latin typeface="Calibri"/>
              <a:cs typeface="Calibri"/>
            </a:endParaRPr>
          </a:p>
          <a:p>
            <a:pPr marL="1730375" marR="1724025" algn="ctr">
              <a:lnSpc>
                <a:spcPct val="83400"/>
              </a:lnSpc>
            </a:pPr>
            <a:r>
              <a:rPr sz="2600" b="1" dirty="0">
                <a:solidFill>
                  <a:srgbClr val="FF0000"/>
                </a:solidFill>
                <a:latin typeface="Calibri"/>
                <a:cs typeface="Calibri"/>
              </a:rPr>
              <a:t>Mrs.</a:t>
            </a:r>
            <a:r>
              <a:rPr sz="2600" b="1" spc="-55" dirty="0">
                <a:solidFill>
                  <a:srgbClr val="FF0000"/>
                </a:solidFill>
                <a:latin typeface="Calibri"/>
                <a:cs typeface="Calibri"/>
              </a:rPr>
              <a:t> </a:t>
            </a:r>
            <a:r>
              <a:rPr sz="2600" b="1" dirty="0">
                <a:solidFill>
                  <a:srgbClr val="FF0000"/>
                </a:solidFill>
                <a:latin typeface="Calibri"/>
                <a:cs typeface="Calibri"/>
              </a:rPr>
              <a:t>N.</a:t>
            </a:r>
            <a:r>
              <a:rPr sz="2600" b="1" spc="-50" dirty="0">
                <a:solidFill>
                  <a:srgbClr val="FF0000"/>
                </a:solidFill>
                <a:latin typeface="Calibri"/>
                <a:cs typeface="Calibri"/>
              </a:rPr>
              <a:t> </a:t>
            </a:r>
            <a:r>
              <a:rPr sz="2600" b="1" spc="-10" dirty="0">
                <a:solidFill>
                  <a:srgbClr val="FF0000"/>
                </a:solidFill>
                <a:latin typeface="Calibri"/>
                <a:cs typeface="Calibri"/>
              </a:rPr>
              <a:t>Radhika </a:t>
            </a:r>
            <a:endParaRPr lang="en-US" sz="2600" b="1" spc="-10" dirty="0">
              <a:solidFill>
                <a:srgbClr val="FF0000"/>
              </a:solidFill>
              <a:latin typeface="Calibri"/>
              <a:cs typeface="Calibri"/>
            </a:endParaRPr>
          </a:p>
          <a:p>
            <a:pPr marL="1730375" marR="1724025" algn="ctr">
              <a:lnSpc>
                <a:spcPct val="83400"/>
              </a:lnSpc>
            </a:pPr>
            <a:r>
              <a:rPr lang="en-US" sz="2400" dirty="0">
                <a:latin typeface="Calibri"/>
                <a:cs typeface="Calibri"/>
              </a:rPr>
              <a:t>Assistant</a:t>
            </a:r>
            <a:r>
              <a:rPr sz="2400" spc="-95" dirty="0">
                <a:latin typeface="Calibri"/>
                <a:cs typeface="Calibri"/>
              </a:rPr>
              <a:t> </a:t>
            </a:r>
            <a:r>
              <a:rPr sz="2400" spc="-10" dirty="0">
                <a:latin typeface="Calibri"/>
                <a:cs typeface="Calibri"/>
              </a:rPr>
              <a:t>Professor</a:t>
            </a:r>
            <a:endParaRPr sz="2400" dirty="0">
              <a:latin typeface="Calibri"/>
              <a:cs typeface="Calibri"/>
            </a:endParaRPr>
          </a:p>
        </p:txBody>
      </p:sp>
      <p:sp>
        <p:nvSpPr>
          <p:cNvPr id="10" name="object 10"/>
          <p:cNvSpPr txBox="1"/>
          <p:nvPr/>
        </p:nvSpPr>
        <p:spPr>
          <a:xfrm>
            <a:off x="11770614" y="6233642"/>
            <a:ext cx="102870" cy="178435"/>
          </a:xfrm>
          <a:prstGeom prst="rect">
            <a:avLst/>
          </a:prstGeom>
        </p:spPr>
        <p:txBody>
          <a:bodyPr vert="horz" wrap="square" lIns="0" tIns="0" rIns="0" bIns="0" rtlCol="0">
            <a:spAutoFit/>
          </a:bodyPr>
          <a:lstStyle/>
          <a:p>
            <a:pPr marL="12700">
              <a:lnSpc>
                <a:spcPts val="1240"/>
              </a:lnSpc>
            </a:pPr>
            <a:r>
              <a:rPr sz="1200" b="1" spc="-50" dirty="0">
                <a:solidFill>
                  <a:srgbClr val="C00000"/>
                </a:solidFill>
                <a:latin typeface="Calibri"/>
                <a:cs typeface="Calibri"/>
              </a:rPr>
              <a:t>1</a:t>
            </a:r>
            <a:endParaRPr sz="120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12" name="TextBox 11">
            <a:extLst>
              <a:ext uri="{FF2B5EF4-FFF2-40B4-BE49-F238E27FC236}">
                <a16:creationId xmlns:a16="http://schemas.microsoft.com/office/drawing/2014/main" id="{37DA658C-989E-F043-DB0C-1E0F640FD2E1}"/>
              </a:ext>
            </a:extLst>
          </p:cNvPr>
          <p:cNvSpPr txBox="1"/>
          <p:nvPr/>
        </p:nvSpPr>
        <p:spPr>
          <a:xfrm>
            <a:off x="3810000" y="3140199"/>
            <a:ext cx="5414431" cy="1574790"/>
          </a:xfrm>
          <a:prstGeom prst="rect">
            <a:avLst/>
          </a:prstGeom>
          <a:noFill/>
        </p:spPr>
        <p:txBody>
          <a:bodyPr wrap="none" rtlCol="0">
            <a:spAutoFit/>
          </a:bodyPr>
          <a:lstStyle/>
          <a:p>
            <a:pPr marL="514350" indent="-514350" algn="l">
              <a:spcBef>
                <a:spcPts val="1115"/>
              </a:spcBef>
              <a:buFont typeface="+mj-lt"/>
              <a:buAutoNum type="arabicPeriod"/>
            </a:pPr>
            <a:r>
              <a:rPr lang="pt-BR" sz="2600" b="1" dirty="0">
                <a:latin typeface="Calibri"/>
                <a:cs typeface="Calibri"/>
              </a:rPr>
              <a:t>22N31A6629</a:t>
            </a:r>
            <a:r>
              <a:rPr lang="pt-BR" sz="2600" b="1" spc="-100" dirty="0">
                <a:latin typeface="Calibri"/>
                <a:cs typeface="Calibri"/>
              </a:rPr>
              <a:t> </a:t>
            </a:r>
            <a:r>
              <a:rPr lang="pt-BR" sz="2600" b="1" dirty="0">
                <a:latin typeface="Calibri"/>
                <a:cs typeface="Calibri"/>
              </a:rPr>
              <a:t>-</a:t>
            </a:r>
            <a:r>
              <a:rPr lang="pt-BR" sz="2600" b="1" spc="-70" dirty="0">
                <a:latin typeface="Calibri"/>
                <a:cs typeface="Calibri"/>
              </a:rPr>
              <a:t> </a:t>
            </a:r>
            <a:r>
              <a:rPr lang="pt-BR" sz="2600" b="1" dirty="0">
                <a:latin typeface="Calibri"/>
                <a:cs typeface="Calibri"/>
              </a:rPr>
              <a:t>Bochkar</a:t>
            </a:r>
            <a:r>
              <a:rPr lang="pt-BR" sz="2600" b="1" spc="-45" dirty="0">
                <a:latin typeface="Calibri"/>
                <a:cs typeface="Calibri"/>
              </a:rPr>
              <a:t> </a:t>
            </a:r>
            <a:r>
              <a:rPr lang="pt-BR" sz="2600" b="1" spc="-10" dirty="0">
                <a:latin typeface="Calibri"/>
                <a:cs typeface="Calibri"/>
              </a:rPr>
              <a:t>Nikhith </a:t>
            </a:r>
          </a:p>
          <a:p>
            <a:pPr marL="514350" indent="-514350" algn="l">
              <a:spcBef>
                <a:spcPts val="1115"/>
              </a:spcBef>
              <a:buFont typeface="+mj-lt"/>
              <a:buAutoNum type="arabicPeriod"/>
            </a:pPr>
            <a:r>
              <a:rPr lang="pt-BR" sz="2600" b="1" dirty="0">
                <a:latin typeface="Calibri"/>
                <a:cs typeface="Calibri"/>
              </a:rPr>
              <a:t>22N31A6614</a:t>
            </a:r>
            <a:r>
              <a:rPr lang="pt-BR" sz="2600" b="1" spc="-114" dirty="0">
                <a:latin typeface="Calibri"/>
                <a:cs typeface="Calibri"/>
              </a:rPr>
              <a:t> </a:t>
            </a:r>
            <a:r>
              <a:rPr lang="pt-BR" sz="2600" b="1" dirty="0">
                <a:latin typeface="Calibri"/>
                <a:cs typeface="Calibri"/>
              </a:rPr>
              <a:t>-</a:t>
            </a:r>
            <a:r>
              <a:rPr lang="pt-BR" sz="2600" b="1" spc="-50" dirty="0">
                <a:latin typeface="Calibri"/>
                <a:cs typeface="Calibri"/>
              </a:rPr>
              <a:t> </a:t>
            </a:r>
            <a:r>
              <a:rPr lang="pt-BR" sz="2600" b="1" dirty="0">
                <a:latin typeface="Calibri"/>
                <a:cs typeface="Calibri"/>
              </a:rPr>
              <a:t>Avudoddi</a:t>
            </a:r>
            <a:r>
              <a:rPr lang="pt-BR" sz="2600" b="1" spc="-50" dirty="0">
                <a:latin typeface="Calibri"/>
                <a:cs typeface="Calibri"/>
              </a:rPr>
              <a:t> </a:t>
            </a:r>
            <a:r>
              <a:rPr lang="pt-BR" sz="2600" b="1" spc="-10" dirty="0">
                <a:latin typeface="Calibri"/>
                <a:cs typeface="Calibri"/>
              </a:rPr>
              <a:t>Mounika </a:t>
            </a:r>
          </a:p>
          <a:p>
            <a:pPr marL="514350" indent="-514350" algn="l">
              <a:spcBef>
                <a:spcPts val="1115"/>
              </a:spcBef>
              <a:buFont typeface="+mj-lt"/>
              <a:buAutoNum type="arabicPeriod"/>
            </a:pPr>
            <a:r>
              <a:rPr lang="pt-BR" sz="2600" b="1" dirty="0">
                <a:latin typeface="Calibri"/>
                <a:cs typeface="Calibri"/>
              </a:rPr>
              <a:t>22N21A6628</a:t>
            </a:r>
            <a:r>
              <a:rPr lang="pt-BR" sz="2600" b="1" spc="-75" dirty="0">
                <a:latin typeface="Calibri"/>
                <a:cs typeface="Calibri"/>
              </a:rPr>
              <a:t> </a:t>
            </a:r>
            <a:r>
              <a:rPr lang="pt-BR" sz="2600" b="1" spc="-50" dirty="0">
                <a:latin typeface="Calibri"/>
                <a:cs typeface="Calibri"/>
              </a:rPr>
              <a:t>- </a:t>
            </a:r>
            <a:r>
              <a:rPr lang="pt-BR" sz="2600" b="1" dirty="0">
                <a:latin typeface="Calibri"/>
                <a:cs typeface="Calibri"/>
              </a:rPr>
              <a:t>Bhukya</a:t>
            </a:r>
            <a:r>
              <a:rPr lang="pt-BR" sz="2600" b="1" spc="-110" dirty="0">
                <a:latin typeface="Calibri"/>
                <a:cs typeface="Calibri"/>
              </a:rPr>
              <a:t> </a:t>
            </a:r>
            <a:r>
              <a:rPr lang="pt-BR" sz="2600" b="1" spc="-10" dirty="0">
                <a:latin typeface="Calibri"/>
                <a:cs typeface="Calibri"/>
              </a:rPr>
              <a:t>Kalyan</a:t>
            </a:r>
            <a:endParaRPr lang="pt-BR" sz="26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4" y="-63"/>
            <a:ext cx="1276350" cy="1147762"/>
          </a:xfrm>
          <a:prstGeom prst="rect">
            <a:avLst/>
          </a:prstGeom>
        </p:spPr>
      </p:pic>
      <p:sp>
        <p:nvSpPr>
          <p:cNvPr id="9" name="object 9"/>
          <p:cNvSpPr txBox="1">
            <a:spLocks noGrp="1"/>
          </p:cNvSpPr>
          <p:nvPr>
            <p:ph type="title"/>
          </p:nvPr>
        </p:nvSpPr>
        <p:spPr>
          <a:xfrm>
            <a:off x="594486" y="540968"/>
            <a:ext cx="9380220" cy="696594"/>
          </a:xfrm>
          <a:prstGeom prst="rect">
            <a:avLst/>
          </a:prstGeom>
        </p:spPr>
        <p:txBody>
          <a:bodyPr vert="horz" wrap="square" lIns="0" tIns="12700" rIns="0" bIns="0" rtlCol="0">
            <a:spAutoFit/>
          </a:bodyPr>
          <a:lstStyle/>
          <a:p>
            <a:pPr marL="12700">
              <a:lnSpc>
                <a:spcPct val="100000"/>
              </a:lnSpc>
              <a:spcBef>
                <a:spcPts val="100"/>
              </a:spcBef>
            </a:pPr>
            <a:r>
              <a:rPr dirty="0"/>
              <a:t>Hardware</a:t>
            </a:r>
            <a:r>
              <a:rPr spc="-125" dirty="0"/>
              <a:t> </a:t>
            </a:r>
            <a:r>
              <a:rPr dirty="0"/>
              <a:t>Requirements</a:t>
            </a:r>
            <a:r>
              <a:rPr spc="-110" dirty="0"/>
              <a:t> </a:t>
            </a:r>
            <a:r>
              <a:rPr spc="-10" dirty="0"/>
              <a:t>Specifications</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10</a:t>
            </a:fld>
            <a:endParaRPr spc="-25" dirty="0"/>
          </a:p>
        </p:txBody>
      </p:sp>
      <p:sp>
        <p:nvSpPr>
          <p:cNvPr id="12" name="object 12"/>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10" name="object 10"/>
          <p:cNvSpPr txBox="1"/>
          <p:nvPr/>
        </p:nvSpPr>
        <p:spPr>
          <a:xfrm>
            <a:off x="594486" y="1676400"/>
            <a:ext cx="10669423" cy="3147080"/>
          </a:xfrm>
          <a:prstGeom prst="rect">
            <a:avLst/>
          </a:prstGeom>
        </p:spPr>
        <p:txBody>
          <a:bodyPr vert="horz" wrap="square" lIns="0" tIns="12700" rIns="0" bIns="0" rtlCol="0">
            <a:spAutoFit/>
          </a:bodyPr>
          <a:lstStyle/>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Processor</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Intel Core i5 or AMD Ryzen 5 (or higher)</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RAM</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Minimum 8GB (16GB recommended for smoother performance)</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Minimum 256GB SSD (500GB+ preferred for large data handling)</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GPU</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Integrated graphics (Dedicated GPU recommended for heavy visualization processing)</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Internet</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High-speed internet required for real-time data retrieval and updates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9914" y="2607386"/>
            <a:ext cx="4916805" cy="1497965"/>
          </a:xfrm>
          <a:prstGeom prst="rect">
            <a:avLst/>
          </a:prstGeom>
        </p:spPr>
        <p:txBody>
          <a:bodyPr vert="horz" wrap="square" lIns="0" tIns="12700" rIns="0" bIns="0" rtlCol="0">
            <a:spAutoFit/>
          </a:bodyPr>
          <a:lstStyle/>
          <a:p>
            <a:pPr algn="ctr">
              <a:lnSpc>
                <a:spcPts val="6995"/>
              </a:lnSpc>
              <a:spcBef>
                <a:spcPts val="100"/>
              </a:spcBef>
            </a:pPr>
            <a:r>
              <a:rPr sz="6000" dirty="0"/>
              <a:t>System </a:t>
            </a:r>
            <a:r>
              <a:rPr sz="6000" spc="-10" dirty="0"/>
              <a:t>Models</a:t>
            </a:r>
            <a:endParaRPr sz="6000"/>
          </a:p>
          <a:p>
            <a:pPr algn="ctr">
              <a:lnSpc>
                <a:spcPts val="4595"/>
              </a:lnSpc>
            </a:pPr>
            <a:r>
              <a:rPr sz="4000" spc="-30" dirty="0"/>
              <a:t>(UML</a:t>
            </a:r>
            <a:r>
              <a:rPr sz="4000" spc="-215" dirty="0"/>
              <a:t> </a:t>
            </a:r>
            <a:r>
              <a:rPr sz="4000" spc="-10" dirty="0"/>
              <a:t>Diagrams)</a:t>
            </a:r>
            <a:endParaRPr sz="4000"/>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11</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Use</a:t>
            </a:r>
            <a:r>
              <a:rPr spc="-20" dirty="0"/>
              <a:t> </a:t>
            </a:r>
            <a:r>
              <a:rPr dirty="0"/>
              <a:t>Case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12</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Activity</a:t>
            </a:r>
            <a:r>
              <a:rPr spc="-40" dirty="0"/>
              <a:t>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13</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Class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14</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Sequence</a:t>
            </a:r>
            <a:r>
              <a:rPr spc="-35" dirty="0"/>
              <a:t>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15</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6" name="object 6"/>
          <p:cNvPicPr/>
          <p:nvPr/>
        </p:nvPicPr>
        <p:blipFill>
          <a:blip r:embed="rId2" cstate="print"/>
          <a:stretch>
            <a:fillRect/>
          </a:stretch>
        </p:blipFill>
        <p:spPr>
          <a:xfrm>
            <a:off x="10899775" y="-63"/>
            <a:ext cx="1276350" cy="1147762"/>
          </a:xfrm>
          <a:prstGeom prst="rect">
            <a:avLst/>
          </a:prstGeom>
        </p:spPr>
      </p:pic>
      <p:sp>
        <p:nvSpPr>
          <p:cNvPr id="7" name="object 7"/>
          <p:cNvSpPr txBox="1">
            <a:spLocks noGrp="1"/>
          </p:cNvSpPr>
          <p:nvPr>
            <p:ph type="title"/>
          </p:nvPr>
        </p:nvSpPr>
        <p:spPr>
          <a:xfrm>
            <a:off x="522833" y="217979"/>
            <a:ext cx="11221720" cy="3569335"/>
          </a:xfrm>
          <a:prstGeom prst="rect">
            <a:avLst/>
          </a:prstGeom>
        </p:spPr>
        <p:txBody>
          <a:bodyPr vert="horz" wrap="square" lIns="0" tIns="142875" rIns="0" bIns="0" rtlCol="0">
            <a:spAutoFit/>
          </a:bodyPr>
          <a:lstStyle/>
          <a:p>
            <a:pPr marL="12700">
              <a:lnSpc>
                <a:spcPct val="100000"/>
              </a:lnSpc>
              <a:spcBef>
                <a:spcPts val="1125"/>
              </a:spcBef>
            </a:pPr>
            <a:r>
              <a:rPr spc="-10" dirty="0"/>
              <a:t>Conclusion</a:t>
            </a:r>
          </a:p>
          <a:p>
            <a:pPr marL="469900" marR="5080">
              <a:lnSpc>
                <a:spcPct val="90100"/>
              </a:lnSpc>
              <a:spcBef>
                <a:spcPts val="840"/>
              </a:spcBef>
            </a:pPr>
            <a:r>
              <a:rPr sz="2400" b="0" dirty="0">
                <a:solidFill>
                  <a:srgbClr val="000000"/>
                </a:solidFill>
                <a:latin typeface="Calibri"/>
                <a:cs typeface="Calibri"/>
              </a:rPr>
              <a:t>FitFusion</a:t>
            </a:r>
            <a:r>
              <a:rPr sz="2400" b="0" spc="-60" dirty="0">
                <a:solidFill>
                  <a:srgbClr val="000000"/>
                </a:solidFill>
                <a:latin typeface="Calibri"/>
                <a:cs typeface="Calibri"/>
              </a:rPr>
              <a:t> </a:t>
            </a:r>
            <a:r>
              <a:rPr sz="2400" b="0" spc="-10" dirty="0">
                <a:solidFill>
                  <a:srgbClr val="000000"/>
                </a:solidFill>
                <a:latin typeface="Calibri"/>
                <a:cs typeface="Calibri"/>
              </a:rPr>
              <a:t>represents</a:t>
            </a:r>
            <a:r>
              <a:rPr sz="2400" b="0" spc="-45" dirty="0">
                <a:solidFill>
                  <a:srgbClr val="000000"/>
                </a:solidFill>
                <a:latin typeface="Calibri"/>
                <a:cs typeface="Calibri"/>
              </a:rPr>
              <a:t> </a:t>
            </a:r>
            <a:r>
              <a:rPr sz="2400" b="0" dirty="0">
                <a:solidFill>
                  <a:srgbClr val="000000"/>
                </a:solidFill>
                <a:latin typeface="Calibri"/>
                <a:cs typeface="Calibri"/>
              </a:rPr>
              <a:t>a</a:t>
            </a:r>
            <a:r>
              <a:rPr sz="2400" b="0" spc="-60" dirty="0">
                <a:solidFill>
                  <a:srgbClr val="000000"/>
                </a:solidFill>
                <a:latin typeface="Calibri"/>
                <a:cs typeface="Calibri"/>
              </a:rPr>
              <a:t> </a:t>
            </a:r>
            <a:r>
              <a:rPr sz="2400" b="0" spc="-10" dirty="0">
                <a:solidFill>
                  <a:srgbClr val="000000"/>
                </a:solidFill>
                <a:latin typeface="Calibri"/>
                <a:cs typeface="Calibri"/>
              </a:rPr>
              <a:t>groundbreaking</a:t>
            </a:r>
            <a:r>
              <a:rPr sz="2400" b="0" spc="-45" dirty="0">
                <a:solidFill>
                  <a:srgbClr val="000000"/>
                </a:solidFill>
                <a:latin typeface="Calibri"/>
                <a:cs typeface="Calibri"/>
              </a:rPr>
              <a:t> </a:t>
            </a:r>
            <a:r>
              <a:rPr sz="2400" b="0" dirty="0">
                <a:solidFill>
                  <a:srgbClr val="000000"/>
                </a:solidFill>
                <a:latin typeface="Calibri"/>
                <a:cs typeface="Calibri"/>
              </a:rPr>
              <a:t>solution</a:t>
            </a:r>
            <a:r>
              <a:rPr sz="2400" b="0" spc="-50" dirty="0">
                <a:solidFill>
                  <a:srgbClr val="000000"/>
                </a:solidFill>
                <a:latin typeface="Calibri"/>
                <a:cs typeface="Calibri"/>
              </a:rPr>
              <a:t> </a:t>
            </a:r>
            <a:r>
              <a:rPr sz="2400" b="0" dirty="0">
                <a:solidFill>
                  <a:srgbClr val="000000"/>
                </a:solidFill>
                <a:latin typeface="Calibri"/>
                <a:cs typeface="Calibri"/>
              </a:rPr>
              <a:t>in</a:t>
            </a:r>
            <a:r>
              <a:rPr sz="2400" b="0" spc="-50" dirty="0">
                <a:solidFill>
                  <a:srgbClr val="000000"/>
                </a:solidFill>
                <a:latin typeface="Calibri"/>
                <a:cs typeface="Calibri"/>
              </a:rPr>
              <a:t> </a:t>
            </a:r>
            <a:r>
              <a:rPr sz="2400" b="0" dirty="0">
                <a:solidFill>
                  <a:srgbClr val="000000"/>
                </a:solidFill>
                <a:latin typeface="Calibri"/>
                <a:cs typeface="Calibri"/>
              </a:rPr>
              <a:t>the</a:t>
            </a:r>
            <a:r>
              <a:rPr sz="2400" b="0" spc="-45" dirty="0">
                <a:solidFill>
                  <a:srgbClr val="000000"/>
                </a:solidFill>
                <a:latin typeface="Calibri"/>
                <a:cs typeface="Calibri"/>
              </a:rPr>
              <a:t> </a:t>
            </a:r>
            <a:r>
              <a:rPr sz="2400" b="0" dirty="0">
                <a:solidFill>
                  <a:srgbClr val="000000"/>
                </a:solidFill>
                <a:latin typeface="Calibri"/>
                <a:cs typeface="Calibri"/>
              </a:rPr>
              <a:t>fitness</a:t>
            </a:r>
            <a:r>
              <a:rPr sz="2400" b="0" spc="-50" dirty="0">
                <a:solidFill>
                  <a:srgbClr val="000000"/>
                </a:solidFill>
                <a:latin typeface="Calibri"/>
                <a:cs typeface="Calibri"/>
              </a:rPr>
              <a:t> </a:t>
            </a:r>
            <a:r>
              <a:rPr sz="2400" b="0" dirty="0">
                <a:solidFill>
                  <a:srgbClr val="000000"/>
                </a:solidFill>
                <a:latin typeface="Calibri"/>
                <a:cs typeface="Calibri"/>
              </a:rPr>
              <a:t>domain,</a:t>
            </a:r>
            <a:r>
              <a:rPr sz="2400" b="0" spc="-60" dirty="0">
                <a:solidFill>
                  <a:srgbClr val="000000"/>
                </a:solidFill>
                <a:latin typeface="Calibri"/>
                <a:cs typeface="Calibri"/>
              </a:rPr>
              <a:t> </a:t>
            </a:r>
            <a:r>
              <a:rPr sz="2400" b="0" dirty="0">
                <a:solidFill>
                  <a:srgbClr val="000000"/>
                </a:solidFill>
                <a:latin typeface="Calibri"/>
                <a:cs typeface="Calibri"/>
              </a:rPr>
              <a:t>addressing</a:t>
            </a:r>
            <a:r>
              <a:rPr sz="2400" b="0" spc="-40" dirty="0">
                <a:solidFill>
                  <a:srgbClr val="000000"/>
                </a:solidFill>
                <a:latin typeface="Calibri"/>
                <a:cs typeface="Calibri"/>
              </a:rPr>
              <a:t> </a:t>
            </a:r>
            <a:r>
              <a:rPr sz="2400" b="0" spc="-25" dirty="0">
                <a:solidFill>
                  <a:srgbClr val="000000"/>
                </a:solidFill>
                <a:latin typeface="Calibri"/>
                <a:cs typeface="Calibri"/>
              </a:rPr>
              <a:t>key </a:t>
            </a:r>
            <a:r>
              <a:rPr sz="2400" b="0" dirty="0">
                <a:solidFill>
                  <a:srgbClr val="000000"/>
                </a:solidFill>
                <a:latin typeface="Calibri"/>
                <a:cs typeface="Calibri"/>
              </a:rPr>
              <a:t>shortcomings</a:t>
            </a:r>
            <a:r>
              <a:rPr sz="2400" b="0" spc="-85" dirty="0">
                <a:solidFill>
                  <a:srgbClr val="000000"/>
                </a:solidFill>
                <a:latin typeface="Calibri"/>
                <a:cs typeface="Calibri"/>
              </a:rPr>
              <a:t> </a:t>
            </a:r>
            <a:r>
              <a:rPr sz="2400" b="0" dirty="0">
                <a:solidFill>
                  <a:srgbClr val="000000"/>
                </a:solidFill>
                <a:latin typeface="Calibri"/>
                <a:cs typeface="Calibri"/>
              </a:rPr>
              <a:t>of</a:t>
            </a:r>
            <a:r>
              <a:rPr sz="2400" b="0" spc="-70" dirty="0">
                <a:solidFill>
                  <a:srgbClr val="000000"/>
                </a:solidFill>
                <a:latin typeface="Calibri"/>
                <a:cs typeface="Calibri"/>
              </a:rPr>
              <a:t> </a:t>
            </a:r>
            <a:r>
              <a:rPr sz="2400" b="0" dirty="0">
                <a:solidFill>
                  <a:srgbClr val="000000"/>
                </a:solidFill>
                <a:latin typeface="Calibri"/>
                <a:cs typeface="Calibri"/>
              </a:rPr>
              <a:t>existing</a:t>
            </a:r>
            <a:r>
              <a:rPr sz="2400" b="0" spc="-90" dirty="0">
                <a:solidFill>
                  <a:srgbClr val="000000"/>
                </a:solidFill>
                <a:latin typeface="Calibri"/>
                <a:cs typeface="Calibri"/>
              </a:rPr>
              <a:t> </a:t>
            </a:r>
            <a:r>
              <a:rPr sz="2400" b="0" spc="-10" dirty="0">
                <a:solidFill>
                  <a:srgbClr val="000000"/>
                </a:solidFill>
                <a:latin typeface="Calibri"/>
                <a:cs typeface="Calibri"/>
              </a:rPr>
              <a:t>systems</a:t>
            </a:r>
            <a:r>
              <a:rPr sz="2400" b="0" spc="-75" dirty="0">
                <a:solidFill>
                  <a:srgbClr val="000000"/>
                </a:solidFill>
                <a:latin typeface="Calibri"/>
                <a:cs typeface="Calibri"/>
              </a:rPr>
              <a:t> </a:t>
            </a:r>
            <a:r>
              <a:rPr sz="2400" b="0" dirty="0">
                <a:solidFill>
                  <a:srgbClr val="000000"/>
                </a:solidFill>
                <a:latin typeface="Calibri"/>
                <a:cs typeface="Calibri"/>
              </a:rPr>
              <a:t>with</a:t>
            </a:r>
            <a:r>
              <a:rPr sz="2400" b="0" spc="-65" dirty="0">
                <a:solidFill>
                  <a:srgbClr val="000000"/>
                </a:solidFill>
                <a:latin typeface="Calibri"/>
                <a:cs typeface="Calibri"/>
              </a:rPr>
              <a:t> </a:t>
            </a:r>
            <a:r>
              <a:rPr sz="2400" b="0" dirty="0">
                <a:solidFill>
                  <a:srgbClr val="000000"/>
                </a:solidFill>
                <a:latin typeface="Calibri"/>
                <a:cs typeface="Calibri"/>
              </a:rPr>
              <a:t>its</a:t>
            </a:r>
            <a:r>
              <a:rPr sz="2400" b="0" spc="-80" dirty="0">
                <a:solidFill>
                  <a:srgbClr val="000000"/>
                </a:solidFill>
                <a:latin typeface="Calibri"/>
                <a:cs typeface="Calibri"/>
              </a:rPr>
              <a:t> </a:t>
            </a:r>
            <a:r>
              <a:rPr sz="2400" b="0" spc="-20" dirty="0">
                <a:solidFill>
                  <a:srgbClr val="000000"/>
                </a:solidFill>
                <a:latin typeface="Calibri"/>
                <a:cs typeface="Calibri"/>
              </a:rPr>
              <a:t>integrated</a:t>
            </a:r>
            <a:r>
              <a:rPr sz="2400" b="0" spc="-75" dirty="0">
                <a:solidFill>
                  <a:srgbClr val="000000"/>
                </a:solidFill>
                <a:latin typeface="Calibri"/>
                <a:cs typeface="Calibri"/>
              </a:rPr>
              <a:t> </a:t>
            </a:r>
            <a:r>
              <a:rPr sz="2400" b="0" dirty="0">
                <a:solidFill>
                  <a:srgbClr val="000000"/>
                </a:solidFill>
                <a:latin typeface="Calibri"/>
                <a:cs typeface="Calibri"/>
              </a:rPr>
              <a:t>and</a:t>
            </a:r>
            <a:r>
              <a:rPr sz="2400" b="0" spc="-65" dirty="0">
                <a:solidFill>
                  <a:srgbClr val="000000"/>
                </a:solidFill>
                <a:latin typeface="Calibri"/>
                <a:cs typeface="Calibri"/>
              </a:rPr>
              <a:t> </a:t>
            </a:r>
            <a:r>
              <a:rPr sz="2400" b="0" dirty="0">
                <a:solidFill>
                  <a:srgbClr val="000000"/>
                </a:solidFill>
                <a:latin typeface="Calibri"/>
                <a:cs typeface="Calibri"/>
              </a:rPr>
              <a:t>adaptive</a:t>
            </a:r>
            <a:r>
              <a:rPr sz="2400" b="0" spc="-65" dirty="0">
                <a:solidFill>
                  <a:srgbClr val="000000"/>
                </a:solidFill>
                <a:latin typeface="Calibri"/>
                <a:cs typeface="Calibri"/>
              </a:rPr>
              <a:t> </a:t>
            </a:r>
            <a:r>
              <a:rPr sz="2400" b="0" dirty="0">
                <a:solidFill>
                  <a:srgbClr val="000000"/>
                </a:solidFill>
                <a:latin typeface="Calibri"/>
                <a:cs typeface="Calibri"/>
              </a:rPr>
              <a:t>approach.</a:t>
            </a:r>
            <a:r>
              <a:rPr sz="2400" b="0" spc="-80" dirty="0">
                <a:solidFill>
                  <a:srgbClr val="000000"/>
                </a:solidFill>
                <a:latin typeface="Calibri"/>
                <a:cs typeface="Calibri"/>
              </a:rPr>
              <a:t> </a:t>
            </a:r>
            <a:r>
              <a:rPr sz="2400" b="0" spc="-25" dirty="0">
                <a:solidFill>
                  <a:srgbClr val="000000"/>
                </a:solidFill>
                <a:latin typeface="Calibri"/>
                <a:cs typeface="Calibri"/>
              </a:rPr>
              <a:t>By </a:t>
            </a:r>
            <a:r>
              <a:rPr sz="2400" b="0" dirty="0">
                <a:solidFill>
                  <a:srgbClr val="000000"/>
                </a:solidFill>
                <a:latin typeface="Calibri"/>
                <a:cs typeface="Calibri"/>
              </a:rPr>
              <a:t>seamlessly</a:t>
            </a:r>
            <a:r>
              <a:rPr sz="2400" b="0" spc="-75" dirty="0">
                <a:solidFill>
                  <a:srgbClr val="000000"/>
                </a:solidFill>
                <a:latin typeface="Calibri"/>
                <a:cs typeface="Calibri"/>
              </a:rPr>
              <a:t> </a:t>
            </a:r>
            <a:r>
              <a:rPr sz="2400" b="0" dirty="0">
                <a:solidFill>
                  <a:srgbClr val="000000"/>
                </a:solidFill>
                <a:latin typeface="Calibri"/>
                <a:cs typeface="Calibri"/>
              </a:rPr>
              <a:t>combining</a:t>
            </a:r>
            <a:r>
              <a:rPr sz="2400" b="0" spc="-80" dirty="0">
                <a:solidFill>
                  <a:srgbClr val="000000"/>
                </a:solidFill>
                <a:latin typeface="Calibri"/>
                <a:cs typeface="Calibri"/>
              </a:rPr>
              <a:t> </a:t>
            </a:r>
            <a:r>
              <a:rPr sz="2400" b="0" spc="-10" dirty="0">
                <a:solidFill>
                  <a:srgbClr val="000000"/>
                </a:solidFill>
                <a:latin typeface="Calibri"/>
                <a:cs typeface="Calibri"/>
              </a:rPr>
              <a:t>personalized</a:t>
            </a:r>
            <a:r>
              <a:rPr sz="2400" b="0" spc="-75" dirty="0">
                <a:solidFill>
                  <a:srgbClr val="000000"/>
                </a:solidFill>
                <a:latin typeface="Calibri"/>
                <a:cs typeface="Calibri"/>
              </a:rPr>
              <a:t> </a:t>
            </a:r>
            <a:r>
              <a:rPr sz="2400" b="0" dirty="0">
                <a:solidFill>
                  <a:srgbClr val="000000"/>
                </a:solidFill>
                <a:latin typeface="Calibri"/>
                <a:cs typeface="Calibri"/>
              </a:rPr>
              <a:t>workout</a:t>
            </a:r>
            <a:r>
              <a:rPr sz="2400" b="0" spc="-70" dirty="0">
                <a:solidFill>
                  <a:srgbClr val="000000"/>
                </a:solidFill>
                <a:latin typeface="Calibri"/>
                <a:cs typeface="Calibri"/>
              </a:rPr>
              <a:t> </a:t>
            </a:r>
            <a:r>
              <a:rPr sz="2400" b="0" dirty="0">
                <a:solidFill>
                  <a:srgbClr val="000000"/>
                </a:solidFill>
                <a:latin typeface="Calibri"/>
                <a:cs typeface="Calibri"/>
              </a:rPr>
              <a:t>plans,</a:t>
            </a:r>
            <a:r>
              <a:rPr sz="2400" b="0" spc="-65" dirty="0">
                <a:solidFill>
                  <a:srgbClr val="000000"/>
                </a:solidFill>
                <a:latin typeface="Calibri"/>
                <a:cs typeface="Calibri"/>
              </a:rPr>
              <a:t> </a:t>
            </a:r>
            <a:r>
              <a:rPr sz="2400" b="0" dirty="0">
                <a:solidFill>
                  <a:srgbClr val="000000"/>
                </a:solidFill>
                <a:latin typeface="Calibri"/>
                <a:cs typeface="Calibri"/>
              </a:rPr>
              <a:t>tailored</a:t>
            </a:r>
            <a:r>
              <a:rPr sz="2400" b="0" spc="-75" dirty="0">
                <a:solidFill>
                  <a:srgbClr val="000000"/>
                </a:solidFill>
                <a:latin typeface="Calibri"/>
                <a:cs typeface="Calibri"/>
              </a:rPr>
              <a:t> </a:t>
            </a:r>
            <a:r>
              <a:rPr sz="2400" b="0" dirty="0">
                <a:solidFill>
                  <a:srgbClr val="000000"/>
                </a:solidFill>
                <a:latin typeface="Calibri"/>
                <a:cs typeface="Calibri"/>
              </a:rPr>
              <a:t>diet</a:t>
            </a:r>
            <a:r>
              <a:rPr sz="2400" b="0" spc="-75" dirty="0">
                <a:solidFill>
                  <a:srgbClr val="000000"/>
                </a:solidFill>
                <a:latin typeface="Calibri"/>
                <a:cs typeface="Calibri"/>
              </a:rPr>
              <a:t> </a:t>
            </a:r>
            <a:r>
              <a:rPr sz="2400" b="0" spc="-10" dirty="0">
                <a:solidFill>
                  <a:srgbClr val="000000"/>
                </a:solidFill>
                <a:latin typeface="Calibri"/>
                <a:cs typeface="Calibri"/>
              </a:rPr>
              <a:t>recommendations,</a:t>
            </a:r>
            <a:r>
              <a:rPr sz="2400" b="0" spc="-80" dirty="0">
                <a:solidFill>
                  <a:srgbClr val="000000"/>
                </a:solidFill>
                <a:latin typeface="Calibri"/>
                <a:cs typeface="Calibri"/>
              </a:rPr>
              <a:t> </a:t>
            </a:r>
            <a:r>
              <a:rPr sz="2400" b="0" spc="-25" dirty="0">
                <a:solidFill>
                  <a:srgbClr val="000000"/>
                </a:solidFill>
                <a:latin typeface="Calibri"/>
                <a:cs typeface="Calibri"/>
              </a:rPr>
              <a:t>and </a:t>
            </a:r>
            <a:r>
              <a:rPr sz="2400" b="0" dirty="0">
                <a:solidFill>
                  <a:srgbClr val="000000"/>
                </a:solidFill>
                <a:latin typeface="Calibri"/>
                <a:cs typeface="Calibri"/>
              </a:rPr>
              <a:t>motivational</a:t>
            </a:r>
            <a:r>
              <a:rPr sz="2400" b="0" spc="-60" dirty="0">
                <a:solidFill>
                  <a:srgbClr val="000000"/>
                </a:solidFill>
                <a:latin typeface="Calibri"/>
                <a:cs typeface="Calibri"/>
              </a:rPr>
              <a:t> </a:t>
            </a:r>
            <a:r>
              <a:rPr sz="2400" b="0" spc="-10" dirty="0">
                <a:solidFill>
                  <a:srgbClr val="000000"/>
                </a:solidFill>
                <a:latin typeface="Calibri"/>
                <a:cs typeface="Calibri"/>
              </a:rPr>
              <a:t>content,</a:t>
            </a:r>
            <a:r>
              <a:rPr sz="2400" b="0" spc="-40" dirty="0">
                <a:solidFill>
                  <a:srgbClr val="000000"/>
                </a:solidFill>
                <a:latin typeface="Calibri"/>
                <a:cs typeface="Calibri"/>
              </a:rPr>
              <a:t> </a:t>
            </a:r>
            <a:r>
              <a:rPr sz="2400" b="0" dirty="0">
                <a:solidFill>
                  <a:srgbClr val="000000"/>
                </a:solidFill>
                <a:latin typeface="Calibri"/>
                <a:cs typeface="Calibri"/>
              </a:rPr>
              <a:t>it</a:t>
            </a:r>
            <a:r>
              <a:rPr sz="2400" b="0" spc="-60" dirty="0">
                <a:solidFill>
                  <a:srgbClr val="000000"/>
                </a:solidFill>
                <a:latin typeface="Calibri"/>
                <a:cs typeface="Calibri"/>
              </a:rPr>
              <a:t> </a:t>
            </a:r>
            <a:r>
              <a:rPr sz="2400" b="0" spc="-10" dirty="0">
                <a:solidFill>
                  <a:srgbClr val="000000"/>
                </a:solidFill>
                <a:latin typeface="Calibri"/>
                <a:cs typeface="Calibri"/>
              </a:rPr>
              <a:t>provides</a:t>
            </a:r>
            <a:r>
              <a:rPr sz="2400" b="0" spc="-45" dirty="0">
                <a:solidFill>
                  <a:srgbClr val="000000"/>
                </a:solidFill>
                <a:latin typeface="Calibri"/>
                <a:cs typeface="Calibri"/>
              </a:rPr>
              <a:t> </a:t>
            </a:r>
            <a:r>
              <a:rPr sz="2400" b="0" dirty="0">
                <a:solidFill>
                  <a:srgbClr val="000000"/>
                </a:solidFill>
                <a:latin typeface="Calibri"/>
                <a:cs typeface="Calibri"/>
              </a:rPr>
              <a:t>users</a:t>
            </a:r>
            <a:r>
              <a:rPr sz="2400" b="0" spc="-55" dirty="0">
                <a:solidFill>
                  <a:srgbClr val="000000"/>
                </a:solidFill>
                <a:latin typeface="Calibri"/>
                <a:cs typeface="Calibri"/>
              </a:rPr>
              <a:t> </a:t>
            </a:r>
            <a:r>
              <a:rPr sz="2400" b="0" dirty="0">
                <a:solidFill>
                  <a:srgbClr val="000000"/>
                </a:solidFill>
                <a:latin typeface="Calibri"/>
                <a:cs typeface="Calibri"/>
              </a:rPr>
              <a:t>with</a:t>
            </a:r>
            <a:r>
              <a:rPr sz="2400" b="0" spc="-45" dirty="0">
                <a:solidFill>
                  <a:srgbClr val="000000"/>
                </a:solidFill>
                <a:latin typeface="Calibri"/>
                <a:cs typeface="Calibri"/>
              </a:rPr>
              <a:t> </a:t>
            </a:r>
            <a:r>
              <a:rPr sz="2400" b="0" dirty="0">
                <a:solidFill>
                  <a:srgbClr val="000000"/>
                </a:solidFill>
                <a:latin typeface="Calibri"/>
                <a:cs typeface="Calibri"/>
              </a:rPr>
              <a:t>a</a:t>
            </a:r>
            <a:r>
              <a:rPr sz="2400" b="0" spc="-55" dirty="0">
                <a:solidFill>
                  <a:srgbClr val="000000"/>
                </a:solidFill>
                <a:latin typeface="Calibri"/>
                <a:cs typeface="Calibri"/>
              </a:rPr>
              <a:t> </a:t>
            </a:r>
            <a:r>
              <a:rPr sz="2400" b="0" spc="-10" dirty="0">
                <a:solidFill>
                  <a:srgbClr val="000000"/>
                </a:solidFill>
                <a:latin typeface="Calibri"/>
                <a:cs typeface="Calibri"/>
              </a:rPr>
              <a:t>comprehensive</a:t>
            </a:r>
            <a:r>
              <a:rPr sz="2400" b="0" spc="-30" dirty="0">
                <a:solidFill>
                  <a:srgbClr val="000000"/>
                </a:solidFill>
                <a:latin typeface="Calibri"/>
                <a:cs typeface="Calibri"/>
              </a:rPr>
              <a:t> </a:t>
            </a:r>
            <a:r>
              <a:rPr sz="2400" b="0" dirty="0">
                <a:solidFill>
                  <a:srgbClr val="000000"/>
                </a:solidFill>
                <a:latin typeface="Calibri"/>
                <a:cs typeface="Calibri"/>
              </a:rPr>
              <a:t>and</a:t>
            </a:r>
            <a:r>
              <a:rPr sz="2400" b="0" spc="-45" dirty="0">
                <a:solidFill>
                  <a:srgbClr val="000000"/>
                </a:solidFill>
                <a:latin typeface="Calibri"/>
                <a:cs typeface="Calibri"/>
              </a:rPr>
              <a:t> </a:t>
            </a:r>
            <a:r>
              <a:rPr sz="2400" b="0" dirty="0">
                <a:solidFill>
                  <a:srgbClr val="000000"/>
                </a:solidFill>
                <a:latin typeface="Calibri"/>
                <a:cs typeface="Calibri"/>
              </a:rPr>
              <a:t>dynamic</a:t>
            </a:r>
            <a:r>
              <a:rPr sz="2400" b="0" spc="-65" dirty="0">
                <a:solidFill>
                  <a:srgbClr val="000000"/>
                </a:solidFill>
                <a:latin typeface="Calibri"/>
                <a:cs typeface="Calibri"/>
              </a:rPr>
              <a:t> </a:t>
            </a:r>
            <a:r>
              <a:rPr sz="2400" b="0" spc="-10" dirty="0">
                <a:solidFill>
                  <a:srgbClr val="000000"/>
                </a:solidFill>
                <a:latin typeface="Calibri"/>
                <a:cs typeface="Calibri"/>
              </a:rPr>
              <a:t>fitness </a:t>
            </a:r>
            <a:r>
              <a:rPr sz="2400" b="0" dirty="0">
                <a:solidFill>
                  <a:srgbClr val="000000"/>
                </a:solidFill>
                <a:latin typeface="Calibri"/>
                <a:cs typeface="Calibri"/>
              </a:rPr>
              <a:t>companion.</a:t>
            </a:r>
            <a:r>
              <a:rPr sz="2400" b="0" spc="-45" dirty="0">
                <a:solidFill>
                  <a:srgbClr val="000000"/>
                </a:solidFill>
                <a:latin typeface="Calibri"/>
                <a:cs typeface="Calibri"/>
              </a:rPr>
              <a:t> </a:t>
            </a:r>
            <a:r>
              <a:rPr sz="2400" b="0" dirty="0">
                <a:solidFill>
                  <a:srgbClr val="000000"/>
                </a:solidFill>
                <a:latin typeface="Calibri"/>
                <a:cs typeface="Calibri"/>
              </a:rPr>
              <a:t>With</a:t>
            </a:r>
            <a:r>
              <a:rPr sz="2400" b="0" spc="-45" dirty="0">
                <a:solidFill>
                  <a:srgbClr val="000000"/>
                </a:solidFill>
                <a:latin typeface="Calibri"/>
                <a:cs typeface="Calibri"/>
              </a:rPr>
              <a:t> </a:t>
            </a:r>
            <a:r>
              <a:rPr sz="2400" b="0" spc="-10" dirty="0">
                <a:solidFill>
                  <a:srgbClr val="000000"/>
                </a:solidFill>
                <a:latin typeface="Calibri"/>
                <a:cs typeface="Calibri"/>
              </a:rPr>
              <a:t>features</a:t>
            </a:r>
            <a:r>
              <a:rPr sz="2400" b="0" spc="-30" dirty="0">
                <a:solidFill>
                  <a:srgbClr val="000000"/>
                </a:solidFill>
                <a:latin typeface="Calibri"/>
                <a:cs typeface="Calibri"/>
              </a:rPr>
              <a:t> </a:t>
            </a:r>
            <a:r>
              <a:rPr sz="2400" b="0" dirty="0">
                <a:solidFill>
                  <a:srgbClr val="000000"/>
                </a:solidFill>
                <a:latin typeface="Calibri"/>
                <a:cs typeface="Calibri"/>
              </a:rPr>
              <a:t>like</a:t>
            </a:r>
            <a:r>
              <a:rPr sz="2400" b="0" spc="-55" dirty="0">
                <a:solidFill>
                  <a:srgbClr val="000000"/>
                </a:solidFill>
                <a:latin typeface="Calibri"/>
                <a:cs typeface="Calibri"/>
              </a:rPr>
              <a:t> </a:t>
            </a:r>
            <a:r>
              <a:rPr sz="2400" b="0" spc="-25" dirty="0">
                <a:solidFill>
                  <a:srgbClr val="000000"/>
                </a:solidFill>
                <a:latin typeface="Calibri"/>
                <a:cs typeface="Calibri"/>
              </a:rPr>
              <a:t>real-</a:t>
            </a:r>
            <a:r>
              <a:rPr sz="2400" b="0" dirty="0">
                <a:solidFill>
                  <a:srgbClr val="000000"/>
                </a:solidFill>
                <a:latin typeface="Calibri"/>
                <a:cs typeface="Calibri"/>
              </a:rPr>
              <a:t>time</a:t>
            </a:r>
            <a:r>
              <a:rPr sz="2400" b="0" spc="-40" dirty="0">
                <a:solidFill>
                  <a:srgbClr val="000000"/>
                </a:solidFill>
                <a:latin typeface="Calibri"/>
                <a:cs typeface="Calibri"/>
              </a:rPr>
              <a:t> </a:t>
            </a:r>
            <a:r>
              <a:rPr sz="2400" b="0" spc="-20" dirty="0">
                <a:solidFill>
                  <a:srgbClr val="000000"/>
                </a:solidFill>
                <a:latin typeface="Calibri"/>
                <a:cs typeface="Calibri"/>
              </a:rPr>
              <a:t>adaptability,</a:t>
            </a:r>
            <a:r>
              <a:rPr sz="2400" b="0" spc="-55" dirty="0">
                <a:solidFill>
                  <a:srgbClr val="000000"/>
                </a:solidFill>
                <a:latin typeface="Calibri"/>
                <a:cs typeface="Calibri"/>
              </a:rPr>
              <a:t> </a:t>
            </a:r>
            <a:r>
              <a:rPr sz="2400" b="0" dirty="0">
                <a:solidFill>
                  <a:srgbClr val="000000"/>
                </a:solidFill>
                <a:latin typeface="Calibri"/>
                <a:cs typeface="Calibri"/>
              </a:rPr>
              <a:t>predictive</a:t>
            </a:r>
            <a:r>
              <a:rPr sz="2400" b="0" spc="-30" dirty="0">
                <a:solidFill>
                  <a:srgbClr val="000000"/>
                </a:solidFill>
                <a:latin typeface="Calibri"/>
                <a:cs typeface="Calibri"/>
              </a:rPr>
              <a:t> </a:t>
            </a:r>
            <a:r>
              <a:rPr sz="2400" b="0" dirty="0">
                <a:solidFill>
                  <a:srgbClr val="000000"/>
                </a:solidFill>
                <a:latin typeface="Calibri"/>
                <a:cs typeface="Calibri"/>
              </a:rPr>
              <a:t>analytics,</a:t>
            </a:r>
            <a:r>
              <a:rPr sz="2400" b="0" spc="-60" dirty="0">
                <a:solidFill>
                  <a:srgbClr val="000000"/>
                </a:solidFill>
                <a:latin typeface="Calibri"/>
                <a:cs typeface="Calibri"/>
              </a:rPr>
              <a:t> </a:t>
            </a:r>
            <a:r>
              <a:rPr sz="2400" b="0" dirty="0">
                <a:solidFill>
                  <a:srgbClr val="000000"/>
                </a:solidFill>
                <a:latin typeface="Calibri"/>
                <a:cs typeface="Calibri"/>
              </a:rPr>
              <a:t>and</a:t>
            </a:r>
            <a:r>
              <a:rPr sz="2400" b="0" spc="-35" dirty="0">
                <a:solidFill>
                  <a:srgbClr val="000000"/>
                </a:solidFill>
                <a:latin typeface="Calibri"/>
                <a:cs typeface="Calibri"/>
              </a:rPr>
              <a:t> </a:t>
            </a:r>
            <a:r>
              <a:rPr sz="2400" b="0" spc="-10" dirty="0">
                <a:solidFill>
                  <a:srgbClr val="000000"/>
                </a:solidFill>
                <a:latin typeface="Calibri"/>
                <a:cs typeface="Calibri"/>
              </a:rPr>
              <a:t>user- </a:t>
            </a:r>
            <a:r>
              <a:rPr sz="2400" b="0" dirty="0">
                <a:solidFill>
                  <a:srgbClr val="000000"/>
                </a:solidFill>
                <a:latin typeface="Calibri"/>
                <a:cs typeface="Calibri"/>
              </a:rPr>
              <a:t>centric</a:t>
            </a:r>
            <a:r>
              <a:rPr sz="2400" b="0" spc="-80" dirty="0">
                <a:solidFill>
                  <a:srgbClr val="000000"/>
                </a:solidFill>
                <a:latin typeface="Calibri"/>
                <a:cs typeface="Calibri"/>
              </a:rPr>
              <a:t> </a:t>
            </a:r>
            <a:r>
              <a:rPr sz="2400" b="0" dirty="0">
                <a:solidFill>
                  <a:srgbClr val="000000"/>
                </a:solidFill>
                <a:latin typeface="Calibri"/>
                <a:cs typeface="Calibri"/>
              </a:rPr>
              <a:t>design,</a:t>
            </a:r>
            <a:r>
              <a:rPr sz="2400" b="0" spc="-55" dirty="0">
                <a:solidFill>
                  <a:srgbClr val="000000"/>
                </a:solidFill>
                <a:latin typeface="Calibri"/>
                <a:cs typeface="Calibri"/>
              </a:rPr>
              <a:t> </a:t>
            </a:r>
            <a:r>
              <a:rPr sz="2400" b="0" dirty="0">
                <a:solidFill>
                  <a:srgbClr val="000000"/>
                </a:solidFill>
                <a:latin typeface="Calibri"/>
                <a:cs typeface="Calibri"/>
              </a:rPr>
              <a:t>FitFusion</a:t>
            </a:r>
            <a:r>
              <a:rPr sz="2400" b="0" spc="-65" dirty="0">
                <a:solidFill>
                  <a:srgbClr val="000000"/>
                </a:solidFill>
                <a:latin typeface="Calibri"/>
                <a:cs typeface="Calibri"/>
              </a:rPr>
              <a:t> </a:t>
            </a:r>
            <a:r>
              <a:rPr sz="2400" b="0" dirty="0">
                <a:solidFill>
                  <a:srgbClr val="000000"/>
                </a:solidFill>
                <a:latin typeface="Calibri"/>
                <a:cs typeface="Calibri"/>
              </a:rPr>
              <a:t>ensures</a:t>
            </a:r>
            <a:r>
              <a:rPr sz="2400" b="0" spc="-50" dirty="0">
                <a:solidFill>
                  <a:srgbClr val="000000"/>
                </a:solidFill>
                <a:latin typeface="Calibri"/>
                <a:cs typeface="Calibri"/>
              </a:rPr>
              <a:t> </a:t>
            </a:r>
            <a:r>
              <a:rPr sz="2400" b="0" dirty="0">
                <a:solidFill>
                  <a:srgbClr val="000000"/>
                </a:solidFill>
                <a:latin typeface="Calibri"/>
                <a:cs typeface="Calibri"/>
              </a:rPr>
              <a:t>a</a:t>
            </a:r>
            <a:r>
              <a:rPr sz="2400" b="0" spc="-60" dirty="0">
                <a:solidFill>
                  <a:srgbClr val="000000"/>
                </a:solidFill>
                <a:latin typeface="Calibri"/>
                <a:cs typeface="Calibri"/>
              </a:rPr>
              <a:t> </a:t>
            </a:r>
            <a:r>
              <a:rPr sz="2400" b="0" dirty="0">
                <a:solidFill>
                  <a:srgbClr val="000000"/>
                </a:solidFill>
                <a:latin typeface="Calibri"/>
                <a:cs typeface="Calibri"/>
              </a:rPr>
              <a:t>holistic</a:t>
            </a:r>
            <a:r>
              <a:rPr sz="2400" b="0" spc="-75" dirty="0">
                <a:solidFill>
                  <a:srgbClr val="000000"/>
                </a:solidFill>
                <a:latin typeface="Calibri"/>
                <a:cs typeface="Calibri"/>
              </a:rPr>
              <a:t> </a:t>
            </a:r>
            <a:r>
              <a:rPr sz="2400" b="0" dirty="0">
                <a:solidFill>
                  <a:srgbClr val="000000"/>
                </a:solidFill>
                <a:latin typeface="Calibri"/>
                <a:cs typeface="Calibri"/>
              </a:rPr>
              <a:t>wellness</a:t>
            </a:r>
            <a:r>
              <a:rPr sz="2400" b="0" spc="-65" dirty="0">
                <a:solidFill>
                  <a:srgbClr val="000000"/>
                </a:solidFill>
                <a:latin typeface="Calibri"/>
                <a:cs typeface="Calibri"/>
              </a:rPr>
              <a:t> </a:t>
            </a:r>
            <a:r>
              <a:rPr sz="2400" b="0" dirty="0">
                <a:solidFill>
                  <a:srgbClr val="000000"/>
                </a:solidFill>
                <a:latin typeface="Calibri"/>
                <a:cs typeface="Calibri"/>
              </a:rPr>
              <a:t>journey</a:t>
            </a:r>
            <a:r>
              <a:rPr sz="2400" b="0" spc="-55" dirty="0">
                <a:solidFill>
                  <a:srgbClr val="000000"/>
                </a:solidFill>
                <a:latin typeface="Calibri"/>
                <a:cs typeface="Calibri"/>
              </a:rPr>
              <a:t> </a:t>
            </a:r>
            <a:r>
              <a:rPr sz="2400" b="0" dirty="0">
                <a:solidFill>
                  <a:srgbClr val="000000"/>
                </a:solidFill>
                <a:latin typeface="Calibri"/>
                <a:cs typeface="Calibri"/>
              </a:rPr>
              <a:t>that</a:t>
            </a:r>
            <a:r>
              <a:rPr sz="2400" b="0" spc="-70" dirty="0">
                <a:solidFill>
                  <a:srgbClr val="000000"/>
                </a:solidFill>
                <a:latin typeface="Calibri"/>
                <a:cs typeface="Calibri"/>
              </a:rPr>
              <a:t> </a:t>
            </a:r>
            <a:r>
              <a:rPr sz="2400" b="0" dirty="0">
                <a:solidFill>
                  <a:srgbClr val="000000"/>
                </a:solidFill>
                <a:latin typeface="Calibri"/>
                <a:cs typeface="Calibri"/>
              </a:rPr>
              <a:t>is</a:t>
            </a:r>
            <a:r>
              <a:rPr sz="2400" b="0" spc="-55" dirty="0">
                <a:solidFill>
                  <a:srgbClr val="000000"/>
                </a:solidFill>
                <a:latin typeface="Calibri"/>
                <a:cs typeface="Calibri"/>
              </a:rPr>
              <a:t> </a:t>
            </a:r>
            <a:r>
              <a:rPr sz="2400" b="0" dirty="0">
                <a:solidFill>
                  <a:srgbClr val="000000"/>
                </a:solidFill>
                <a:latin typeface="Calibri"/>
                <a:cs typeface="Calibri"/>
              </a:rPr>
              <a:t>both</a:t>
            </a:r>
            <a:r>
              <a:rPr sz="2400" b="0" spc="-60" dirty="0">
                <a:solidFill>
                  <a:srgbClr val="000000"/>
                </a:solidFill>
                <a:latin typeface="Calibri"/>
                <a:cs typeface="Calibri"/>
              </a:rPr>
              <a:t> </a:t>
            </a:r>
            <a:r>
              <a:rPr sz="2400" b="0" dirty="0">
                <a:solidFill>
                  <a:srgbClr val="000000"/>
                </a:solidFill>
                <a:latin typeface="Calibri"/>
                <a:cs typeface="Calibri"/>
              </a:rPr>
              <a:t>engaging</a:t>
            </a:r>
            <a:r>
              <a:rPr sz="2400" b="0" spc="-75" dirty="0">
                <a:solidFill>
                  <a:srgbClr val="000000"/>
                </a:solidFill>
                <a:latin typeface="Calibri"/>
                <a:cs typeface="Calibri"/>
              </a:rPr>
              <a:t> </a:t>
            </a:r>
            <a:r>
              <a:rPr sz="2400" b="0" spc="-25" dirty="0">
                <a:solidFill>
                  <a:srgbClr val="000000"/>
                </a:solidFill>
                <a:latin typeface="Calibri"/>
                <a:cs typeface="Calibri"/>
              </a:rPr>
              <a:t>and </a:t>
            </a:r>
            <a:r>
              <a:rPr sz="2400" b="0" spc="-10" dirty="0">
                <a:solidFill>
                  <a:srgbClr val="000000"/>
                </a:solidFill>
                <a:latin typeface="Calibri"/>
                <a:cs typeface="Calibri"/>
              </a:rPr>
              <a:t>effective.</a:t>
            </a:r>
            <a:r>
              <a:rPr sz="2400" b="0" spc="-65" dirty="0">
                <a:solidFill>
                  <a:srgbClr val="000000"/>
                </a:solidFill>
                <a:latin typeface="Calibri"/>
                <a:cs typeface="Calibri"/>
              </a:rPr>
              <a:t> </a:t>
            </a:r>
            <a:r>
              <a:rPr sz="2400" b="0" dirty="0">
                <a:solidFill>
                  <a:srgbClr val="000000"/>
                </a:solidFill>
                <a:latin typeface="Calibri"/>
                <a:cs typeface="Calibri"/>
              </a:rPr>
              <a:t>This</a:t>
            </a:r>
            <a:r>
              <a:rPr sz="2400" b="0" spc="-80" dirty="0">
                <a:solidFill>
                  <a:srgbClr val="000000"/>
                </a:solidFill>
                <a:latin typeface="Calibri"/>
                <a:cs typeface="Calibri"/>
              </a:rPr>
              <a:t> </a:t>
            </a:r>
            <a:r>
              <a:rPr sz="2400" b="0" spc="-10" dirty="0">
                <a:solidFill>
                  <a:srgbClr val="000000"/>
                </a:solidFill>
                <a:latin typeface="Calibri"/>
                <a:cs typeface="Calibri"/>
              </a:rPr>
              <a:t>innovative</a:t>
            </a:r>
            <a:r>
              <a:rPr sz="2400" b="0" spc="-50" dirty="0">
                <a:solidFill>
                  <a:srgbClr val="000000"/>
                </a:solidFill>
                <a:latin typeface="Calibri"/>
                <a:cs typeface="Calibri"/>
              </a:rPr>
              <a:t> </a:t>
            </a:r>
            <a:r>
              <a:rPr sz="2400" b="0" spc="-10" dirty="0">
                <a:solidFill>
                  <a:srgbClr val="000000"/>
                </a:solidFill>
                <a:latin typeface="Calibri"/>
                <a:cs typeface="Calibri"/>
              </a:rPr>
              <a:t>platform</a:t>
            </a:r>
            <a:r>
              <a:rPr sz="2400" b="0" spc="-80" dirty="0">
                <a:solidFill>
                  <a:srgbClr val="000000"/>
                </a:solidFill>
                <a:latin typeface="Calibri"/>
                <a:cs typeface="Calibri"/>
              </a:rPr>
              <a:t> </a:t>
            </a:r>
            <a:r>
              <a:rPr sz="2400" b="0" spc="-10" dirty="0">
                <a:solidFill>
                  <a:srgbClr val="000000"/>
                </a:solidFill>
                <a:latin typeface="Calibri"/>
                <a:cs typeface="Calibri"/>
              </a:rPr>
              <a:t>redefines</a:t>
            </a:r>
            <a:r>
              <a:rPr sz="2400" b="0" spc="-65" dirty="0">
                <a:solidFill>
                  <a:srgbClr val="000000"/>
                </a:solidFill>
                <a:latin typeface="Calibri"/>
                <a:cs typeface="Calibri"/>
              </a:rPr>
              <a:t> </a:t>
            </a:r>
            <a:r>
              <a:rPr sz="2400" b="0" dirty="0">
                <a:solidFill>
                  <a:srgbClr val="000000"/>
                </a:solidFill>
                <a:latin typeface="Calibri"/>
                <a:cs typeface="Calibri"/>
              </a:rPr>
              <a:t>fitness,</a:t>
            </a:r>
            <a:r>
              <a:rPr sz="2400" b="0" spc="-65" dirty="0">
                <a:solidFill>
                  <a:srgbClr val="000000"/>
                </a:solidFill>
                <a:latin typeface="Calibri"/>
                <a:cs typeface="Calibri"/>
              </a:rPr>
              <a:t> </a:t>
            </a:r>
            <a:r>
              <a:rPr sz="2400" b="0" dirty="0">
                <a:solidFill>
                  <a:srgbClr val="000000"/>
                </a:solidFill>
                <a:latin typeface="Calibri"/>
                <a:cs typeface="Calibri"/>
              </a:rPr>
              <a:t>empowering</a:t>
            </a:r>
            <a:r>
              <a:rPr sz="2400" b="0" spc="-90" dirty="0">
                <a:solidFill>
                  <a:srgbClr val="000000"/>
                </a:solidFill>
                <a:latin typeface="Calibri"/>
                <a:cs typeface="Calibri"/>
              </a:rPr>
              <a:t> </a:t>
            </a:r>
            <a:r>
              <a:rPr sz="2400" b="0" dirty="0">
                <a:solidFill>
                  <a:srgbClr val="000000"/>
                </a:solidFill>
                <a:latin typeface="Calibri"/>
                <a:cs typeface="Calibri"/>
              </a:rPr>
              <a:t>users</a:t>
            </a:r>
            <a:r>
              <a:rPr sz="2400" b="0" spc="-70" dirty="0">
                <a:solidFill>
                  <a:srgbClr val="000000"/>
                </a:solidFill>
                <a:latin typeface="Calibri"/>
                <a:cs typeface="Calibri"/>
              </a:rPr>
              <a:t> </a:t>
            </a:r>
            <a:r>
              <a:rPr sz="2400" b="0" dirty="0">
                <a:solidFill>
                  <a:srgbClr val="000000"/>
                </a:solidFill>
                <a:latin typeface="Calibri"/>
                <a:cs typeface="Calibri"/>
              </a:rPr>
              <a:t>to</a:t>
            </a:r>
            <a:r>
              <a:rPr sz="2400" b="0" spc="-80" dirty="0">
                <a:solidFill>
                  <a:srgbClr val="000000"/>
                </a:solidFill>
                <a:latin typeface="Calibri"/>
                <a:cs typeface="Calibri"/>
              </a:rPr>
              <a:t> </a:t>
            </a:r>
            <a:r>
              <a:rPr sz="2400" b="0" dirty="0">
                <a:solidFill>
                  <a:srgbClr val="000000"/>
                </a:solidFill>
                <a:latin typeface="Calibri"/>
                <a:cs typeface="Calibri"/>
              </a:rPr>
              <a:t>achieve</a:t>
            </a:r>
            <a:r>
              <a:rPr sz="2400" b="0" spc="-75" dirty="0">
                <a:solidFill>
                  <a:srgbClr val="000000"/>
                </a:solidFill>
                <a:latin typeface="Calibri"/>
                <a:cs typeface="Calibri"/>
              </a:rPr>
              <a:t> </a:t>
            </a:r>
            <a:r>
              <a:rPr sz="2400" b="0" spc="-10" dirty="0">
                <a:solidFill>
                  <a:srgbClr val="000000"/>
                </a:solidFill>
                <a:latin typeface="Calibri"/>
                <a:cs typeface="Calibri"/>
              </a:rPr>
              <a:t>their </a:t>
            </a:r>
            <a:r>
              <a:rPr sz="2400" b="0" dirty="0">
                <a:solidFill>
                  <a:srgbClr val="000000"/>
                </a:solidFill>
                <a:latin typeface="Calibri"/>
                <a:cs typeface="Calibri"/>
              </a:rPr>
              <a:t>health</a:t>
            </a:r>
            <a:r>
              <a:rPr sz="2400" b="0" spc="-60" dirty="0">
                <a:solidFill>
                  <a:srgbClr val="000000"/>
                </a:solidFill>
                <a:latin typeface="Calibri"/>
                <a:cs typeface="Calibri"/>
              </a:rPr>
              <a:t> </a:t>
            </a:r>
            <a:r>
              <a:rPr sz="2400" b="0" dirty="0">
                <a:solidFill>
                  <a:srgbClr val="000000"/>
                </a:solidFill>
                <a:latin typeface="Calibri"/>
                <a:cs typeface="Calibri"/>
              </a:rPr>
              <a:t>goals</a:t>
            </a:r>
            <a:r>
              <a:rPr sz="2400" b="0" spc="-70" dirty="0">
                <a:solidFill>
                  <a:srgbClr val="000000"/>
                </a:solidFill>
                <a:latin typeface="Calibri"/>
                <a:cs typeface="Calibri"/>
              </a:rPr>
              <a:t> </a:t>
            </a:r>
            <a:r>
              <a:rPr sz="2400" b="0" dirty="0">
                <a:solidFill>
                  <a:srgbClr val="000000"/>
                </a:solidFill>
                <a:latin typeface="Calibri"/>
                <a:cs typeface="Calibri"/>
              </a:rPr>
              <a:t>with</a:t>
            </a:r>
            <a:r>
              <a:rPr sz="2400" b="0" spc="-70" dirty="0">
                <a:solidFill>
                  <a:srgbClr val="000000"/>
                </a:solidFill>
                <a:latin typeface="Calibri"/>
                <a:cs typeface="Calibri"/>
              </a:rPr>
              <a:t> </a:t>
            </a:r>
            <a:r>
              <a:rPr sz="2400" b="0" dirty="0">
                <a:solidFill>
                  <a:srgbClr val="000000"/>
                </a:solidFill>
                <a:latin typeface="Calibri"/>
                <a:cs typeface="Calibri"/>
              </a:rPr>
              <a:t>precision</a:t>
            </a:r>
            <a:r>
              <a:rPr sz="2400" b="0" spc="-55" dirty="0">
                <a:solidFill>
                  <a:srgbClr val="000000"/>
                </a:solidFill>
                <a:latin typeface="Calibri"/>
                <a:cs typeface="Calibri"/>
              </a:rPr>
              <a:t> </a:t>
            </a:r>
            <a:r>
              <a:rPr sz="2400" b="0" dirty="0">
                <a:solidFill>
                  <a:srgbClr val="000000"/>
                </a:solidFill>
                <a:latin typeface="Calibri"/>
                <a:cs typeface="Calibri"/>
              </a:rPr>
              <a:t>and</a:t>
            </a:r>
            <a:r>
              <a:rPr sz="2400" b="0" spc="-55" dirty="0">
                <a:solidFill>
                  <a:srgbClr val="000000"/>
                </a:solidFill>
                <a:latin typeface="Calibri"/>
                <a:cs typeface="Calibri"/>
              </a:rPr>
              <a:t> </a:t>
            </a:r>
            <a:r>
              <a:rPr sz="2400" b="0" spc="-20" dirty="0">
                <a:solidFill>
                  <a:srgbClr val="000000"/>
                </a:solidFill>
                <a:latin typeface="Calibri"/>
                <a:cs typeface="Calibri"/>
              </a:rPr>
              <a:t>ease</a:t>
            </a:r>
            <a:endParaRPr sz="2400" dirty="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16</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grpSp>
        <p:nvGrpSpPr>
          <p:cNvPr id="6" name="object 6"/>
          <p:cNvGrpSpPr/>
          <p:nvPr/>
        </p:nvGrpSpPr>
        <p:grpSpPr>
          <a:xfrm>
            <a:off x="-6350" y="6456589"/>
            <a:ext cx="12204700" cy="406400"/>
            <a:chOff x="-6350" y="6456589"/>
            <a:chExt cx="12204700" cy="406400"/>
          </a:xfrm>
        </p:grpSpPr>
        <p:sp>
          <p:nvSpPr>
            <p:cNvPr id="7" name="object 7"/>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lnTo>
                    <a:pt x="12192000" y="0"/>
                  </a:lnTo>
                  <a:close/>
                </a:path>
              </a:pathLst>
            </a:custGeom>
            <a:solidFill>
              <a:srgbClr val="5B9BD4"/>
            </a:solidFill>
          </p:spPr>
          <p:txBody>
            <a:bodyPr wrap="square" lIns="0" tIns="0" rIns="0" bIns="0" rtlCol="0"/>
            <a:lstStyle/>
            <a:p>
              <a:endParaRPr/>
            </a:p>
          </p:txBody>
        </p:sp>
        <p:sp>
          <p:nvSpPr>
            <p:cNvPr id="8" name="object 8"/>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path>
              </a:pathLst>
            </a:custGeom>
            <a:ln w="12700">
              <a:solidFill>
                <a:srgbClr val="2E528F"/>
              </a:solidFill>
            </a:ln>
          </p:spPr>
          <p:txBody>
            <a:bodyPr wrap="square" lIns="0" tIns="0" rIns="0" bIns="0" rtlCol="0"/>
            <a:lstStyle/>
            <a:p>
              <a:endParaRPr/>
            </a:p>
          </p:txBody>
        </p:sp>
      </p:grpSp>
      <p:pic>
        <p:nvPicPr>
          <p:cNvPr id="9" name="object 9"/>
          <p:cNvPicPr/>
          <p:nvPr/>
        </p:nvPicPr>
        <p:blipFill>
          <a:blip r:embed="rId2" cstate="print"/>
          <a:stretch>
            <a:fillRect/>
          </a:stretch>
        </p:blipFill>
        <p:spPr>
          <a:xfrm>
            <a:off x="10899775" y="-63"/>
            <a:ext cx="1276350" cy="1147762"/>
          </a:xfrm>
          <a:prstGeom prst="rect">
            <a:avLst/>
          </a:prstGeom>
        </p:spPr>
      </p:pic>
      <p:sp>
        <p:nvSpPr>
          <p:cNvPr id="10" name="object 10"/>
          <p:cNvSpPr txBox="1">
            <a:spLocks noGrp="1"/>
          </p:cNvSpPr>
          <p:nvPr>
            <p:ph type="title"/>
          </p:nvPr>
        </p:nvSpPr>
        <p:spPr>
          <a:xfrm>
            <a:off x="522833" y="507058"/>
            <a:ext cx="1859280" cy="696595"/>
          </a:xfrm>
          <a:prstGeom prst="rect">
            <a:avLst/>
          </a:prstGeom>
        </p:spPr>
        <p:txBody>
          <a:bodyPr vert="horz" wrap="square" lIns="0" tIns="12700" rIns="0" bIns="0" rtlCol="0">
            <a:spAutoFit/>
          </a:bodyPr>
          <a:lstStyle/>
          <a:p>
            <a:pPr marL="12700">
              <a:lnSpc>
                <a:spcPct val="100000"/>
              </a:lnSpc>
              <a:spcBef>
                <a:spcPts val="100"/>
              </a:spcBef>
            </a:pPr>
            <a:r>
              <a:rPr spc="-10" dirty="0"/>
              <a:t>Agenda</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2</a:t>
            </a:fld>
            <a:endParaRPr spc="-50" dirty="0"/>
          </a:p>
        </p:txBody>
      </p:sp>
      <p:sp>
        <p:nvSpPr>
          <p:cNvPr id="13" name="object 13"/>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11" name="object 11"/>
          <p:cNvSpPr txBox="1"/>
          <p:nvPr/>
        </p:nvSpPr>
        <p:spPr>
          <a:xfrm>
            <a:off x="1066800" y="1339134"/>
            <a:ext cx="5344262" cy="4604466"/>
          </a:xfrm>
          <a:prstGeom prst="rect">
            <a:avLst/>
          </a:prstGeom>
        </p:spPr>
        <p:txBody>
          <a:bodyPr vert="horz" wrap="square" lIns="0" tIns="102235" rIns="0" bIns="0" rtlCol="0">
            <a:spAutoFit/>
          </a:bodyPr>
          <a:lstStyle/>
          <a:p>
            <a:pPr marL="354965" indent="-342265">
              <a:lnSpc>
                <a:spcPct val="100000"/>
              </a:lnSpc>
              <a:spcBef>
                <a:spcPts val="805"/>
              </a:spcBef>
              <a:buFont typeface="Arial"/>
              <a:buChar char="•"/>
              <a:tabLst>
                <a:tab pos="354965" algn="l"/>
              </a:tabLst>
            </a:pPr>
            <a:r>
              <a:rPr sz="2400" spc="-10" dirty="0">
                <a:latin typeface="Times New Roman"/>
                <a:cs typeface="Times New Roman"/>
              </a:rPr>
              <a:t>Abstract</a:t>
            </a:r>
            <a:endParaRPr sz="2400" dirty="0">
              <a:latin typeface="Times New Roman"/>
              <a:cs typeface="Times New Roman"/>
            </a:endParaRPr>
          </a:p>
          <a:p>
            <a:pPr marL="354965" indent="-342265">
              <a:lnSpc>
                <a:spcPct val="100000"/>
              </a:lnSpc>
              <a:spcBef>
                <a:spcPts val="710"/>
              </a:spcBef>
              <a:buFont typeface="Arial"/>
              <a:buChar char="•"/>
              <a:tabLst>
                <a:tab pos="354965" algn="l"/>
              </a:tabLst>
            </a:pPr>
            <a:r>
              <a:rPr sz="2400" spc="-10" dirty="0">
                <a:latin typeface="Times New Roman"/>
                <a:cs typeface="Times New Roman"/>
              </a:rPr>
              <a:t>Introduction</a:t>
            </a:r>
            <a:endParaRPr sz="2400" dirty="0">
              <a:latin typeface="Times New Roman"/>
              <a:cs typeface="Times New Roman"/>
            </a:endParaRPr>
          </a:p>
          <a:p>
            <a:pPr marL="354965" indent="-342265">
              <a:lnSpc>
                <a:spcPct val="100000"/>
              </a:lnSpc>
              <a:spcBef>
                <a:spcPts val="720"/>
              </a:spcBef>
              <a:buFont typeface="Arial"/>
              <a:buChar char="•"/>
              <a:tabLst>
                <a:tab pos="354965" algn="l"/>
              </a:tabLst>
            </a:pPr>
            <a:r>
              <a:rPr sz="2400" dirty="0">
                <a:latin typeface="Times New Roman"/>
                <a:cs typeface="Times New Roman"/>
              </a:rPr>
              <a:t>Existing</a:t>
            </a:r>
            <a:r>
              <a:rPr sz="2400" spc="-25" dirty="0">
                <a:latin typeface="Times New Roman"/>
                <a:cs typeface="Times New Roman"/>
              </a:rPr>
              <a:t> </a:t>
            </a:r>
            <a:r>
              <a:rPr sz="2400" spc="-10" dirty="0">
                <a:latin typeface="Times New Roman"/>
                <a:cs typeface="Times New Roman"/>
              </a:rPr>
              <a:t>System</a:t>
            </a:r>
            <a:endParaRPr lang="en-US" sz="2400" spc="-10" dirty="0">
              <a:latin typeface="Times New Roman"/>
              <a:cs typeface="Times New Roman"/>
            </a:endParaRPr>
          </a:p>
          <a:p>
            <a:pPr marL="354965" indent="-342265" algn="l">
              <a:spcBef>
                <a:spcPts val="720"/>
              </a:spcBef>
              <a:buFont typeface="Arial"/>
              <a:buChar char="•"/>
              <a:tabLst>
                <a:tab pos="354965" algn="l"/>
              </a:tabLst>
            </a:pPr>
            <a:r>
              <a:rPr lang="en-US" sz="2400" dirty="0">
                <a:solidFill>
                  <a:srgbClr val="000000"/>
                </a:solidFill>
                <a:latin typeface="Times New Roman" panose="02020603050405020304" pitchFamily="18" charset="0"/>
                <a:ea typeface="Garet Bold"/>
                <a:cs typeface="Times New Roman" panose="02020603050405020304" pitchFamily="18" charset="0"/>
                <a:sym typeface="Garet Bold"/>
              </a:rPr>
              <a:t>Limitations of Existing System</a:t>
            </a:r>
            <a:endParaRPr sz="2400" dirty="0">
              <a:latin typeface="Times New Roman"/>
              <a:cs typeface="Times New Roman"/>
            </a:endParaRPr>
          </a:p>
          <a:p>
            <a:pPr marL="354965" indent="-342265">
              <a:lnSpc>
                <a:spcPct val="100000"/>
              </a:lnSpc>
              <a:spcBef>
                <a:spcPts val="710"/>
              </a:spcBef>
              <a:buFont typeface="Arial"/>
              <a:buChar char="•"/>
              <a:tabLst>
                <a:tab pos="354965" algn="l"/>
              </a:tabLst>
            </a:pPr>
            <a:r>
              <a:rPr sz="2400" dirty="0">
                <a:latin typeface="Times New Roman"/>
                <a:cs typeface="Times New Roman"/>
              </a:rPr>
              <a:t>Proposed</a:t>
            </a:r>
            <a:r>
              <a:rPr sz="2400" spc="-90" dirty="0">
                <a:latin typeface="Times New Roman"/>
                <a:cs typeface="Times New Roman"/>
              </a:rPr>
              <a:t> </a:t>
            </a:r>
            <a:r>
              <a:rPr sz="2400" spc="-10" dirty="0">
                <a:latin typeface="Times New Roman"/>
                <a:cs typeface="Times New Roman"/>
              </a:rPr>
              <a:t>System</a:t>
            </a:r>
            <a:endParaRPr lang="en-US" sz="2400" spc="-10" dirty="0">
              <a:latin typeface="Times New Roman"/>
              <a:cs typeface="Times New Roman"/>
            </a:endParaRPr>
          </a:p>
          <a:p>
            <a:pPr marL="354965" indent="-342265" algn="l">
              <a:spcBef>
                <a:spcPts val="710"/>
              </a:spcBef>
              <a:buFont typeface="Arial"/>
              <a:buChar char="•"/>
              <a:tabLst>
                <a:tab pos="354965" algn="l"/>
              </a:tabLst>
            </a:pPr>
            <a:r>
              <a:rPr lang="en-US" sz="2400" dirty="0">
                <a:solidFill>
                  <a:srgbClr val="000000"/>
                </a:solidFill>
                <a:latin typeface="Times New Roman" panose="02020603050405020304" pitchFamily="18" charset="0"/>
                <a:ea typeface="Garet Bold"/>
                <a:cs typeface="Times New Roman" panose="02020603050405020304" pitchFamily="18" charset="0"/>
                <a:sym typeface="Garet Bold"/>
              </a:rPr>
              <a:t>Advantages of Proposed System</a:t>
            </a:r>
            <a:endParaRPr sz="2400" dirty="0">
              <a:latin typeface="Times New Roman"/>
              <a:cs typeface="Times New Roman"/>
            </a:endParaRPr>
          </a:p>
          <a:p>
            <a:pPr marL="354965" indent="-342265">
              <a:lnSpc>
                <a:spcPct val="100000"/>
              </a:lnSpc>
              <a:spcBef>
                <a:spcPts val="710"/>
              </a:spcBef>
              <a:buFont typeface="Arial"/>
              <a:buChar char="•"/>
              <a:tabLst>
                <a:tab pos="354965" algn="l"/>
              </a:tabLst>
            </a:pPr>
            <a:r>
              <a:rPr sz="2400" dirty="0">
                <a:latin typeface="Times New Roman"/>
                <a:cs typeface="Times New Roman"/>
              </a:rPr>
              <a:t>System</a:t>
            </a:r>
            <a:r>
              <a:rPr sz="2400" spc="-155" dirty="0">
                <a:latin typeface="Times New Roman"/>
                <a:cs typeface="Times New Roman"/>
              </a:rPr>
              <a:t> </a:t>
            </a:r>
            <a:r>
              <a:rPr sz="2400" spc="-10" dirty="0">
                <a:latin typeface="Times New Roman"/>
                <a:cs typeface="Times New Roman"/>
              </a:rPr>
              <a:t>Architecture</a:t>
            </a:r>
            <a:endParaRPr sz="2400" dirty="0">
              <a:latin typeface="Times New Roman"/>
              <a:cs typeface="Times New Roman"/>
            </a:endParaRPr>
          </a:p>
          <a:p>
            <a:pPr marL="354965" indent="-342265">
              <a:lnSpc>
                <a:spcPct val="100000"/>
              </a:lnSpc>
              <a:spcBef>
                <a:spcPts val="715"/>
              </a:spcBef>
              <a:buFont typeface="Arial"/>
              <a:buChar char="•"/>
              <a:tabLst>
                <a:tab pos="354965" algn="l"/>
              </a:tabLst>
            </a:pPr>
            <a:r>
              <a:rPr sz="2400" dirty="0">
                <a:latin typeface="Times New Roman"/>
                <a:cs typeface="Times New Roman"/>
              </a:rPr>
              <a:t>Requirements</a:t>
            </a:r>
            <a:r>
              <a:rPr sz="2400" spc="-40" dirty="0">
                <a:latin typeface="Times New Roman"/>
                <a:cs typeface="Times New Roman"/>
              </a:rPr>
              <a:t> </a:t>
            </a:r>
            <a:r>
              <a:rPr sz="2400" spc="-10" dirty="0">
                <a:latin typeface="Times New Roman"/>
                <a:cs typeface="Times New Roman"/>
              </a:rPr>
              <a:t>Specifications</a:t>
            </a:r>
            <a:endParaRPr sz="2400" dirty="0">
              <a:latin typeface="Times New Roman"/>
              <a:cs typeface="Times New Roman"/>
            </a:endParaRPr>
          </a:p>
          <a:p>
            <a:pPr marL="354965" indent="-342265">
              <a:lnSpc>
                <a:spcPct val="100000"/>
              </a:lnSpc>
              <a:spcBef>
                <a:spcPts val="715"/>
              </a:spcBef>
              <a:buFont typeface="Arial"/>
              <a:buChar char="•"/>
              <a:tabLst>
                <a:tab pos="354965" algn="l"/>
              </a:tabLst>
            </a:pPr>
            <a:r>
              <a:rPr sz="2400" dirty="0">
                <a:latin typeface="Times New Roman"/>
                <a:cs typeface="Times New Roman"/>
              </a:rPr>
              <a:t>System</a:t>
            </a:r>
            <a:r>
              <a:rPr sz="2400" spc="5" dirty="0">
                <a:latin typeface="Times New Roman"/>
                <a:cs typeface="Times New Roman"/>
              </a:rPr>
              <a:t> </a:t>
            </a:r>
            <a:r>
              <a:rPr sz="2400" spc="-10" dirty="0">
                <a:latin typeface="Times New Roman"/>
                <a:cs typeface="Times New Roman"/>
              </a:rPr>
              <a:t>Models</a:t>
            </a:r>
            <a:r>
              <a:rPr lang="en-US" sz="2400" spc="-10" dirty="0">
                <a:latin typeface="Times New Roman"/>
                <a:cs typeface="Times New Roman"/>
              </a:rPr>
              <a:t> </a:t>
            </a:r>
            <a:r>
              <a:rPr sz="2400" spc="-10" dirty="0">
                <a:latin typeface="Times New Roman"/>
                <a:cs typeface="Times New Roman"/>
              </a:rPr>
              <a:t>(UML</a:t>
            </a:r>
            <a:r>
              <a:rPr sz="2400" spc="-90" dirty="0">
                <a:latin typeface="Times New Roman"/>
                <a:cs typeface="Times New Roman"/>
              </a:rPr>
              <a:t> </a:t>
            </a:r>
            <a:r>
              <a:rPr sz="2400" spc="-10" dirty="0">
                <a:latin typeface="Times New Roman"/>
                <a:cs typeface="Times New Roman"/>
              </a:rPr>
              <a:t>Diagram)</a:t>
            </a:r>
            <a:endParaRPr sz="2400" dirty="0">
              <a:latin typeface="Times New Roman"/>
              <a:cs typeface="Times New Roman"/>
            </a:endParaRPr>
          </a:p>
          <a:p>
            <a:pPr marL="354965" indent="-342265">
              <a:lnSpc>
                <a:spcPct val="100000"/>
              </a:lnSpc>
              <a:spcBef>
                <a:spcPts val="705"/>
              </a:spcBef>
              <a:buFont typeface="Arial"/>
              <a:buChar char="•"/>
              <a:tabLst>
                <a:tab pos="354965" algn="l"/>
              </a:tabLst>
            </a:pPr>
            <a:r>
              <a:rPr sz="2400" spc="-10" dirty="0">
                <a:latin typeface="Times New Roman"/>
                <a:cs typeface="Times New Roman"/>
              </a:rPr>
              <a:t>Conclusion</a:t>
            </a:r>
            <a:endParaRPr sz="2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6" name="object 6"/>
          <p:cNvPicPr/>
          <p:nvPr/>
        </p:nvPicPr>
        <p:blipFill>
          <a:blip r:embed="rId2" cstate="print"/>
          <a:stretch>
            <a:fillRect/>
          </a:stretch>
        </p:blipFill>
        <p:spPr>
          <a:xfrm>
            <a:off x="10899775" y="-63"/>
            <a:ext cx="1276350" cy="1147762"/>
          </a:xfrm>
          <a:prstGeom prst="rect">
            <a:avLst/>
          </a:prstGeom>
        </p:spPr>
      </p:pic>
      <p:sp>
        <p:nvSpPr>
          <p:cNvPr id="7" name="object 7"/>
          <p:cNvSpPr txBox="1">
            <a:spLocks noGrp="1"/>
          </p:cNvSpPr>
          <p:nvPr>
            <p:ph type="title"/>
          </p:nvPr>
        </p:nvSpPr>
        <p:spPr>
          <a:xfrm>
            <a:off x="473590" y="323997"/>
            <a:ext cx="10515600" cy="986167"/>
          </a:xfrm>
          <a:prstGeom prst="rect">
            <a:avLst/>
          </a:prstGeom>
        </p:spPr>
        <p:txBody>
          <a:bodyPr vert="horz" wrap="square" lIns="0" tIns="306070" rIns="0" bIns="0" rtlCol="0">
            <a:spAutoFit/>
          </a:bodyPr>
          <a:lstStyle/>
          <a:p>
            <a:pPr marL="12700">
              <a:spcBef>
                <a:spcPts val="2410"/>
              </a:spcBef>
            </a:pPr>
            <a:r>
              <a:rPr lang="en-IN" spc="-10" dirty="0"/>
              <a:t>Abstract</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3</a:t>
            </a:fld>
            <a:endParaRPr spc="-50" dirty="0"/>
          </a:p>
        </p:txBody>
      </p:sp>
      <p:sp>
        <p:nvSpPr>
          <p:cNvPr id="10" name="object 1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14" name="TextBox 13">
            <a:extLst>
              <a:ext uri="{FF2B5EF4-FFF2-40B4-BE49-F238E27FC236}">
                <a16:creationId xmlns:a16="http://schemas.microsoft.com/office/drawing/2014/main" id="{D8BBF384-8EC5-0F19-FB7C-F68A3D871BD8}"/>
              </a:ext>
            </a:extLst>
          </p:cNvPr>
          <p:cNvSpPr txBox="1"/>
          <p:nvPr/>
        </p:nvSpPr>
        <p:spPr>
          <a:xfrm>
            <a:off x="469579" y="1613153"/>
            <a:ext cx="11052421" cy="4532010"/>
          </a:xfrm>
          <a:prstGeom prst="rect">
            <a:avLst/>
          </a:prstGeom>
          <a:noFill/>
        </p:spPr>
        <p:txBody>
          <a:bodyPr wrap="square" rtlCol="0">
            <a:spAutoFit/>
          </a:bodyPr>
          <a:lstStyle/>
          <a:p>
            <a:pPr algn="just">
              <a:lnSpc>
                <a:spcPts val="3499"/>
              </a:lnSpc>
            </a:pPr>
            <a:r>
              <a:rPr lang="en-US" sz="2600" dirty="0">
                <a:solidFill>
                  <a:srgbClr val="000000"/>
                </a:solidFill>
                <a:latin typeface="Times New Roman" panose="02020603050405020304" pitchFamily="18" charset="0"/>
                <a:ea typeface="Garet"/>
                <a:cs typeface="Times New Roman" panose="02020603050405020304" pitchFamily="18" charset="0"/>
                <a:sym typeface="Garet"/>
              </a:rPr>
              <a:t>FitFusion is an AI-powered fitness app that delivers personalized workout plans, diet recommendations, and motivational content based on user data. It integrates fitness, nutrition, and wellness seamlessly, leveraging Machine Learning for predictions, Collaborative Filtering for suggestions, Genetic Algorithms for diet optimization, and NLP for motivational content. </a:t>
            </a:r>
          </a:p>
          <a:p>
            <a:pPr algn="just">
              <a:lnSpc>
                <a:spcPts val="3499"/>
              </a:lnSpc>
            </a:pPr>
            <a:endParaRPr lang="en-US" sz="2600" dirty="0">
              <a:solidFill>
                <a:srgbClr val="000000"/>
              </a:solidFill>
              <a:latin typeface="Times New Roman" panose="02020603050405020304" pitchFamily="18" charset="0"/>
              <a:ea typeface="Garet"/>
              <a:cs typeface="Times New Roman" panose="02020603050405020304" pitchFamily="18" charset="0"/>
              <a:sym typeface="Garet"/>
            </a:endParaRPr>
          </a:p>
          <a:p>
            <a:pPr algn="just">
              <a:lnSpc>
                <a:spcPts val="3499"/>
              </a:lnSpc>
            </a:pPr>
            <a:r>
              <a:rPr lang="en-US" sz="2600" dirty="0">
                <a:solidFill>
                  <a:srgbClr val="000000"/>
                </a:solidFill>
                <a:latin typeface="Times New Roman" panose="02020603050405020304" pitchFamily="18" charset="0"/>
                <a:ea typeface="Garet"/>
                <a:cs typeface="Times New Roman" panose="02020603050405020304" pitchFamily="18" charset="0"/>
                <a:sym typeface="Garet"/>
              </a:rPr>
              <a:t>With dynamic adaptations to user progress, a Smart Progress Dashboard for insights, and an intuitive interface powered by Python (Streamlit), FitFusion redefines fitness with a holistic, intelligent, and user-centric approach.</a:t>
            </a:r>
          </a:p>
          <a:p>
            <a:pPr algn="just"/>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1014" y="498836"/>
            <a:ext cx="9380220" cy="696594"/>
          </a:xfrm>
          <a:prstGeom prst="rect">
            <a:avLst/>
          </a:prstGeom>
        </p:spPr>
        <p:txBody>
          <a:bodyPr vert="horz" wrap="square" lIns="0" tIns="12700" rIns="0" bIns="0" rtlCol="0">
            <a:spAutoFit/>
          </a:bodyPr>
          <a:lstStyle/>
          <a:p>
            <a:pPr marL="12700">
              <a:lnSpc>
                <a:spcPct val="100000"/>
              </a:lnSpc>
              <a:spcBef>
                <a:spcPts val="100"/>
              </a:spcBef>
            </a:pPr>
            <a:r>
              <a:rPr spc="-10" dirty="0"/>
              <a:t>Introduction</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p:nvPr/>
        </p:nvSpPr>
        <p:spPr>
          <a:xfrm>
            <a:off x="551067" y="1311361"/>
            <a:ext cx="11235461" cy="4890313"/>
          </a:xfrm>
          <a:prstGeom prst="rect">
            <a:avLst/>
          </a:prstGeom>
        </p:spPr>
        <p:txBody>
          <a:bodyPr vert="horz" wrap="square" lIns="0" tIns="11430" rIns="0" bIns="0" rtlCol="0">
            <a:spAutoFit/>
          </a:bodyPr>
          <a:lstStyle/>
          <a:p>
            <a:pPr marL="12700" marR="118745" algn="just">
              <a:lnSpc>
                <a:spcPct val="115999"/>
              </a:lnSpc>
              <a:spcBef>
                <a:spcPts val="90"/>
              </a:spcBef>
            </a:pPr>
            <a:r>
              <a:rPr lang="en-US" sz="2600" dirty="0">
                <a:latin typeface="Times New Roman" panose="02020603050405020304" pitchFamily="18" charset="0"/>
                <a:cs typeface="Times New Roman" panose="02020603050405020304" pitchFamily="18" charset="0"/>
              </a:rPr>
              <a:t>In today’s world, modern fitness apps often fall short in providing a truly personalized and engaging experience. Users struggle with inconsistent workout tracking, lack of proper diet recommendations, and no proper motivation, leading to disengagement. Also, most fitness platforms focus only on either workouts or nutrition, failing to offer a complete approach to health.</a:t>
            </a:r>
          </a:p>
          <a:p>
            <a:pPr marL="12700" marR="118745" algn="just">
              <a:lnSpc>
                <a:spcPct val="115999"/>
              </a:lnSpc>
              <a:spcBef>
                <a:spcPts val="90"/>
              </a:spcBef>
            </a:pPr>
            <a:endParaRPr lang="en-US" sz="1000" dirty="0">
              <a:latin typeface="Times New Roman" panose="02020603050405020304" pitchFamily="18" charset="0"/>
              <a:cs typeface="Times New Roman" panose="02020603050405020304" pitchFamily="18" charset="0"/>
            </a:endParaRPr>
          </a:p>
          <a:p>
            <a:pPr marL="12700" marR="118745" algn="just">
              <a:lnSpc>
                <a:spcPct val="115999"/>
              </a:lnSpc>
              <a:spcBef>
                <a:spcPts val="90"/>
              </a:spcBef>
            </a:pPr>
            <a:r>
              <a:rPr lang="en-US" sz="2600" dirty="0">
                <a:latin typeface="Times New Roman" panose="02020603050405020304" pitchFamily="18" charset="0"/>
                <a:cs typeface="Times New Roman" panose="02020603050405020304" pitchFamily="18" charset="0"/>
              </a:rPr>
              <a:t>FitFusion is designed to bridge this gap by integrating workout tracking, diet recommendations, and motivational support into a single, smart dashboard. With interactive progress meters, AI-driven workout and diet suggestions, and daily motivational quotes, FitFusion ensures users stay on track toward their fitness goals. Also making it easier for users to achieve and maintain a healthy lifestyle.</a:t>
            </a:r>
            <a:endParaRPr sz="2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4</a:t>
            </a:fld>
            <a:endParaRPr spc="-50" dirty="0"/>
          </a:p>
        </p:txBody>
      </p:sp>
      <p:sp>
        <p:nvSpPr>
          <p:cNvPr id="10" name="object 1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54739"/>
            <a:ext cx="9380220" cy="696594"/>
          </a:xfrm>
          <a:prstGeom prst="rect">
            <a:avLst/>
          </a:prstGeom>
        </p:spPr>
        <p:txBody>
          <a:bodyPr vert="horz" wrap="square" lIns="0" tIns="12700" rIns="0" bIns="0" rtlCol="0">
            <a:spAutoFit/>
          </a:bodyPr>
          <a:lstStyle/>
          <a:p>
            <a:pPr marL="12700">
              <a:lnSpc>
                <a:spcPct val="100000"/>
              </a:lnSpc>
              <a:spcBef>
                <a:spcPts val="100"/>
              </a:spcBef>
            </a:pPr>
            <a:r>
              <a:rPr dirty="0"/>
              <a:t>Existing</a:t>
            </a:r>
            <a:r>
              <a:rPr spc="-15" dirty="0"/>
              <a:t> </a:t>
            </a:r>
            <a:r>
              <a:rPr spc="-10" dirty="0"/>
              <a:t>System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5</a:t>
            </a:fld>
            <a:endParaRPr spc="-50" dirty="0"/>
          </a:p>
        </p:txBody>
      </p:sp>
      <p:sp>
        <p:nvSpPr>
          <p:cNvPr id="14" name="object 14"/>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16" name="TextBox 15">
            <a:extLst>
              <a:ext uri="{FF2B5EF4-FFF2-40B4-BE49-F238E27FC236}">
                <a16:creationId xmlns:a16="http://schemas.microsoft.com/office/drawing/2014/main" id="{6FBCF37A-7E00-9883-C3CF-8D4BE6418F5D}"/>
              </a:ext>
            </a:extLst>
          </p:cNvPr>
          <p:cNvSpPr txBox="1"/>
          <p:nvPr/>
        </p:nvSpPr>
        <p:spPr>
          <a:xfrm>
            <a:off x="278358" y="1428308"/>
            <a:ext cx="11135767" cy="4546694"/>
          </a:xfrm>
          <a:prstGeom prst="rect">
            <a:avLst/>
          </a:prstGeom>
          <a:noFill/>
        </p:spPr>
        <p:txBody>
          <a:bodyPr wrap="square" rtlCol="0">
            <a:spAutoFit/>
          </a:bodyPr>
          <a:lstStyle/>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MyFitnessPal:</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Focuses on diet tracking but lacks real-time adjustments and integration with workouts and wellness.</a:t>
            </a:r>
            <a:endParaRPr lang="en-US" sz="800" spc="132" dirty="0">
              <a:solidFill>
                <a:srgbClr val="000000"/>
              </a:solidFill>
              <a:latin typeface="Times New Roman" panose="02020603050405020304" pitchFamily="18" charset="0"/>
              <a:ea typeface="Garet"/>
              <a:cs typeface="Times New Roman" panose="02020603050405020304" pitchFamily="18" charset="0"/>
              <a:sym typeface="Garet"/>
            </a:endParaRPr>
          </a:p>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Nike Training Club:</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Offers static workout plans with minimal personalization and no diet or mental wellness support.</a:t>
            </a:r>
          </a:p>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Lose It!: </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Primarily diet-focused, with no integration of fitness or motivational tools.</a:t>
            </a:r>
          </a:p>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Headspace:</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Specializes in mental wellness but lacks fitness and nutrition features.</a:t>
            </a:r>
          </a:p>
          <a:p>
            <a:pPr marL="539746" lvl="1" indent="-269873" algn="just">
              <a:lnSpc>
                <a:spcPts val="3499"/>
              </a:lnSpc>
              <a:spcBef>
                <a:spcPct val="0"/>
              </a:spcBef>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Jefit:</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Workout-centric with no AI-driven adjustments, diet recommendations, or motivational content.</a:t>
            </a: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23983"/>
            <a:ext cx="9380220" cy="696594"/>
          </a:xfrm>
          <a:prstGeom prst="rect">
            <a:avLst/>
          </a:prstGeom>
        </p:spPr>
        <p:txBody>
          <a:bodyPr vert="horz" wrap="square" lIns="0" tIns="12700" rIns="0" bIns="0" rtlCol="0">
            <a:spAutoFit/>
          </a:bodyPr>
          <a:lstStyle/>
          <a:p>
            <a:pPr marL="12700">
              <a:lnSpc>
                <a:spcPct val="100000"/>
              </a:lnSpc>
              <a:spcBef>
                <a:spcPts val="100"/>
              </a:spcBef>
            </a:pPr>
            <a:r>
              <a:rPr dirty="0"/>
              <a:t>Proposed</a:t>
            </a:r>
            <a:r>
              <a:rPr spc="-120" dirty="0"/>
              <a:t> </a:t>
            </a:r>
            <a:r>
              <a:rPr spc="-10" dirty="0"/>
              <a:t>System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p:nvPr/>
        </p:nvSpPr>
        <p:spPr>
          <a:xfrm>
            <a:off x="596658" y="1445668"/>
            <a:ext cx="10970641" cy="4753224"/>
          </a:xfrm>
          <a:prstGeom prst="rect">
            <a:avLst/>
          </a:prstGeom>
        </p:spPr>
        <p:txBody>
          <a:bodyPr vert="horz" wrap="square" lIns="0" tIns="13335" rIns="0" bIns="0" rtlCol="0">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Integration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fitness, nutrition, and mental wellness into a single cohesive platform.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Adjustments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Linear Regression and Genetic Algorithms to modify workout and diet plans in real time.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Engaging Content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NLP-driven motivational content tailored to individual user needs.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Progress Dashboard</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real-time performance insights for continuous improvement.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Innovative &amp; User-Centric</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adaptability, predictive analytics, and a user-friendly interface. </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6</a:t>
            </a:fld>
            <a:endParaRPr spc="-50" dirty="0"/>
          </a:p>
        </p:txBody>
      </p:sp>
      <p:sp>
        <p:nvSpPr>
          <p:cNvPr id="10" name="object 1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4005" y="586759"/>
            <a:ext cx="9380220" cy="696594"/>
          </a:xfrm>
          <a:prstGeom prst="rect">
            <a:avLst/>
          </a:prstGeom>
        </p:spPr>
        <p:txBody>
          <a:bodyPr vert="horz" wrap="square" lIns="0" tIns="12700" rIns="0" bIns="0" rtlCol="0">
            <a:spAutoFit/>
          </a:bodyPr>
          <a:lstStyle/>
          <a:p>
            <a:pPr marL="12700">
              <a:lnSpc>
                <a:spcPct val="100000"/>
              </a:lnSpc>
              <a:spcBef>
                <a:spcPts val="100"/>
              </a:spcBef>
            </a:pPr>
            <a:r>
              <a:rPr dirty="0"/>
              <a:t>System</a:t>
            </a:r>
            <a:r>
              <a:rPr spc="-265" dirty="0"/>
              <a:t> </a:t>
            </a:r>
            <a:r>
              <a:rPr spc="-10" dirty="0"/>
              <a:t>Architecture</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pic>
        <p:nvPicPr>
          <p:cNvPr id="8" name="object 8"/>
          <p:cNvPicPr/>
          <p:nvPr/>
        </p:nvPicPr>
        <p:blipFill>
          <a:blip r:embed="rId3" cstate="print"/>
          <a:stretch>
            <a:fillRect/>
          </a:stretch>
        </p:blipFill>
        <p:spPr>
          <a:xfrm>
            <a:off x="625422" y="1477294"/>
            <a:ext cx="10866988" cy="4590250"/>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7</a:t>
            </a:fld>
            <a:endParaRPr spc="-50" dirty="0"/>
          </a:p>
        </p:txBody>
      </p:sp>
      <p:sp>
        <p:nvSpPr>
          <p:cNvPr id="10" name="object 1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6957" y="2176983"/>
            <a:ext cx="4512945" cy="1763395"/>
          </a:xfrm>
          <a:prstGeom prst="rect">
            <a:avLst/>
          </a:prstGeom>
        </p:spPr>
        <p:txBody>
          <a:bodyPr vert="horz" wrap="square" lIns="0" tIns="116205" rIns="0" bIns="0" rtlCol="0">
            <a:spAutoFit/>
          </a:bodyPr>
          <a:lstStyle/>
          <a:p>
            <a:pPr marL="12700" marR="5080" indent="112395">
              <a:lnSpc>
                <a:spcPts val="6480"/>
              </a:lnSpc>
              <a:spcBef>
                <a:spcPts val="915"/>
              </a:spcBef>
            </a:pPr>
            <a:r>
              <a:rPr sz="6000" spc="-10" dirty="0"/>
              <a:t>Requirement Specifications</a:t>
            </a:r>
            <a:endParaRPr sz="6000"/>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p:nvPr/>
        </p:nvSpPr>
        <p:spPr>
          <a:xfrm>
            <a:off x="11629135" y="6247587"/>
            <a:ext cx="10287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C00000"/>
                </a:solidFill>
                <a:latin typeface="Calibri"/>
                <a:cs typeface="Calibri"/>
              </a:rPr>
              <a:t>8</a:t>
            </a:r>
            <a:endParaRPr sz="12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6" name="object 6"/>
          <p:cNvPicPr/>
          <p:nvPr/>
        </p:nvPicPr>
        <p:blipFill>
          <a:blip r:embed="rId2" cstate="print"/>
          <a:stretch>
            <a:fillRect/>
          </a:stretch>
        </p:blipFill>
        <p:spPr>
          <a:xfrm>
            <a:off x="10899775" y="-63"/>
            <a:ext cx="1276350" cy="1147762"/>
          </a:xfrm>
          <a:prstGeom prst="rect">
            <a:avLst/>
          </a:prstGeom>
        </p:spPr>
      </p:pic>
      <p:sp>
        <p:nvSpPr>
          <p:cNvPr id="7" name="object 7"/>
          <p:cNvSpPr txBox="1">
            <a:spLocks noGrp="1"/>
          </p:cNvSpPr>
          <p:nvPr>
            <p:ph type="title"/>
          </p:nvPr>
        </p:nvSpPr>
        <p:spPr>
          <a:xfrm>
            <a:off x="522833" y="486171"/>
            <a:ext cx="9380220" cy="696594"/>
          </a:xfrm>
          <a:prstGeom prst="rect">
            <a:avLst/>
          </a:prstGeom>
        </p:spPr>
        <p:txBody>
          <a:bodyPr vert="horz" wrap="square" lIns="0" tIns="12700" rIns="0" bIns="0" rtlCol="0">
            <a:spAutoFit/>
          </a:bodyPr>
          <a:lstStyle/>
          <a:p>
            <a:pPr marL="12700">
              <a:lnSpc>
                <a:spcPct val="100000"/>
              </a:lnSpc>
              <a:spcBef>
                <a:spcPts val="100"/>
              </a:spcBef>
            </a:pPr>
            <a:r>
              <a:rPr dirty="0"/>
              <a:t>Software</a:t>
            </a:r>
            <a:r>
              <a:rPr spc="-120" dirty="0"/>
              <a:t> </a:t>
            </a:r>
            <a:r>
              <a:rPr dirty="0"/>
              <a:t>Requirements</a:t>
            </a:r>
            <a:r>
              <a:rPr spc="-110" dirty="0"/>
              <a:t> </a:t>
            </a:r>
            <a:r>
              <a:rPr spc="-10" dirty="0"/>
              <a:t>Specifications</a:t>
            </a:r>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8" name="object 8"/>
          <p:cNvSpPr txBox="1">
            <a:spLocks noGrp="1"/>
          </p:cNvSpPr>
          <p:nvPr>
            <p:ph type="body" idx="1"/>
          </p:nvPr>
        </p:nvSpPr>
        <p:spPr>
          <a:xfrm>
            <a:off x="522833" y="1495756"/>
            <a:ext cx="11288168" cy="4375750"/>
          </a:xfrm>
          <a:prstGeom prst="rect">
            <a:avLst/>
          </a:prstGeom>
        </p:spPr>
        <p:txBody>
          <a:bodyPr vert="horz" wrap="square" lIns="0" tIns="13335" rIns="0" bIns="0" rtlCol="0">
            <a:spAutoFit/>
          </a:bodyPr>
          <a:lstStyle/>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Operating System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Windows 10/11, macOS, or Linux</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Python 3.13</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Web Framework</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Streamlit (for UI and interactivity)</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Data Processing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Pandas, NumPy </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Visualization Libraries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Plotly, Matplotlib</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CSV files for workout and diet recommendations, Cloud Storage</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Deployment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Streamlit Cloud, for hosting the web application</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Version Control System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Git/GitHub for code management and collaboration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1199</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Rounded MT Bold</vt:lpstr>
      <vt:lpstr>Calibri</vt:lpstr>
      <vt:lpstr>Symbol</vt:lpstr>
      <vt:lpstr>Times New Roman</vt:lpstr>
      <vt:lpstr>Office Theme</vt:lpstr>
      <vt:lpstr>MALLAREDDY COLLEGE OF ENGINEERING &amp; TECHNOLOGY</vt:lpstr>
      <vt:lpstr>Agenda</vt:lpstr>
      <vt:lpstr>Abstract</vt:lpstr>
      <vt:lpstr>Introduction</vt:lpstr>
      <vt:lpstr>Existing System</vt:lpstr>
      <vt:lpstr>Proposed System</vt:lpstr>
      <vt:lpstr>System Architecture</vt:lpstr>
      <vt:lpstr>Requirement Specifications</vt:lpstr>
      <vt:lpstr>Software Requirements Specifications</vt:lpstr>
      <vt:lpstr>Hardware Requirements Specifications</vt:lpstr>
      <vt:lpstr>System Models (UML Diagrams)</vt:lpstr>
      <vt:lpstr>Use Case Diagram</vt:lpstr>
      <vt:lpstr>Activity Diagram</vt:lpstr>
      <vt:lpstr>Class Diagram</vt:lpstr>
      <vt:lpstr>Sequence Diagram</vt:lpstr>
      <vt:lpstr>Conclusion FitFusion represents a groundbreaking solution in the fitness domain, addressing key shortcomings of existing systems with its integrated and adaptive approach. By seamlessly combining personalized workout plans, tailored diet recommendations, and motivational content, it provides users with a comprehensive and dynamic fitness companion. With features like real-time adaptability, predictive analytics, and user- centric design, FitFusion ensures a holistic wellness journey that is both engaging and effective. This innovative platform redefines fitness, empowering users to achieve their health goals with precision and 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supreeth kumar</dc:creator>
  <cp:lastModifiedBy>Bochkar Nikhith</cp:lastModifiedBy>
  <cp:revision>11</cp:revision>
  <dcterms:created xsi:type="dcterms:W3CDTF">2025-03-06T08:40:14Z</dcterms:created>
  <dcterms:modified xsi:type="dcterms:W3CDTF">2025-03-15T08:58:10Z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2025-02-27T00:00:00Z</vt:filetime>
  </property>
  <property fmtid="{D5CDD505-2E9C-101B-9397-08002B2CF9AE}" pid="3" name="Creator">
    <vt:lpwstr>Microsoft® PowerPoint® 2021</vt:lpwstr>
  </property>
  <property fmtid="{D5CDD505-2E9C-101B-9397-08002B2CF9AE}" pid="4" name="LastSaved">
    <vt:filetime>2025-03-06T00:00:00Z</vt:filetime>
  </property>
  <property fmtid="{D5CDD505-2E9C-101B-9397-08002B2CF9AE}" pid="5" name="Producer">
    <vt:lpwstr>3-Heights(TM) PDF Security Shell 4.8.25.2 (http://www.pdf-tools.com)</vt:lpwstr>
  </property>
</Properties>
</file>