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 id="271"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2" d="100"/>
          <a:sy n="42" d="100"/>
        </p:scale>
        <p:origin x="60" y="6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1" i="0">
                <a:solidFill>
                  <a:srgbClr val="00AFEF"/>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6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tx1"/>
                </a:solidFill>
                <a:latin typeface="Arial Rounded MT Bold"/>
                <a:cs typeface="Arial Rounded MT Bold"/>
              </a:defRPr>
            </a:lvl1p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6" name="Holder 6"/>
          <p:cNvSpPr>
            <a:spLocks noGrp="1"/>
          </p:cNvSpPr>
          <p:nvPr>
            <p:ph type="sldNum" sz="quarter" idx="7"/>
          </p:nvPr>
        </p:nvSpPr>
        <p:spPr/>
        <p:txBody>
          <a:bodyPr lIns="0" tIns="0" rIns="0" bIns="0"/>
          <a:lstStyle>
            <a:lvl1pPr>
              <a:defRPr sz="1200" b="1" i="0">
                <a:solidFill>
                  <a:srgbClr val="C00000"/>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00AFEF"/>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tx1"/>
                </a:solidFill>
                <a:latin typeface="Arial Rounded MT Bold"/>
                <a:cs typeface="Arial Rounded MT Bold"/>
              </a:defRPr>
            </a:lvl1p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6" name="Holder 6"/>
          <p:cNvSpPr>
            <a:spLocks noGrp="1"/>
          </p:cNvSpPr>
          <p:nvPr>
            <p:ph type="sldNum" sz="quarter" idx="7"/>
          </p:nvPr>
        </p:nvSpPr>
        <p:spPr/>
        <p:txBody>
          <a:bodyPr lIns="0" tIns="0" rIns="0" bIns="0"/>
          <a:lstStyle>
            <a:lvl1pPr>
              <a:defRPr sz="1200" b="1" i="0">
                <a:solidFill>
                  <a:srgbClr val="C00000"/>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00AFEF"/>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tx1"/>
                </a:solidFill>
                <a:latin typeface="Arial Rounded MT Bold"/>
                <a:cs typeface="Arial Rounded MT Bold"/>
              </a:defRPr>
            </a:lvl1p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7" name="Holder 7"/>
          <p:cNvSpPr>
            <a:spLocks noGrp="1"/>
          </p:cNvSpPr>
          <p:nvPr>
            <p:ph type="sldNum" sz="quarter" idx="7"/>
          </p:nvPr>
        </p:nvSpPr>
        <p:spPr/>
        <p:txBody>
          <a:bodyPr lIns="0" tIns="0" rIns="0" bIns="0"/>
          <a:lstStyle>
            <a:lvl1pPr>
              <a:defRPr sz="1200" b="1" i="0">
                <a:solidFill>
                  <a:srgbClr val="C00000"/>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00AFEF"/>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tx1"/>
                </a:solidFill>
                <a:latin typeface="Arial Rounded MT Bold"/>
                <a:cs typeface="Arial Rounded MT Bold"/>
              </a:defRPr>
            </a:lvl1p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5" name="Holder 5"/>
          <p:cNvSpPr>
            <a:spLocks noGrp="1"/>
          </p:cNvSpPr>
          <p:nvPr>
            <p:ph type="sldNum" sz="quarter" idx="7"/>
          </p:nvPr>
        </p:nvSpPr>
        <p:spPr/>
        <p:txBody>
          <a:bodyPr lIns="0" tIns="0" rIns="0" bIns="0"/>
          <a:lstStyle>
            <a:lvl1pPr>
              <a:defRPr sz="1200" b="1" i="0">
                <a:solidFill>
                  <a:srgbClr val="C00000"/>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tx1"/>
                </a:solidFill>
                <a:latin typeface="Arial Rounded MT Bold"/>
                <a:cs typeface="Arial Rounded MT Bold"/>
              </a:defRPr>
            </a:lvl1p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4" name="Holder 4"/>
          <p:cNvSpPr>
            <a:spLocks noGrp="1"/>
          </p:cNvSpPr>
          <p:nvPr>
            <p:ph type="sldNum" sz="quarter" idx="7"/>
          </p:nvPr>
        </p:nvSpPr>
        <p:spPr/>
        <p:txBody>
          <a:bodyPr lIns="0" tIns="0" rIns="0" bIns="0"/>
          <a:lstStyle>
            <a:lvl1pPr>
              <a:defRPr sz="1200" b="1" i="0">
                <a:solidFill>
                  <a:srgbClr val="C00000"/>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62939"/>
            <a:ext cx="12192000" cy="393700"/>
          </a:xfrm>
          <a:custGeom>
            <a:avLst/>
            <a:gdLst/>
            <a:ahLst/>
            <a:cxnLst/>
            <a:rect l="l" t="t" r="r" b="b"/>
            <a:pathLst>
              <a:path w="12192000" h="393700">
                <a:moveTo>
                  <a:pt x="12192000" y="0"/>
                </a:moveTo>
                <a:lnTo>
                  <a:pt x="0" y="0"/>
                </a:lnTo>
                <a:lnTo>
                  <a:pt x="0" y="393700"/>
                </a:lnTo>
                <a:lnTo>
                  <a:pt x="12192000" y="393700"/>
                </a:lnTo>
                <a:lnTo>
                  <a:pt x="12192000" y="0"/>
                </a:lnTo>
                <a:close/>
              </a:path>
            </a:pathLst>
          </a:custGeom>
          <a:solidFill>
            <a:srgbClr val="5B9BD4"/>
          </a:solidFill>
        </p:spPr>
        <p:txBody>
          <a:bodyPr wrap="square" lIns="0" tIns="0" rIns="0" bIns="0" rtlCol="0"/>
          <a:lstStyle/>
          <a:p>
            <a:endParaRPr/>
          </a:p>
        </p:txBody>
      </p:sp>
      <p:sp>
        <p:nvSpPr>
          <p:cNvPr id="17" name="bg object 17"/>
          <p:cNvSpPr/>
          <p:nvPr/>
        </p:nvSpPr>
        <p:spPr>
          <a:xfrm>
            <a:off x="0" y="6462939"/>
            <a:ext cx="12192000" cy="393700"/>
          </a:xfrm>
          <a:custGeom>
            <a:avLst/>
            <a:gdLst/>
            <a:ahLst/>
            <a:cxnLst/>
            <a:rect l="l" t="t" r="r" b="b"/>
            <a:pathLst>
              <a:path w="12192000" h="393700">
                <a:moveTo>
                  <a:pt x="12192000" y="0"/>
                </a:moveTo>
                <a:lnTo>
                  <a:pt x="0" y="0"/>
                </a:lnTo>
                <a:lnTo>
                  <a:pt x="0" y="393700"/>
                </a:lnTo>
                <a:lnTo>
                  <a:pt x="12192000" y="393700"/>
                </a:lnTo>
              </a:path>
            </a:pathLst>
          </a:custGeom>
          <a:ln w="12700">
            <a:solidFill>
              <a:srgbClr val="2E528F"/>
            </a:solidFill>
          </a:ln>
        </p:spPr>
        <p:txBody>
          <a:bodyPr wrap="square" lIns="0" tIns="0" rIns="0" bIns="0" rtlCol="0"/>
          <a:lstStyle/>
          <a:p>
            <a:endParaRPr/>
          </a:p>
        </p:txBody>
      </p:sp>
      <p:sp>
        <p:nvSpPr>
          <p:cNvPr id="2" name="Holder 2"/>
          <p:cNvSpPr>
            <a:spLocks noGrp="1"/>
          </p:cNvSpPr>
          <p:nvPr>
            <p:ph type="title"/>
          </p:nvPr>
        </p:nvSpPr>
        <p:spPr>
          <a:xfrm>
            <a:off x="522833" y="347599"/>
            <a:ext cx="9380220" cy="696594"/>
          </a:xfrm>
          <a:prstGeom prst="rect">
            <a:avLst/>
          </a:prstGeom>
        </p:spPr>
        <p:txBody>
          <a:bodyPr wrap="square" lIns="0" tIns="0" rIns="0" bIns="0">
            <a:spAutoFit/>
          </a:bodyPr>
          <a:lstStyle>
            <a:lvl1pPr>
              <a:defRPr sz="4400" b="1" i="0">
                <a:solidFill>
                  <a:srgbClr val="00AFEF"/>
                </a:solidFill>
                <a:latin typeface="Times New Roman"/>
                <a:cs typeface="Times New Roman"/>
              </a:defRPr>
            </a:lvl1pPr>
          </a:lstStyle>
          <a:p>
            <a:endParaRPr/>
          </a:p>
        </p:txBody>
      </p:sp>
      <p:sp>
        <p:nvSpPr>
          <p:cNvPr id="3" name="Holder 3"/>
          <p:cNvSpPr>
            <a:spLocks noGrp="1"/>
          </p:cNvSpPr>
          <p:nvPr>
            <p:ph type="body" idx="1"/>
          </p:nvPr>
        </p:nvSpPr>
        <p:spPr>
          <a:xfrm>
            <a:off x="522833" y="1218945"/>
            <a:ext cx="7971790" cy="2007870"/>
          </a:xfrm>
          <a:prstGeom prst="rect">
            <a:avLst/>
          </a:prstGeom>
        </p:spPr>
        <p:txBody>
          <a:bodyPr wrap="square" lIns="0" tIns="0" rIns="0" bIns="0">
            <a:spAutoFit/>
          </a:bodyPr>
          <a:lstStyle>
            <a:lvl1pPr>
              <a:defRPr sz="26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910234" y="6532794"/>
            <a:ext cx="10353675" cy="260350"/>
          </a:xfrm>
          <a:prstGeom prst="rect">
            <a:avLst/>
          </a:prstGeom>
        </p:spPr>
        <p:txBody>
          <a:bodyPr wrap="square" lIns="0" tIns="0" rIns="0" bIns="0">
            <a:spAutoFit/>
          </a:bodyPr>
          <a:lstStyle>
            <a:lvl1pPr>
              <a:defRPr sz="1600" b="0" i="0">
                <a:solidFill>
                  <a:schemeClr val="tx1"/>
                </a:solidFill>
                <a:latin typeface="Arial Rounded MT Bold"/>
                <a:cs typeface="Arial Rounded MT Bold"/>
              </a:defRPr>
            </a:lvl1p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6" name="Holder 6"/>
          <p:cNvSpPr>
            <a:spLocks noGrp="1"/>
          </p:cNvSpPr>
          <p:nvPr>
            <p:ph type="sldNum" sz="quarter" idx="7"/>
          </p:nvPr>
        </p:nvSpPr>
        <p:spPr>
          <a:xfrm>
            <a:off x="11526011" y="6285687"/>
            <a:ext cx="244475" cy="177800"/>
          </a:xfrm>
          <a:prstGeom prst="rect">
            <a:avLst/>
          </a:prstGeom>
        </p:spPr>
        <p:txBody>
          <a:bodyPr wrap="square" lIns="0" tIns="0" rIns="0" bIns="0">
            <a:spAutoFit/>
          </a:bodyPr>
          <a:lstStyle>
            <a:lvl1pPr>
              <a:defRPr sz="1200" b="1" i="0">
                <a:solidFill>
                  <a:srgbClr val="C00000"/>
                </a:solidFill>
                <a:latin typeface="Calibri"/>
                <a:cs typeface="Calibri"/>
              </a:defRPr>
            </a:lvl1pPr>
          </a:lstStyle>
          <a:p>
            <a:pPr marL="115570">
              <a:lnSpc>
                <a:spcPts val="124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8382" y="544829"/>
            <a:ext cx="8507730"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2E5395"/>
                </a:solidFill>
                <a:latin typeface="Calibri"/>
                <a:cs typeface="Calibri"/>
              </a:rPr>
              <a:t>MALLAREDDY</a:t>
            </a:r>
            <a:r>
              <a:rPr sz="2800" spc="-95" dirty="0">
                <a:solidFill>
                  <a:srgbClr val="2E5395"/>
                </a:solidFill>
                <a:latin typeface="Calibri"/>
                <a:cs typeface="Calibri"/>
              </a:rPr>
              <a:t> </a:t>
            </a:r>
            <a:r>
              <a:rPr sz="2800" spc="-10" dirty="0">
                <a:solidFill>
                  <a:srgbClr val="2E5395"/>
                </a:solidFill>
                <a:latin typeface="Calibri"/>
                <a:cs typeface="Calibri"/>
              </a:rPr>
              <a:t>COLLEGE</a:t>
            </a:r>
            <a:r>
              <a:rPr sz="2800" spc="-90" dirty="0">
                <a:solidFill>
                  <a:srgbClr val="2E5395"/>
                </a:solidFill>
                <a:latin typeface="Calibri"/>
                <a:cs typeface="Calibri"/>
              </a:rPr>
              <a:t> </a:t>
            </a:r>
            <a:r>
              <a:rPr sz="2800" dirty="0">
                <a:solidFill>
                  <a:srgbClr val="2E5395"/>
                </a:solidFill>
                <a:latin typeface="Calibri"/>
                <a:cs typeface="Calibri"/>
              </a:rPr>
              <a:t>OF</a:t>
            </a:r>
            <a:r>
              <a:rPr sz="2800" spc="-95" dirty="0">
                <a:solidFill>
                  <a:srgbClr val="2E5395"/>
                </a:solidFill>
                <a:latin typeface="Calibri"/>
                <a:cs typeface="Calibri"/>
              </a:rPr>
              <a:t> </a:t>
            </a:r>
            <a:r>
              <a:rPr sz="2800" dirty="0">
                <a:solidFill>
                  <a:srgbClr val="2E5395"/>
                </a:solidFill>
                <a:latin typeface="Calibri"/>
                <a:cs typeface="Calibri"/>
              </a:rPr>
              <a:t>ENGINEERING</a:t>
            </a:r>
            <a:r>
              <a:rPr sz="2800" spc="-45" dirty="0">
                <a:solidFill>
                  <a:srgbClr val="2E5395"/>
                </a:solidFill>
                <a:latin typeface="Calibri"/>
                <a:cs typeface="Calibri"/>
              </a:rPr>
              <a:t> </a:t>
            </a:r>
            <a:r>
              <a:rPr sz="2800" dirty="0">
                <a:solidFill>
                  <a:srgbClr val="2E5395"/>
                </a:solidFill>
                <a:latin typeface="Calibri"/>
                <a:cs typeface="Calibri"/>
              </a:rPr>
              <a:t>&amp;</a:t>
            </a:r>
            <a:r>
              <a:rPr sz="2800" spc="-80" dirty="0">
                <a:solidFill>
                  <a:srgbClr val="2E5395"/>
                </a:solidFill>
                <a:latin typeface="Calibri"/>
                <a:cs typeface="Calibri"/>
              </a:rPr>
              <a:t> </a:t>
            </a:r>
            <a:r>
              <a:rPr sz="2800" spc="-10" dirty="0">
                <a:solidFill>
                  <a:srgbClr val="2E5395"/>
                </a:solidFill>
                <a:latin typeface="Calibri"/>
                <a:cs typeface="Calibri"/>
              </a:rPr>
              <a:t>TECHNOLOGY</a:t>
            </a:r>
            <a:endParaRPr sz="2800">
              <a:latin typeface="Calibri"/>
              <a:cs typeface="Calibri"/>
            </a:endParaRPr>
          </a:p>
        </p:txBody>
      </p:sp>
      <p:sp>
        <p:nvSpPr>
          <p:cNvPr id="3" name="object 3"/>
          <p:cNvSpPr txBox="1"/>
          <p:nvPr/>
        </p:nvSpPr>
        <p:spPr>
          <a:xfrm>
            <a:off x="2946273" y="960882"/>
            <a:ext cx="6715125" cy="431800"/>
          </a:xfrm>
          <a:prstGeom prst="rect">
            <a:avLst/>
          </a:prstGeom>
        </p:spPr>
        <p:txBody>
          <a:bodyPr vert="horz" wrap="square" lIns="0" tIns="13335" rIns="0" bIns="0" rtlCol="0">
            <a:spAutoFit/>
          </a:bodyPr>
          <a:lstStyle/>
          <a:p>
            <a:pPr marL="1905" algn="ctr">
              <a:lnSpc>
                <a:spcPts val="1595"/>
              </a:lnSpc>
              <a:spcBef>
                <a:spcPts val="105"/>
              </a:spcBef>
            </a:pPr>
            <a:r>
              <a:rPr sz="1400" b="1" spc="-10" dirty="0">
                <a:latin typeface="Calibri"/>
                <a:cs typeface="Calibri"/>
              </a:rPr>
              <a:t>(AUTONOMUS</a:t>
            </a:r>
            <a:r>
              <a:rPr sz="1400" b="1" spc="-25" dirty="0">
                <a:latin typeface="Calibri"/>
                <a:cs typeface="Calibri"/>
              </a:rPr>
              <a:t> </a:t>
            </a:r>
            <a:r>
              <a:rPr sz="1400" b="1" dirty="0">
                <a:latin typeface="Calibri"/>
                <a:cs typeface="Calibri"/>
              </a:rPr>
              <a:t>INSTITUTION</a:t>
            </a:r>
            <a:r>
              <a:rPr sz="1400" b="1" spc="-30" dirty="0">
                <a:latin typeface="Calibri"/>
                <a:cs typeface="Calibri"/>
              </a:rPr>
              <a:t> </a:t>
            </a:r>
            <a:r>
              <a:rPr sz="1400" b="1" dirty="0">
                <a:latin typeface="Calibri"/>
                <a:cs typeface="Calibri"/>
              </a:rPr>
              <a:t>–UGC,</a:t>
            </a:r>
            <a:r>
              <a:rPr sz="1400" b="1" spc="-30" dirty="0">
                <a:latin typeface="Calibri"/>
                <a:cs typeface="Calibri"/>
              </a:rPr>
              <a:t> GOVT.</a:t>
            </a:r>
            <a:r>
              <a:rPr sz="1400" b="1" spc="-35" dirty="0">
                <a:latin typeface="Calibri"/>
                <a:cs typeface="Calibri"/>
              </a:rPr>
              <a:t> </a:t>
            </a:r>
            <a:r>
              <a:rPr sz="1400" b="1" dirty="0">
                <a:latin typeface="Calibri"/>
                <a:cs typeface="Calibri"/>
              </a:rPr>
              <a:t>OF</a:t>
            </a:r>
            <a:r>
              <a:rPr sz="1400" b="1" spc="-25" dirty="0">
                <a:latin typeface="Calibri"/>
                <a:cs typeface="Calibri"/>
              </a:rPr>
              <a:t> </a:t>
            </a:r>
            <a:r>
              <a:rPr sz="1400" b="1" spc="-10" dirty="0">
                <a:latin typeface="Calibri"/>
                <a:cs typeface="Calibri"/>
              </a:rPr>
              <a:t>INDIA)</a:t>
            </a:r>
            <a:endParaRPr sz="1400">
              <a:latin typeface="Calibri"/>
              <a:cs typeface="Calibri"/>
            </a:endParaRPr>
          </a:p>
          <a:p>
            <a:pPr algn="ctr">
              <a:lnSpc>
                <a:spcPts val="1595"/>
              </a:lnSpc>
            </a:pPr>
            <a:r>
              <a:rPr sz="1400" b="1" dirty="0">
                <a:latin typeface="Calibri"/>
                <a:cs typeface="Calibri"/>
              </a:rPr>
              <a:t>Affiliated</a:t>
            </a:r>
            <a:r>
              <a:rPr sz="1400" b="1" spc="-20" dirty="0">
                <a:latin typeface="Calibri"/>
                <a:cs typeface="Calibri"/>
              </a:rPr>
              <a:t> </a:t>
            </a:r>
            <a:r>
              <a:rPr sz="1400" b="1" dirty="0">
                <a:latin typeface="Calibri"/>
                <a:cs typeface="Calibri"/>
              </a:rPr>
              <a:t>to</a:t>
            </a:r>
            <a:r>
              <a:rPr sz="1400" b="1" spc="-50" dirty="0">
                <a:latin typeface="Calibri"/>
                <a:cs typeface="Calibri"/>
              </a:rPr>
              <a:t> </a:t>
            </a:r>
            <a:r>
              <a:rPr sz="1400" b="1" dirty="0">
                <a:latin typeface="Calibri"/>
                <a:cs typeface="Calibri"/>
              </a:rPr>
              <a:t>JNTUH;</a:t>
            </a:r>
            <a:r>
              <a:rPr sz="1400" b="1" spc="-25" dirty="0">
                <a:latin typeface="Calibri"/>
                <a:cs typeface="Calibri"/>
              </a:rPr>
              <a:t> </a:t>
            </a:r>
            <a:r>
              <a:rPr sz="1400" b="1" spc="-10" dirty="0">
                <a:latin typeface="Calibri"/>
                <a:cs typeface="Calibri"/>
              </a:rPr>
              <a:t>Approved</a:t>
            </a:r>
            <a:r>
              <a:rPr sz="1400" b="1" spc="-60" dirty="0">
                <a:latin typeface="Calibri"/>
                <a:cs typeface="Calibri"/>
              </a:rPr>
              <a:t> </a:t>
            </a:r>
            <a:r>
              <a:rPr sz="1400" b="1" dirty="0">
                <a:latin typeface="Calibri"/>
                <a:cs typeface="Calibri"/>
              </a:rPr>
              <a:t>by</a:t>
            </a:r>
            <a:r>
              <a:rPr sz="1400" b="1" spc="-15" dirty="0">
                <a:latin typeface="Calibri"/>
                <a:cs typeface="Calibri"/>
              </a:rPr>
              <a:t> </a:t>
            </a:r>
            <a:r>
              <a:rPr sz="1400" b="1" dirty="0">
                <a:latin typeface="Calibri"/>
                <a:cs typeface="Calibri"/>
              </a:rPr>
              <a:t>AICTE,</a:t>
            </a:r>
            <a:r>
              <a:rPr sz="1400" b="1" spc="-30" dirty="0">
                <a:latin typeface="Calibri"/>
                <a:cs typeface="Calibri"/>
              </a:rPr>
              <a:t> </a:t>
            </a:r>
            <a:r>
              <a:rPr sz="1400" b="1" spc="-10" dirty="0">
                <a:latin typeface="Calibri"/>
                <a:cs typeface="Calibri"/>
              </a:rPr>
              <a:t>NBA-</a:t>
            </a:r>
            <a:r>
              <a:rPr sz="1400" b="1" dirty="0">
                <a:latin typeface="Calibri"/>
                <a:cs typeface="Calibri"/>
              </a:rPr>
              <a:t>Tier</a:t>
            </a:r>
            <a:r>
              <a:rPr sz="1400" b="1" spc="-30" dirty="0">
                <a:latin typeface="Calibri"/>
                <a:cs typeface="Calibri"/>
              </a:rPr>
              <a:t> </a:t>
            </a:r>
            <a:r>
              <a:rPr sz="1400" b="1" dirty="0">
                <a:latin typeface="Calibri"/>
                <a:cs typeface="Calibri"/>
              </a:rPr>
              <a:t>1</a:t>
            </a:r>
            <a:r>
              <a:rPr sz="1400" b="1" spc="-15" dirty="0">
                <a:latin typeface="Calibri"/>
                <a:cs typeface="Calibri"/>
              </a:rPr>
              <a:t> </a:t>
            </a:r>
            <a:r>
              <a:rPr sz="1400" b="1" dirty="0">
                <a:latin typeface="Calibri"/>
                <a:cs typeface="Calibri"/>
              </a:rPr>
              <a:t>&amp;</a:t>
            </a:r>
            <a:r>
              <a:rPr sz="1400" b="1" spc="-20" dirty="0">
                <a:latin typeface="Calibri"/>
                <a:cs typeface="Calibri"/>
              </a:rPr>
              <a:t> </a:t>
            </a:r>
            <a:r>
              <a:rPr sz="1400" b="1" dirty="0">
                <a:latin typeface="Calibri"/>
                <a:cs typeface="Calibri"/>
              </a:rPr>
              <a:t>NAAC</a:t>
            </a:r>
            <a:r>
              <a:rPr sz="1400" b="1" spc="-20" dirty="0">
                <a:latin typeface="Calibri"/>
                <a:cs typeface="Calibri"/>
              </a:rPr>
              <a:t> </a:t>
            </a:r>
            <a:r>
              <a:rPr sz="1400" b="1" dirty="0">
                <a:latin typeface="Calibri"/>
                <a:cs typeface="Calibri"/>
              </a:rPr>
              <a:t>with</a:t>
            </a:r>
            <a:r>
              <a:rPr sz="1400" b="1" spc="-20" dirty="0">
                <a:latin typeface="Calibri"/>
                <a:cs typeface="Calibri"/>
              </a:rPr>
              <a:t> </a:t>
            </a:r>
            <a:r>
              <a:rPr sz="1400" b="1" dirty="0">
                <a:latin typeface="Calibri"/>
                <a:cs typeface="Calibri"/>
              </a:rPr>
              <a:t>A-GRADE|</a:t>
            </a:r>
            <a:r>
              <a:rPr sz="1400" b="1" spc="-45" dirty="0">
                <a:latin typeface="Calibri"/>
                <a:cs typeface="Calibri"/>
              </a:rPr>
              <a:t> </a:t>
            </a:r>
            <a:r>
              <a:rPr sz="1400" b="1" dirty="0">
                <a:latin typeface="Calibri"/>
                <a:cs typeface="Calibri"/>
              </a:rPr>
              <a:t>ISO</a:t>
            </a:r>
            <a:r>
              <a:rPr sz="1400" b="1" spc="-5" dirty="0">
                <a:latin typeface="Calibri"/>
                <a:cs typeface="Calibri"/>
              </a:rPr>
              <a:t> </a:t>
            </a:r>
            <a:r>
              <a:rPr sz="1400" b="1" spc="-10" dirty="0">
                <a:latin typeface="Calibri"/>
                <a:cs typeface="Calibri"/>
              </a:rPr>
              <a:t>9001:2015</a:t>
            </a:r>
            <a:endParaRPr sz="1400">
              <a:latin typeface="Calibri"/>
              <a:cs typeface="Calibri"/>
            </a:endParaRPr>
          </a:p>
        </p:txBody>
      </p:sp>
      <p:pic>
        <p:nvPicPr>
          <p:cNvPr id="4" name="object 4"/>
          <p:cNvPicPr/>
          <p:nvPr/>
        </p:nvPicPr>
        <p:blipFill>
          <a:blip r:embed="rId2" cstate="print"/>
          <a:stretch>
            <a:fillRect/>
          </a:stretch>
        </p:blipFill>
        <p:spPr>
          <a:xfrm>
            <a:off x="10724509" y="434380"/>
            <a:ext cx="1227875" cy="1211873"/>
          </a:xfrm>
          <a:prstGeom prst="rect">
            <a:avLst/>
          </a:prstGeom>
        </p:spPr>
      </p:pic>
      <p:grpSp>
        <p:nvGrpSpPr>
          <p:cNvPr id="5" name="object 5"/>
          <p:cNvGrpSpPr/>
          <p:nvPr/>
        </p:nvGrpSpPr>
        <p:grpSpPr>
          <a:xfrm>
            <a:off x="-6350" y="-6350"/>
            <a:ext cx="12204700" cy="1584960"/>
            <a:chOff x="-6350" y="-6350"/>
            <a:chExt cx="12204700" cy="1584960"/>
          </a:xfrm>
        </p:grpSpPr>
        <p:pic>
          <p:nvPicPr>
            <p:cNvPr id="6" name="object 6"/>
            <p:cNvPicPr/>
            <p:nvPr/>
          </p:nvPicPr>
          <p:blipFill>
            <a:blip r:embed="rId3" cstate="print"/>
            <a:stretch>
              <a:fillRect/>
            </a:stretch>
          </p:blipFill>
          <p:spPr>
            <a:xfrm>
              <a:off x="350041" y="404373"/>
              <a:ext cx="1355665" cy="1174103"/>
            </a:xfrm>
            <a:prstGeom prst="rect">
              <a:avLst/>
            </a:prstGeom>
          </p:spPr>
        </p:pic>
        <p:sp>
          <p:nvSpPr>
            <p:cNvPr id="7" name="object 7"/>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8" name="object 8"/>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9" name="object 9"/>
          <p:cNvSpPr txBox="1"/>
          <p:nvPr/>
        </p:nvSpPr>
        <p:spPr>
          <a:xfrm>
            <a:off x="2243707" y="1464003"/>
            <a:ext cx="8117080" cy="4855368"/>
          </a:xfrm>
          <a:prstGeom prst="rect">
            <a:avLst/>
          </a:prstGeom>
        </p:spPr>
        <p:txBody>
          <a:bodyPr vert="horz" wrap="square" lIns="0" tIns="141605" rIns="0" bIns="0" rtlCol="0">
            <a:spAutoFit/>
          </a:bodyPr>
          <a:lstStyle/>
          <a:p>
            <a:pPr algn="ctr">
              <a:spcBef>
                <a:spcPts val="1115"/>
              </a:spcBef>
            </a:pPr>
            <a:r>
              <a:rPr lang="en-IN" sz="3200" b="1" spc="-10" dirty="0">
                <a:solidFill>
                  <a:srgbClr val="538235"/>
                </a:solidFill>
                <a:latin typeface="Calibri"/>
                <a:cs typeface="Calibri"/>
              </a:rPr>
              <a:t>Fit Fusion – A Smart Fitness, Diet and Daily Motivation</a:t>
            </a:r>
            <a:endParaRPr lang="en-US" sz="3200" b="1" spc="-883" dirty="0">
              <a:solidFill>
                <a:srgbClr val="000000"/>
              </a:solidFill>
              <a:latin typeface="+mj-lt"/>
              <a:cs typeface="Calibri"/>
              <a:sym typeface="Archivo Black"/>
            </a:endParaRPr>
          </a:p>
          <a:p>
            <a:pPr algn="ctr">
              <a:spcBef>
                <a:spcPts val="1115"/>
              </a:spcBef>
            </a:pPr>
            <a:r>
              <a:rPr sz="2400" b="1" spc="-35" dirty="0">
                <a:solidFill>
                  <a:srgbClr val="FF0000"/>
                </a:solidFill>
                <a:latin typeface="Calibri"/>
                <a:cs typeface="Calibri"/>
              </a:rPr>
              <a:t>Team</a:t>
            </a:r>
            <a:r>
              <a:rPr sz="2400" b="1" spc="-100" dirty="0">
                <a:solidFill>
                  <a:srgbClr val="FF0000"/>
                </a:solidFill>
                <a:latin typeface="Calibri"/>
                <a:cs typeface="Calibri"/>
              </a:rPr>
              <a:t> </a:t>
            </a:r>
            <a:r>
              <a:rPr sz="2400" b="1" spc="-10" dirty="0">
                <a:solidFill>
                  <a:srgbClr val="FF0000"/>
                </a:solidFill>
                <a:latin typeface="Calibri"/>
                <a:cs typeface="Calibri"/>
              </a:rPr>
              <a:t>Members </a:t>
            </a:r>
            <a:endParaRPr lang="en-US" sz="2400" b="1" spc="-10" dirty="0">
              <a:solidFill>
                <a:srgbClr val="FF0000"/>
              </a:solidFill>
              <a:latin typeface="Calibri"/>
              <a:cs typeface="Calibri"/>
            </a:endParaRPr>
          </a:p>
          <a:p>
            <a:pPr algn="ctr">
              <a:spcBef>
                <a:spcPts val="1115"/>
              </a:spcBef>
            </a:pPr>
            <a:endParaRPr lang="en-IN" sz="2400" b="1" spc="-10" dirty="0">
              <a:solidFill>
                <a:srgbClr val="FF0000"/>
              </a:solidFill>
              <a:latin typeface="Calibri"/>
              <a:cs typeface="Calibri"/>
            </a:endParaRPr>
          </a:p>
          <a:p>
            <a:pPr algn="ctr">
              <a:spcBef>
                <a:spcPts val="1115"/>
              </a:spcBef>
            </a:pPr>
            <a:endParaRPr lang="en-IN" sz="2400" b="1" spc="-10" dirty="0">
              <a:solidFill>
                <a:srgbClr val="FF0000"/>
              </a:solidFill>
              <a:latin typeface="Calibri"/>
              <a:cs typeface="Calibri"/>
            </a:endParaRPr>
          </a:p>
          <a:p>
            <a:pPr algn="ctr">
              <a:spcBef>
                <a:spcPts val="1115"/>
              </a:spcBef>
            </a:pPr>
            <a:endParaRPr lang="en-US" sz="2400" b="1" spc="-10" dirty="0">
              <a:solidFill>
                <a:srgbClr val="FF0000"/>
              </a:solidFill>
              <a:latin typeface="Calibri"/>
              <a:cs typeface="Calibri"/>
            </a:endParaRPr>
          </a:p>
          <a:p>
            <a:pPr algn="ctr">
              <a:spcBef>
                <a:spcPts val="1115"/>
              </a:spcBef>
            </a:pPr>
            <a:endParaRPr lang="en-US" sz="100" b="1" spc="-10" dirty="0">
              <a:solidFill>
                <a:srgbClr val="FF0000"/>
              </a:solidFill>
              <a:latin typeface="Calibri"/>
              <a:cs typeface="Calibri"/>
            </a:endParaRPr>
          </a:p>
          <a:p>
            <a:pPr algn="ctr">
              <a:lnSpc>
                <a:spcPct val="100000"/>
              </a:lnSpc>
              <a:spcBef>
                <a:spcPts val="425"/>
              </a:spcBef>
            </a:pPr>
            <a:r>
              <a:rPr lang="en-US" sz="2400" dirty="0">
                <a:latin typeface="Calibri"/>
                <a:cs typeface="Calibri"/>
              </a:rPr>
              <a:t>III</a:t>
            </a:r>
            <a:r>
              <a:rPr lang="en-US" sz="2400" spc="-50" dirty="0">
                <a:latin typeface="Calibri"/>
                <a:cs typeface="Calibri"/>
              </a:rPr>
              <a:t> </a:t>
            </a:r>
            <a:r>
              <a:rPr lang="en-US" sz="2400" spc="-25" dirty="0">
                <a:latin typeface="Calibri"/>
                <a:cs typeface="Calibri"/>
              </a:rPr>
              <a:t>Year</a:t>
            </a:r>
            <a:r>
              <a:rPr lang="en-US" sz="2400" spc="-35" dirty="0">
                <a:latin typeface="Calibri"/>
                <a:cs typeface="Calibri"/>
              </a:rPr>
              <a:t> </a:t>
            </a:r>
            <a:r>
              <a:rPr lang="en-US" sz="2400" spc="-75" dirty="0">
                <a:latin typeface="Calibri"/>
                <a:cs typeface="Calibri"/>
              </a:rPr>
              <a:t>B.Tech - </a:t>
            </a:r>
            <a:r>
              <a:rPr lang="en-US" sz="2400" dirty="0">
                <a:latin typeface="Calibri"/>
                <a:cs typeface="Calibri"/>
              </a:rPr>
              <a:t>II</a:t>
            </a:r>
            <a:r>
              <a:rPr lang="en-US" sz="2400" spc="-40" dirty="0">
                <a:latin typeface="Calibri"/>
                <a:cs typeface="Calibri"/>
              </a:rPr>
              <a:t> </a:t>
            </a:r>
            <a:r>
              <a:rPr lang="en-US" sz="2400" dirty="0">
                <a:latin typeface="Calibri"/>
                <a:cs typeface="Calibri"/>
              </a:rPr>
              <a:t>Semester</a:t>
            </a:r>
            <a:r>
              <a:rPr lang="en-US" sz="2400" spc="-55" dirty="0">
                <a:latin typeface="Calibri"/>
                <a:cs typeface="Calibri"/>
              </a:rPr>
              <a:t> </a:t>
            </a:r>
            <a:r>
              <a:rPr lang="en-US" sz="2400" dirty="0">
                <a:latin typeface="Calibri"/>
                <a:cs typeface="Calibri"/>
              </a:rPr>
              <a:t>–</a:t>
            </a:r>
            <a:r>
              <a:rPr lang="en-US" sz="2400" spc="-35" dirty="0">
                <a:latin typeface="Calibri"/>
                <a:cs typeface="Calibri"/>
              </a:rPr>
              <a:t> </a:t>
            </a:r>
            <a:r>
              <a:rPr lang="en-US" sz="2400" spc="-10" dirty="0">
                <a:latin typeface="Calibri"/>
                <a:cs typeface="Calibri"/>
              </a:rPr>
              <a:t>CSE(AIML)</a:t>
            </a:r>
          </a:p>
          <a:p>
            <a:pPr algn="ctr">
              <a:lnSpc>
                <a:spcPct val="100000"/>
              </a:lnSpc>
              <a:spcBef>
                <a:spcPts val="425"/>
              </a:spcBef>
            </a:pPr>
            <a:endParaRPr lang="en-US" sz="1000" dirty="0">
              <a:latin typeface="Calibri"/>
              <a:cs typeface="Calibri"/>
            </a:endParaRPr>
          </a:p>
          <a:p>
            <a:pPr marL="1730375" marR="1724025" algn="ctr">
              <a:lnSpc>
                <a:spcPct val="83400"/>
              </a:lnSpc>
            </a:pPr>
            <a:r>
              <a:rPr sz="2400" b="1" dirty="0">
                <a:latin typeface="Calibri"/>
                <a:cs typeface="Calibri"/>
              </a:rPr>
              <a:t>Under</a:t>
            </a:r>
            <a:r>
              <a:rPr sz="2400" b="1" spc="-70" dirty="0">
                <a:latin typeface="Calibri"/>
                <a:cs typeface="Calibri"/>
              </a:rPr>
              <a:t> </a:t>
            </a:r>
            <a:r>
              <a:rPr sz="2400" b="1" dirty="0">
                <a:latin typeface="Calibri"/>
                <a:cs typeface="Calibri"/>
              </a:rPr>
              <a:t>the</a:t>
            </a:r>
            <a:r>
              <a:rPr sz="2400" b="1" spc="-40" dirty="0">
                <a:latin typeface="Calibri"/>
                <a:cs typeface="Calibri"/>
              </a:rPr>
              <a:t> </a:t>
            </a:r>
            <a:r>
              <a:rPr sz="2400" b="1" dirty="0">
                <a:latin typeface="Calibri"/>
                <a:cs typeface="Calibri"/>
              </a:rPr>
              <a:t>Guidance</a:t>
            </a:r>
            <a:r>
              <a:rPr sz="2400" b="1" spc="-55" dirty="0">
                <a:latin typeface="Calibri"/>
                <a:cs typeface="Calibri"/>
              </a:rPr>
              <a:t> </a:t>
            </a:r>
            <a:r>
              <a:rPr sz="2400" b="1" spc="-25" dirty="0">
                <a:latin typeface="Calibri"/>
                <a:cs typeface="Calibri"/>
              </a:rPr>
              <a:t>of </a:t>
            </a:r>
            <a:endParaRPr lang="en-US" sz="2400" b="1" spc="-25" dirty="0">
              <a:latin typeface="Calibri"/>
              <a:cs typeface="Calibri"/>
            </a:endParaRPr>
          </a:p>
          <a:p>
            <a:pPr marL="1730375" marR="1724025" algn="ctr">
              <a:lnSpc>
                <a:spcPct val="83400"/>
              </a:lnSpc>
            </a:pPr>
            <a:r>
              <a:rPr sz="2600" b="1" dirty="0">
                <a:solidFill>
                  <a:srgbClr val="FF0000"/>
                </a:solidFill>
                <a:latin typeface="Calibri"/>
                <a:cs typeface="Calibri"/>
              </a:rPr>
              <a:t>Mrs.</a:t>
            </a:r>
            <a:r>
              <a:rPr sz="2600" b="1" spc="-55" dirty="0">
                <a:solidFill>
                  <a:srgbClr val="FF0000"/>
                </a:solidFill>
                <a:latin typeface="Calibri"/>
                <a:cs typeface="Calibri"/>
              </a:rPr>
              <a:t> </a:t>
            </a:r>
            <a:r>
              <a:rPr sz="2600" b="1" dirty="0">
                <a:solidFill>
                  <a:srgbClr val="FF0000"/>
                </a:solidFill>
                <a:latin typeface="Calibri"/>
                <a:cs typeface="Calibri"/>
              </a:rPr>
              <a:t>N.</a:t>
            </a:r>
            <a:r>
              <a:rPr sz="2600" b="1" spc="-50" dirty="0">
                <a:solidFill>
                  <a:srgbClr val="FF0000"/>
                </a:solidFill>
                <a:latin typeface="Calibri"/>
                <a:cs typeface="Calibri"/>
              </a:rPr>
              <a:t> </a:t>
            </a:r>
            <a:r>
              <a:rPr sz="2600" b="1" spc="-10" dirty="0">
                <a:solidFill>
                  <a:srgbClr val="FF0000"/>
                </a:solidFill>
                <a:latin typeface="Calibri"/>
                <a:cs typeface="Calibri"/>
              </a:rPr>
              <a:t>Radhika </a:t>
            </a:r>
            <a:endParaRPr lang="en-US" sz="2600" b="1" spc="-10" dirty="0">
              <a:solidFill>
                <a:srgbClr val="FF0000"/>
              </a:solidFill>
              <a:latin typeface="Calibri"/>
              <a:cs typeface="Calibri"/>
            </a:endParaRPr>
          </a:p>
          <a:p>
            <a:pPr marL="1730375" marR="1724025" algn="ctr">
              <a:lnSpc>
                <a:spcPct val="83400"/>
              </a:lnSpc>
            </a:pPr>
            <a:r>
              <a:rPr lang="en-US" sz="2400" dirty="0">
                <a:latin typeface="Calibri"/>
                <a:cs typeface="Calibri"/>
              </a:rPr>
              <a:t>Assistant</a:t>
            </a:r>
            <a:r>
              <a:rPr sz="2400" spc="-95" dirty="0">
                <a:latin typeface="Calibri"/>
                <a:cs typeface="Calibri"/>
              </a:rPr>
              <a:t> </a:t>
            </a:r>
            <a:r>
              <a:rPr sz="2400" spc="-10" dirty="0">
                <a:latin typeface="Calibri"/>
                <a:cs typeface="Calibri"/>
              </a:rPr>
              <a:t>Professor</a:t>
            </a:r>
            <a:endParaRPr sz="2400" dirty="0">
              <a:latin typeface="Calibri"/>
              <a:cs typeface="Calibri"/>
            </a:endParaRPr>
          </a:p>
        </p:txBody>
      </p:sp>
      <p:sp>
        <p:nvSpPr>
          <p:cNvPr id="10" name="object 10"/>
          <p:cNvSpPr txBox="1"/>
          <p:nvPr/>
        </p:nvSpPr>
        <p:spPr>
          <a:xfrm>
            <a:off x="11770614" y="6233642"/>
            <a:ext cx="102870" cy="178435"/>
          </a:xfrm>
          <a:prstGeom prst="rect">
            <a:avLst/>
          </a:prstGeom>
        </p:spPr>
        <p:txBody>
          <a:bodyPr vert="horz" wrap="square" lIns="0" tIns="0" rIns="0" bIns="0" rtlCol="0">
            <a:spAutoFit/>
          </a:bodyPr>
          <a:lstStyle/>
          <a:p>
            <a:pPr marL="12700">
              <a:lnSpc>
                <a:spcPts val="1240"/>
              </a:lnSpc>
            </a:pPr>
            <a:r>
              <a:rPr sz="1200" b="1" spc="-50" dirty="0">
                <a:solidFill>
                  <a:srgbClr val="C00000"/>
                </a:solidFill>
                <a:latin typeface="Calibri"/>
                <a:cs typeface="Calibri"/>
              </a:rPr>
              <a:t>1</a:t>
            </a:r>
            <a:endParaRPr sz="1200">
              <a:latin typeface="Calibri"/>
              <a:cs typeface="Calibri"/>
            </a:endParaRPr>
          </a:p>
        </p:txBody>
      </p:sp>
      <p:sp>
        <p:nvSpPr>
          <p:cNvPr id="11" name="object 11"/>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12" name="TextBox 11">
            <a:extLst>
              <a:ext uri="{FF2B5EF4-FFF2-40B4-BE49-F238E27FC236}">
                <a16:creationId xmlns:a16="http://schemas.microsoft.com/office/drawing/2014/main" id="{37DA658C-989E-F043-DB0C-1E0F640FD2E1}"/>
              </a:ext>
            </a:extLst>
          </p:cNvPr>
          <p:cNvSpPr txBox="1"/>
          <p:nvPr/>
        </p:nvSpPr>
        <p:spPr>
          <a:xfrm>
            <a:off x="3810000" y="3140199"/>
            <a:ext cx="5414431" cy="1574790"/>
          </a:xfrm>
          <a:prstGeom prst="rect">
            <a:avLst/>
          </a:prstGeom>
          <a:noFill/>
        </p:spPr>
        <p:txBody>
          <a:bodyPr wrap="none" rtlCol="0">
            <a:spAutoFit/>
          </a:bodyPr>
          <a:lstStyle/>
          <a:p>
            <a:pPr marL="514350" indent="-514350" algn="l">
              <a:spcBef>
                <a:spcPts val="1115"/>
              </a:spcBef>
              <a:buFont typeface="+mj-lt"/>
              <a:buAutoNum type="arabicPeriod"/>
            </a:pPr>
            <a:r>
              <a:rPr lang="pt-BR" sz="2600" b="1" dirty="0">
                <a:latin typeface="Calibri"/>
                <a:cs typeface="Calibri"/>
              </a:rPr>
              <a:t>22N31A6629</a:t>
            </a:r>
            <a:r>
              <a:rPr lang="pt-BR" sz="2600" b="1" spc="-100" dirty="0">
                <a:latin typeface="Calibri"/>
                <a:cs typeface="Calibri"/>
              </a:rPr>
              <a:t> </a:t>
            </a:r>
            <a:r>
              <a:rPr lang="pt-BR" sz="2600" b="1" dirty="0">
                <a:latin typeface="Calibri"/>
                <a:cs typeface="Calibri"/>
              </a:rPr>
              <a:t>-</a:t>
            </a:r>
            <a:r>
              <a:rPr lang="pt-BR" sz="2600" b="1" spc="-70" dirty="0">
                <a:latin typeface="Calibri"/>
                <a:cs typeface="Calibri"/>
              </a:rPr>
              <a:t> </a:t>
            </a:r>
            <a:r>
              <a:rPr lang="pt-BR" sz="2600" b="1" dirty="0">
                <a:latin typeface="Calibri"/>
                <a:cs typeface="Calibri"/>
              </a:rPr>
              <a:t>Bochkar</a:t>
            </a:r>
            <a:r>
              <a:rPr lang="pt-BR" sz="2600" b="1" spc="-45" dirty="0">
                <a:latin typeface="Calibri"/>
                <a:cs typeface="Calibri"/>
              </a:rPr>
              <a:t> </a:t>
            </a:r>
            <a:r>
              <a:rPr lang="pt-BR" sz="2600" b="1" spc="-10" dirty="0">
                <a:latin typeface="Calibri"/>
                <a:cs typeface="Calibri"/>
              </a:rPr>
              <a:t>Nikhith </a:t>
            </a:r>
          </a:p>
          <a:p>
            <a:pPr marL="514350" indent="-514350" algn="l">
              <a:spcBef>
                <a:spcPts val="1115"/>
              </a:spcBef>
              <a:buFont typeface="+mj-lt"/>
              <a:buAutoNum type="arabicPeriod"/>
            </a:pPr>
            <a:r>
              <a:rPr lang="pt-BR" sz="2600" b="1" dirty="0">
                <a:latin typeface="Calibri"/>
                <a:cs typeface="Calibri"/>
              </a:rPr>
              <a:t>22N31A6614</a:t>
            </a:r>
            <a:r>
              <a:rPr lang="pt-BR" sz="2600" b="1" spc="-114" dirty="0">
                <a:latin typeface="Calibri"/>
                <a:cs typeface="Calibri"/>
              </a:rPr>
              <a:t> </a:t>
            </a:r>
            <a:r>
              <a:rPr lang="pt-BR" sz="2600" b="1" dirty="0">
                <a:latin typeface="Calibri"/>
                <a:cs typeface="Calibri"/>
              </a:rPr>
              <a:t>-</a:t>
            </a:r>
            <a:r>
              <a:rPr lang="pt-BR" sz="2600" b="1" spc="-50" dirty="0">
                <a:latin typeface="Calibri"/>
                <a:cs typeface="Calibri"/>
              </a:rPr>
              <a:t> </a:t>
            </a:r>
            <a:r>
              <a:rPr lang="pt-BR" sz="2600" b="1" dirty="0">
                <a:latin typeface="Calibri"/>
                <a:cs typeface="Calibri"/>
              </a:rPr>
              <a:t>Avudoddi</a:t>
            </a:r>
            <a:r>
              <a:rPr lang="pt-BR" sz="2600" b="1" spc="-50" dirty="0">
                <a:latin typeface="Calibri"/>
                <a:cs typeface="Calibri"/>
              </a:rPr>
              <a:t> </a:t>
            </a:r>
            <a:r>
              <a:rPr lang="pt-BR" sz="2600" b="1" spc="-10" dirty="0">
                <a:latin typeface="Calibri"/>
                <a:cs typeface="Calibri"/>
              </a:rPr>
              <a:t>Mounika </a:t>
            </a:r>
          </a:p>
          <a:p>
            <a:pPr marL="514350" indent="-514350" algn="l">
              <a:spcBef>
                <a:spcPts val="1115"/>
              </a:spcBef>
              <a:buFont typeface="+mj-lt"/>
              <a:buAutoNum type="arabicPeriod"/>
            </a:pPr>
            <a:r>
              <a:rPr lang="pt-BR" sz="2600" b="1" dirty="0">
                <a:latin typeface="Calibri"/>
                <a:cs typeface="Calibri"/>
              </a:rPr>
              <a:t>22N21A6628</a:t>
            </a:r>
            <a:r>
              <a:rPr lang="pt-BR" sz="2600" b="1" spc="-75" dirty="0">
                <a:latin typeface="Calibri"/>
                <a:cs typeface="Calibri"/>
              </a:rPr>
              <a:t> </a:t>
            </a:r>
            <a:r>
              <a:rPr lang="pt-BR" sz="2600" b="1" spc="-50" dirty="0">
                <a:latin typeface="Calibri"/>
                <a:cs typeface="Calibri"/>
              </a:rPr>
              <a:t>- </a:t>
            </a:r>
            <a:r>
              <a:rPr lang="pt-BR" sz="2600" b="1" dirty="0">
                <a:latin typeface="Calibri"/>
                <a:cs typeface="Calibri"/>
              </a:rPr>
              <a:t>Bhukya</a:t>
            </a:r>
            <a:r>
              <a:rPr lang="pt-BR" sz="2600" b="1" spc="-110" dirty="0">
                <a:latin typeface="Calibri"/>
                <a:cs typeface="Calibri"/>
              </a:rPr>
              <a:t> </a:t>
            </a:r>
            <a:r>
              <a:rPr lang="pt-BR" sz="2600" b="1" spc="-10" dirty="0">
                <a:latin typeface="Calibri"/>
                <a:cs typeface="Calibri"/>
              </a:rPr>
              <a:t>Kalyan</a:t>
            </a:r>
            <a:endParaRPr lang="pt-BR" sz="26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50" y="-6350"/>
            <a:ext cx="12204700" cy="395605"/>
            <a:chOff x="-6350" y="-6350"/>
            <a:chExt cx="12204700" cy="395605"/>
          </a:xfrm>
        </p:grpSpPr>
        <p:sp>
          <p:nvSpPr>
            <p:cNvPr id="3" name="object 3"/>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5" name="object 5"/>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4" y="-63"/>
            <a:ext cx="1276350" cy="1147762"/>
          </a:xfrm>
          <a:prstGeom prst="rect">
            <a:avLst/>
          </a:prstGeom>
        </p:spPr>
      </p:pic>
      <p:sp>
        <p:nvSpPr>
          <p:cNvPr id="9" name="object 9"/>
          <p:cNvSpPr txBox="1">
            <a:spLocks noGrp="1"/>
          </p:cNvSpPr>
          <p:nvPr>
            <p:ph type="title"/>
          </p:nvPr>
        </p:nvSpPr>
        <p:spPr>
          <a:xfrm>
            <a:off x="594486" y="540968"/>
            <a:ext cx="9380220" cy="696594"/>
          </a:xfrm>
          <a:prstGeom prst="rect">
            <a:avLst/>
          </a:prstGeom>
        </p:spPr>
        <p:txBody>
          <a:bodyPr vert="horz" wrap="square" lIns="0" tIns="12700" rIns="0" bIns="0" rtlCol="0">
            <a:spAutoFit/>
          </a:bodyPr>
          <a:lstStyle/>
          <a:p>
            <a:pPr marL="12700">
              <a:lnSpc>
                <a:spcPct val="100000"/>
              </a:lnSpc>
              <a:spcBef>
                <a:spcPts val="100"/>
              </a:spcBef>
            </a:pPr>
            <a:r>
              <a:rPr dirty="0"/>
              <a:t>Hardware</a:t>
            </a:r>
            <a:r>
              <a:rPr spc="-125" dirty="0"/>
              <a:t> </a:t>
            </a:r>
            <a:r>
              <a:rPr dirty="0"/>
              <a:t>Requirements</a:t>
            </a:r>
            <a:r>
              <a:rPr spc="-110" dirty="0"/>
              <a:t> </a:t>
            </a:r>
            <a:r>
              <a:rPr spc="-10" dirty="0"/>
              <a:t>Specifications</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10</a:t>
            </a:fld>
            <a:endParaRPr spc="-25" dirty="0"/>
          </a:p>
        </p:txBody>
      </p:sp>
      <p:sp>
        <p:nvSpPr>
          <p:cNvPr id="12" name="object 12"/>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10" name="object 10"/>
          <p:cNvSpPr txBox="1"/>
          <p:nvPr/>
        </p:nvSpPr>
        <p:spPr>
          <a:xfrm>
            <a:off x="594486" y="1676400"/>
            <a:ext cx="10669423" cy="3147080"/>
          </a:xfrm>
          <a:prstGeom prst="rect">
            <a:avLst/>
          </a:prstGeom>
        </p:spPr>
        <p:txBody>
          <a:bodyPr vert="horz" wrap="square" lIns="0" tIns="12700" rIns="0" bIns="0" rtlCol="0">
            <a:spAutoFit/>
          </a:bodyPr>
          <a:lstStyle/>
          <a:p>
            <a:pPr marL="342900" lvl="0" indent="-342900" algn="just">
              <a:lnSpc>
                <a:spcPct val="115000"/>
              </a:lnSpc>
              <a:spcAft>
                <a:spcPts val="800"/>
              </a:spcAft>
              <a:buSzPts val="1000"/>
              <a:buFont typeface="Symbol" panose="05050102010706020507" pitchFamily="18" charset="2"/>
              <a:buChar char=""/>
              <a:tabLst>
                <a:tab pos="457200" algn="l"/>
              </a:tabLst>
            </a:pPr>
            <a:r>
              <a:rPr lang="en-US" sz="2600" b="1" kern="100" dirty="0">
                <a:effectLst/>
                <a:latin typeface="Times New Roman" panose="02020603050405020304" pitchFamily="18" charset="0"/>
                <a:ea typeface="Calibri" panose="020F0502020204030204" pitchFamily="34" charset="0"/>
                <a:cs typeface="Times New Roman" panose="02020603050405020304" pitchFamily="18" charset="0"/>
              </a:rPr>
              <a:t>Processor</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 Intel Core i5 or AMD Ryzen 5 (or higher)</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2600" b="1" kern="100" dirty="0">
                <a:effectLst/>
                <a:latin typeface="Times New Roman" panose="02020603050405020304" pitchFamily="18" charset="0"/>
                <a:ea typeface="Calibri" panose="020F0502020204030204" pitchFamily="34" charset="0"/>
                <a:cs typeface="Times New Roman" panose="02020603050405020304" pitchFamily="18" charset="0"/>
              </a:rPr>
              <a:t>RAM</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 Minimum 8GB (16GB recommended for smoother performance)</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2600" b="1" kern="100" dirty="0">
                <a:effectLst/>
                <a:latin typeface="Times New Roman" panose="02020603050405020304" pitchFamily="18" charset="0"/>
                <a:ea typeface="Calibri" panose="020F0502020204030204" pitchFamily="34" charset="0"/>
                <a:cs typeface="Times New Roman" panose="02020603050405020304" pitchFamily="18" charset="0"/>
              </a:rPr>
              <a:t>Storage</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 Minimum 256GB SSD (500GB+ preferred for large data handling)</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2600" b="1" kern="100" dirty="0">
                <a:effectLst/>
                <a:latin typeface="Times New Roman" panose="02020603050405020304" pitchFamily="18" charset="0"/>
                <a:ea typeface="Calibri" panose="020F0502020204030204" pitchFamily="34" charset="0"/>
                <a:cs typeface="Times New Roman" panose="02020603050405020304" pitchFamily="18" charset="0"/>
              </a:rPr>
              <a:t>GPU</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 Integrated graphics (Dedicated GPU recommended for heavy visualization processing)</a:t>
            </a:r>
          </a:p>
          <a:p>
            <a:pPr marL="342900" lvl="0" indent="-342900" algn="just">
              <a:lnSpc>
                <a:spcPct val="115000"/>
              </a:lnSpc>
              <a:spcAft>
                <a:spcPts val="800"/>
              </a:spcAft>
              <a:buSzPts val="1000"/>
              <a:buFont typeface="Symbol" panose="05050102010706020507" pitchFamily="18" charset="2"/>
              <a:buChar char=""/>
              <a:tabLst>
                <a:tab pos="457200" algn="l"/>
              </a:tabLst>
            </a:pPr>
            <a:r>
              <a:rPr lang="en-US" sz="2600" b="1" kern="100" dirty="0">
                <a:effectLst/>
                <a:latin typeface="Times New Roman" panose="02020603050405020304" pitchFamily="18" charset="0"/>
                <a:ea typeface="Calibri" panose="020F0502020204030204" pitchFamily="34" charset="0"/>
                <a:cs typeface="Times New Roman" panose="02020603050405020304" pitchFamily="18" charset="0"/>
              </a:rPr>
              <a:t>Internet</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 High-speed internet required for real-time data retrieval and updates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9914" y="2607386"/>
            <a:ext cx="4916805" cy="1497965"/>
          </a:xfrm>
          <a:prstGeom prst="rect">
            <a:avLst/>
          </a:prstGeom>
        </p:spPr>
        <p:txBody>
          <a:bodyPr vert="horz" wrap="square" lIns="0" tIns="12700" rIns="0" bIns="0" rtlCol="0">
            <a:spAutoFit/>
          </a:bodyPr>
          <a:lstStyle/>
          <a:p>
            <a:pPr algn="ctr">
              <a:lnSpc>
                <a:spcPts val="6995"/>
              </a:lnSpc>
              <a:spcBef>
                <a:spcPts val="100"/>
              </a:spcBef>
            </a:pPr>
            <a:r>
              <a:rPr sz="6000" dirty="0"/>
              <a:t>System </a:t>
            </a:r>
            <a:r>
              <a:rPr sz="6000" spc="-10" dirty="0"/>
              <a:t>Models</a:t>
            </a:r>
            <a:endParaRPr sz="6000"/>
          </a:p>
          <a:p>
            <a:pPr algn="ctr">
              <a:lnSpc>
                <a:spcPts val="4595"/>
              </a:lnSpc>
            </a:pPr>
            <a:r>
              <a:rPr sz="4000" spc="-30" dirty="0"/>
              <a:t>(UML</a:t>
            </a:r>
            <a:r>
              <a:rPr sz="4000" spc="-215" dirty="0"/>
              <a:t> </a:t>
            </a:r>
            <a:r>
              <a:rPr sz="4000" spc="-10" dirty="0"/>
              <a:t>Diagrams)</a:t>
            </a:r>
            <a:endParaRPr sz="4000"/>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11</a:t>
            </a:fld>
            <a:endParaRPr spc="-25" dirty="0"/>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Use</a:t>
            </a:r>
            <a:r>
              <a:rPr spc="-20" dirty="0"/>
              <a:t> </a:t>
            </a:r>
            <a:r>
              <a:rPr dirty="0"/>
              <a:t>Case </a:t>
            </a:r>
            <a:r>
              <a:rPr spc="-10" dirty="0"/>
              <a:t>Diagram</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12</a:t>
            </a:fld>
            <a:endParaRPr spc="-25" dirty="0"/>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pic>
        <p:nvPicPr>
          <p:cNvPr id="11" name="Picture 10" descr="A screen shot of a computer">
            <a:extLst>
              <a:ext uri="{FF2B5EF4-FFF2-40B4-BE49-F238E27FC236}">
                <a16:creationId xmlns:a16="http://schemas.microsoft.com/office/drawing/2014/main" id="{5C94F29C-0640-5FD9-6F47-81F11185F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4821" y="685800"/>
            <a:ext cx="5192579" cy="557452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Class </a:t>
            </a:r>
            <a:r>
              <a:rPr spc="-10" dirty="0"/>
              <a:t>Diagram</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13</a:t>
            </a:fld>
            <a:endParaRPr spc="-25" dirty="0"/>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pic>
        <p:nvPicPr>
          <p:cNvPr id="11" name="Picture 10" descr="A screenshot of a computer&#10;&#10;AI-generated content may be incorrect.">
            <a:extLst>
              <a:ext uri="{FF2B5EF4-FFF2-40B4-BE49-F238E27FC236}">
                <a16:creationId xmlns:a16="http://schemas.microsoft.com/office/drawing/2014/main" id="{93A4BC14-DFB1-40CB-3264-723834AB9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6773" y="601915"/>
            <a:ext cx="7433254" cy="571186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Sequence</a:t>
            </a:r>
            <a:r>
              <a:rPr spc="-35" dirty="0"/>
              <a:t> </a:t>
            </a:r>
            <a:r>
              <a:rPr spc="-10" dirty="0"/>
              <a:t>Diagram</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14</a:t>
            </a:fld>
            <a:endParaRPr spc="-25" dirty="0"/>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pic>
        <p:nvPicPr>
          <p:cNvPr id="13" name="Picture 12">
            <a:extLst>
              <a:ext uri="{FF2B5EF4-FFF2-40B4-BE49-F238E27FC236}">
                <a16:creationId xmlns:a16="http://schemas.microsoft.com/office/drawing/2014/main" id="{01260E7F-08B8-FB76-776A-2F60D59218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533401"/>
            <a:ext cx="5702299" cy="58958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Activity</a:t>
            </a:r>
            <a:r>
              <a:rPr spc="-40" dirty="0"/>
              <a:t> </a:t>
            </a:r>
            <a:r>
              <a:rPr spc="-10" dirty="0"/>
              <a:t>Diagram</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15</a:t>
            </a:fld>
            <a:endParaRPr spc="-25" dirty="0"/>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pic>
        <p:nvPicPr>
          <p:cNvPr id="13" name="Picture 12">
            <a:extLst>
              <a:ext uri="{FF2B5EF4-FFF2-40B4-BE49-F238E27FC236}">
                <a16:creationId xmlns:a16="http://schemas.microsoft.com/office/drawing/2014/main" id="{1F632E92-7703-F52F-2AA9-ECFF4AA5C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9908"/>
            <a:ext cx="5483420" cy="63808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50" y="-6350"/>
            <a:ext cx="12204700" cy="395605"/>
            <a:chOff x="-6350" y="-6350"/>
            <a:chExt cx="12204700" cy="395605"/>
          </a:xfrm>
        </p:grpSpPr>
        <p:sp>
          <p:nvSpPr>
            <p:cNvPr id="3" name="object 3"/>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5" name="object 5"/>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6" name="object 6"/>
          <p:cNvPicPr/>
          <p:nvPr/>
        </p:nvPicPr>
        <p:blipFill>
          <a:blip r:embed="rId2" cstate="print"/>
          <a:stretch>
            <a:fillRect/>
          </a:stretch>
        </p:blipFill>
        <p:spPr>
          <a:xfrm>
            <a:off x="10899775" y="-63"/>
            <a:ext cx="1276350" cy="1147762"/>
          </a:xfrm>
          <a:prstGeom prst="rect">
            <a:avLst/>
          </a:prstGeom>
        </p:spPr>
      </p:pic>
      <p:sp>
        <p:nvSpPr>
          <p:cNvPr id="7" name="object 7"/>
          <p:cNvSpPr txBox="1">
            <a:spLocks noGrp="1"/>
          </p:cNvSpPr>
          <p:nvPr>
            <p:ph type="title"/>
          </p:nvPr>
        </p:nvSpPr>
        <p:spPr>
          <a:xfrm>
            <a:off x="548766" y="376584"/>
            <a:ext cx="11221720" cy="821379"/>
          </a:xfrm>
          <a:prstGeom prst="rect">
            <a:avLst/>
          </a:prstGeom>
        </p:spPr>
        <p:txBody>
          <a:bodyPr vert="horz" wrap="square" lIns="0" tIns="142875" rIns="0" bIns="0" rtlCol="0">
            <a:spAutoFit/>
          </a:bodyPr>
          <a:lstStyle/>
          <a:p>
            <a:pPr marL="12700">
              <a:lnSpc>
                <a:spcPct val="100000"/>
              </a:lnSpc>
              <a:spcBef>
                <a:spcPts val="1125"/>
              </a:spcBef>
            </a:pPr>
            <a:r>
              <a:rPr spc="-10" dirty="0"/>
              <a:t>Conclusion</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16</a:t>
            </a:fld>
            <a:endParaRPr spc="-25" dirty="0"/>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10" name="Rectangle 1">
            <a:extLst>
              <a:ext uri="{FF2B5EF4-FFF2-40B4-BE49-F238E27FC236}">
                <a16:creationId xmlns:a16="http://schemas.microsoft.com/office/drawing/2014/main" id="{BE9FE8BC-1D05-2CF6-A794-36C30C81C147}"/>
              </a:ext>
            </a:extLst>
          </p:cNvPr>
          <p:cNvSpPr>
            <a:spLocks noChangeArrowheads="1"/>
          </p:cNvSpPr>
          <p:nvPr/>
        </p:nvSpPr>
        <p:spPr bwMode="auto">
          <a:xfrm>
            <a:off x="578224" y="1416315"/>
            <a:ext cx="1116088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FitFusion successfully addresses the limitations of traditional fitness applications by offering AI-driven, personalized workout and diet plans based on user-specific inputs. By leveraging machine learning, it adapts to individual goals, fitness levels, and dietary preferences, ensuring a more tailored and effective approach to health and wellness. The platform enhances user engagement, eliminates guesswork, and provides data-driven recommendations, making fitness more accessible and results-oriented.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Moving forward, FitFusion can be expanded by integrating wearable device data, mental wellness tracking, and AI-powered virtual coaching for a more holistic fitness experience. With its intelligent, user-centric approach, FitFusion sets a new standard for digital fitness solutions, promoting smarter and more sustainable health transformations.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350" y="-6350"/>
            <a:ext cx="12204700" cy="395605"/>
            <a:chOff x="-6350" y="-6350"/>
            <a:chExt cx="12204700" cy="395605"/>
          </a:xfrm>
        </p:grpSpPr>
        <p:sp>
          <p:nvSpPr>
            <p:cNvPr id="3" name="object 3"/>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5" name="object 5"/>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grpSp>
        <p:nvGrpSpPr>
          <p:cNvPr id="6" name="object 6"/>
          <p:cNvGrpSpPr/>
          <p:nvPr/>
        </p:nvGrpSpPr>
        <p:grpSpPr>
          <a:xfrm>
            <a:off x="-6350" y="6456589"/>
            <a:ext cx="12204700" cy="406400"/>
            <a:chOff x="-6350" y="6456589"/>
            <a:chExt cx="12204700" cy="406400"/>
          </a:xfrm>
        </p:grpSpPr>
        <p:sp>
          <p:nvSpPr>
            <p:cNvPr id="7" name="object 7"/>
            <p:cNvSpPr/>
            <p:nvPr/>
          </p:nvSpPr>
          <p:spPr>
            <a:xfrm>
              <a:off x="0" y="6462939"/>
              <a:ext cx="12192000" cy="393700"/>
            </a:xfrm>
            <a:custGeom>
              <a:avLst/>
              <a:gdLst/>
              <a:ahLst/>
              <a:cxnLst/>
              <a:rect l="l" t="t" r="r" b="b"/>
              <a:pathLst>
                <a:path w="12192000" h="393700">
                  <a:moveTo>
                    <a:pt x="12192000" y="0"/>
                  </a:moveTo>
                  <a:lnTo>
                    <a:pt x="0" y="0"/>
                  </a:lnTo>
                  <a:lnTo>
                    <a:pt x="0" y="393700"/>
                  </a:lnTo>
                  <a:lnTo>
                    <a:pt x="12192000" y="393700"/>
                  </a:lnTo>
                  <a:lnTo>
                    <a:pt x="12192000" y="0"/>
                  </a:lnTo>
                  <a:close/>
                </a:path>
              </a:pathLst>
            </a:custGeom>
            <a:solidFill>
              <a:srgbClr val="5B9BD4"/>
            </a:solidFill>
          </p:spPr>
          <p:txBody>
            <a:bodyPr wrap="square" lIns="0" tIns="0" rIns="0" bIns="0" rtlCol="0"/>
            <a:lstStyle/>
            <a:p>
              <a:endParaRPr/>
            </a:p>
          </p:txBody>
        </p:sp>
        <p:sp>
          <p:nvSpPr>
            <p:cNvPr id="8" name="object 8"/>
            <p:cNvSpPr/>
            <p:nvPr/>
          </p:nvSpPr>
          <p:spPr>
            <a:xfrm>
              <a:off x="0" y="6462939"/>
              <a:ext cx="12192000" cy="393700"/>
            </a:xfrm>
            <a:custGeom>
              <a:avLst/>
              <a:gdLst/>
              <a:ahLst/>
              <a:cxnLst/>
              <a:rect l="l" t="t" r="r" b="b"/>
              <a:pathLst>
                <a:path w="12192000" h="393700">
                  <a:moveTo>
                    <a:pt x="12192000" y="0"/>
                  </a:moveTo>
                  <a:lnTo>
                    <a:pt x="0" y="0"/>
                  </a:lnTo>
                  <a:lnTo>
                    <a:pt x="0" y="393700"/>
                  </a:lnTo>
                  <a:lnTo>
                    <a:pt x="12192000" y="393700"/>
                  </a:lnTo>
                </a:path>
              </a:pathLst>
            </a:custGeom>
            <a:ln w="12700">
              <a:solidFill>
                <a:srgbClr val="2E528F"/>
              </a:solidFill>
            </a:ln>
          </p:spPr>
          <p:txBody>
            <a:bodyPr wrap="square" lIns="0" tIns="0" rIns="0" bIns="0" rtlCol="0"/>
            <a:lstStyle/>
            <a:p>
              <a:endParaRPr/>
            </a:p>
          </p:txBody>
        </p:sp>
      </p:grpSp>
      <p:pic>
        <p:nvPicPr>
          <p:cNvPr id="9" name="object 9"/>
          <p:cNvPicPr/>
          <p:nvPr/>
        </p:nvPicPr>
        <p:blipFill>
          <a:blip r:embed="rId2" cstate="print"/>
          <a:stretch>
            <a:fillRect/>
          </a:stretch>
        </p:blipFill>
        <p:spPr>
          <a:xfrm>
            <a:off x="10899775" y="-63"/>
            <a:ext cx="1276350" cy="1147762"/>
          </a:xfrm>
          <a:prstGeom prst="rect">
            <a:avLst/>
          </a:prstGeom>
        </p:spPr>
      </p:pic>
      <p:sp>
        <p:nvSpPr>
          <p:cNvPr id="10" name="object 10"/>
          <p:cNvSpPr txBox="1">
            <a:spLocks noGrp="1"/>
          </p:cNvSpPr>
          <p:nvPr>
            <p:ph type="title"/>
          </p:nvPr>
        </p:nvSpPr>
        <p:spPr>
          <a:xfrm>
            <a:off x="522833" y="457200"/>
            <a:ext cx="1859280" cy="696595"/>
          </a:xfrm>
          <a:prstGeom prst="rect">
            <a:avLst/>
          </a:prstGeom>
        </p:spPr>
        <p:txBody>
          <a:bodyPr vert="horz" wrap="square" lIns="0" tIns="12700" rIns="0" bIns="0" rtlCol="0">
            <a:spAutoFit/>
          </a:bodyPr>
          <a:lstStyle/>
          <a:p>
            <a:pPr marL="12700">
              <a:lnSpc>
                <a:spcPct val="100000"/>
              </a:lnSpc>
              <a:spcBef>
                <a:spcPts val="100"/>
              </a:spcBef>
            </a:pPr>
            <a:r>
              <a:rPr spc="-10" dirty="0"/>
              <a:t>Agenda</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2</a:t>
            </a:fld>
            <a:endParaRPr spc="-50" dirty="0"/>
          </a:p>
        </p:txBody>
      </p:sp>
      <p:sp>
        <p:nvSpPr>
          <p:cNvPr id="13" name="object 13"/>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11" name="object 11"/>
          <p:cNvSpPr txBox="1"/>
          <p:nvPr/>
        </p:nvSpPr>
        <p:spPr>
          <a:xfrm>
            <a:off x="683278" y="1153795"/>
            <a:ext cx="5344262" cy="5181547"/>
          </a:xfrm>
          <a:prstGeom prst="rect">
            <a:avLst/>
          </a:prstGeom>
        </p:spPr>
        <p:txBody>
          <a:bodyPr vert="horz" wrap="square" lIns="0" tIns="102235" rIns="0" bIns="0" rtlCol="0">
            <a:spAutoFit/>
          </a:bodyPr>
          <a:lstStyle/>
          <a:p>
            <a:pPr marL="354965" indent="-342265">
              <a:lnSpc>
                <a:spcPct val="100000"/>
              </a:lnSpc>
              <a:spcBef>
                <a:spcPts val="805"/>
              </a:spcBef>
              <a:buFont typeface="Arial"/>
              <a:buChar char="•"/>
              <a:tabLst>
                <a:tab pos="354965" algn="l"/>
              </a:tabLst>
            </a:pPr>
            <a:r>
              <a:rPr sz="2000" spc="-10" dirty="0">
                <a:latin typeface="Times New Roman"/>
                <a:cs typeface="Times New Roman"/>
              </a:rPr>
              <a:t>Abstract</a:t>
            </a:r>
            <a:endParaRPr sz="2000" dirty="0">
              <a:latin typeface="Times New Roman"/>
              <a:cs typeface="Times New Roman"/>
            </a:endParaRPr>
          </a:p>
          <a:p>
            <a:pPr marL="354965" indent="-342265">
              <a:lnSpc>
                <a:spcPct val="100000"/>
              </a:lnSpc>
              <a:spcBef>
                <a:spcPts val="710"/>
              </a:spcBef>
              <a:buFont typeface="Arial"/>
              <a:buChar char="•"/>
              <a:tabLst>
                <a:tab pos="354965" algn="l"/>
              </a:tabLst>
            </a:pPr>
            <a:r>
              <a:rPr sz="2000" spc="-10" dirty="0">
                <a:latin typeface="Times New Roman"/>
                <a:cs typeface="Times New Roman"/>
              </a:rPr>
              <a:t>Introduction</a:t>
            </a:r>
            <a:endParaRPr sz="2000" dirty="0">
              <a:latin typeface="Times New Roman"/>
              <a:cs typeface="Times New Roman"/>
            </a:endParaRPr>
          </a:p>
          <a:p>
            <a:pPr marL="354965" indent="-342265">
              <a:lnSpc>
                <a:spcPct val="100000"/>
              </a:lnSpc>
              <a:spcBef>
                <a:spcPts val="720"/>
              </a:spcBef>
              <a:buFont typeface="Arial"/>
              <a:buChar char="•"/>
              <a:tabLst>
                <a:tab pos="354965" algn="l"/>
              </a:tabLst>
            </a:pPr>
            <a:r>
              <a:rPr sz="2000" dirty="0">
                <a:latin typeface="Times New Roman"/>
                <a:cs typeface="Times New Roman"/>
              </a:rPr>
              <a:t>Existing</a:t>
            </a:r>
            <a:r>
              <a:rPr sz="2000" spc="-25" dirty="0">
                <a:latin typeface="Times New Roman"/>
                <a:cs typeface="Times New Roman"/>
              </a:rPr>
              <a:t> </a:t>
            </a:r>
            <a:r>
              <a:rPr sz="2000" spc="-10" dirty="0">
                <a:latin typeface="Times New Roman"/>
                <a:cs typeface="Times New Roman"/>
              </a:rPr>
              <a:t>System</a:t>
            </a:r>
            <a:endParaRPr lang="en-US" sz="2000" spc="-10" dirty="0">
              <a:latin typeface="Times New Roman"/>
              <a:cs typeface="Times New Roman"/>
            </a:endParaRPr>
          </a:p>
          <a:p>
            <a:pPr marL="354965" indent="-342265" algn="l">
              <a:spcBef>
                <a:spcPts val="720"/>
              </a:spcBef>
              <a:buFont typeface="Arial"/>
              <a:buChar char="•"/>
              <a:tabLst>
                <a:tab pos="354965" algn="l"/>
              </a:tabLst>
            </a:pPr>
            <a:r>
              <a:rPr lang="en-US" sz="2000" dirty="0">
                <a:solidFill>
                  <a:srgbClr val="000000"/>
                </a:solidFill>
                <a:latin typeface="Times New Roman" panose="02020603050405020304" pitchFamily="18" charset="0"/>
                <a:ea typeface="Garet Bold"/>
                <a:cs typeface="Times New Roman" panose="02020603050405020304" pitchFamily="18" charset="0"/>
                <a:sym typeface="Garet Bold"/>
              </a:rPr>
              <a:t>Limitations of Existing System</a:t>
            </a:r>
            <a:endParaRPr sz="2000" dirty="0">
              <a:latin typeface="Times New Roman"/>
              <a:cs typeface="Times New Roman"/>
            </a:endParaRPr>
          </a:p>
          <a:p>
            <a:pPr marL="354965" indent="-342265">
              <a:lnSpc>
                <a:spcPct val="100000"/>
              </a:lnSpc>
              <a:spcBef>
                <a:spcPts val="710"/>
              </a:spcBef>
              <a:buFont typeface="Arial"/>
              <a:buChar char="•"/>
              <a:tabLst>
                <a:tab pos="354965" algn="l"/>
              </a:tabLst>
            </a:pPr>
            <a:r>
              <a:rPr sz="2000" dirty="0">
                <a:latin typeface="Times New Roman"/>
                <a:cs typeface="Times New Roman"/>
              </a:rPr>
              <a:t>Proposed</a:t>
            </a:r>
            <a:r>
              <a:rPr sz="2000" spc="-90" dirty="0">
                <a:latin typeface="Times New Roman"/>
                <a:cs typeface="Times New Roman"/>
              </a:rPr>
              <a:t> </a:t>
            </a:r>
            <a:r>
              <a:rPr sz="2000" spc="-10" dirty="0">
                <a:latin typeface="Times New Roman"/>
                <a:cs typeface="Times New Roman"/>
              </a:rPr>
              <a:t>System</a:t>
            </a:r>
            <a:endParaRPr lang="en-US" sz="2000" spc="-10" dirty="0">
              <a:latin typeface="Times New Roman"/>
              <a:cs typeface="Times New Roman"/>
            </a:endParaRPr>
          </a:p>
          <a:p>
            <a:pPr marL="354965" indent="-342265" algn="l">
              <a:spcBef>
                <a:spcPts val="710"/>
              </a:spcBef>
              <a:buFont typeface="Arial"/>
              <a:buChar char="•"/>
              <a:tabLst>
                <a:tab pos="354965" algn="l"/>
              </a:tabLst>
            </a:pPr>
            <a:r>
              <a:rPr lang="en-US" sz="2000" dirty="0">
                <a:solidFill>
                  <a:srgbClr val="000000"/>
                </a:solidFill>
                <a:latin typeface="Times New Roman" panose="02020603050405020304" pitchFamily="18" charset="0"/>
                <a:ea typeface="Garet Bold"/>
                <a:cs typeface="Times New Roman" panose="02020603050405020304" pitchFamily="18" charset="0"/>
                <a:sym typeface="Garet Bold"/>
              </a:rPr>
              <a:t>Advantages of Proposed System</a:t>
            </a:r>
            <a:endParaRPr sz="2000" dirty="0">
              <a:latin typeface="Times New Roman"/>
              <a:cs typeface="Times New Roman"/>
            </a:endParaRPr>
          </a:p>
          <a:p>
            <a:pPr marL="354965" indent="-342265">
              <a:lnSpc>
                <a:spcPct val="100000"/>
              </a:lnSpc>
              <a:spcBef>
                <a:spcPts val="710"/>
              </a:spcBef>
              <a:buFont typeface="Arial"/>
              <a:buChar char="•"/>
              <a:tabLst>
                <a:tab pos="354965" algn="l"/>
              </a:tabLst>
            </a:pPr>
            <a:r>
              <a:rPr sz="2000" dirty="0">
                <a:latin typeface="Times New Roman"/>
                <a:cs typeface="Times New Roman"/>
              </a:rPr>
              <a:t>System</a:t>
            </a:r>
            <a:r>
              <a:rPr sz="2000" spc="-155" dirty="0">
                <a:latin typeface="Times New Roman"/>
                <a:cs typeface="Times New Roman"/>
              </a:rPr>
              <a:t> </a:t>
            </a:r>
            <a:r>
              <a:rPr sz="2000" spc="-10" dirty="0">
                <a:latin typeface="Times New Roman"/>
                <a:cs typeface="Times New Roman"/>
              </a:rPr>
              <a:t>Architecture</a:t>
            </a:r>
            <a:endParaRPr sz="2000" dirty="0">
              <a:latin typeface="Times New Roman"/>
              <a:cs typeface="Times New Roman"/>
            </a:endParaRPr>
          </a:p>
          <a:p>
            <a:pPr marL="354965" indent="-342265">
              <a:lnSpc>
                <a:spcPct val="100000"/>
              </a:lnSpc>
              <a:spcBef>
                <a:spcPts val="715"/>
              </a:spcBef>
              <a:buFont typeface="Arial"/>
              <a:buChar char="•"/>
              <a:tabLst>
                <a:tab pos="354965" algn="l"/>
              </a:tabLst>
            </a:pPr>
            <a:r>
              <a:rPr sz="2000" dirty="0">
                <a:latin typeface="Times New Roman"/>
                <a:cs typeface="Times New Roman"/>
              </a:rPr>
              <a:t>Requirements</a:t>
            </a:r>
            <a:r>
              <a:rPr sz="2000" spc="-40" dirty="0">
                <a:latin typeface="Times New Roman"/>
                <a:cs typeface="Times New Roman"/>
              </a:rPr>
              <a:t> </a:t>
            </a:r>
            <a:r>
              <a:rPr sz="2000" spc="-10" dirty="0">
                <a:latin typeface="Times New Roman"/>
                <a:cs typeface="Times New Roman"/>
              </a:rPr>
              <a:t>Specifications</a:t>
            </a:r>
            <a:endParaRPr sz="2000" dirty="0">
              <a:latin typeface="Times New Roman"/>
              <a:cs typeface="Times New Roman"/>
            </a:endParaRPr>
          </a:p>
          <a:p>
            <a:pPr marL="354965" indent="-342265">
              <a:lnSpc>
                <a:spcPct val="100000"/>
              </a:lnSpc>
              <a:spcBef>
                <a:spcPts val="715"/>
              </a:spcBef>
              <a:buFont typeface="Arial"/>
              <a:buChar char="•"/>
              <a:tabLst>
                <a:tab pos="354965" algn="l"/>
              </a:tabLst>
            </a:pPr>
            <a:r>
              <a:rPr sz="2000" dirty="0">
                <a:latin typeface="Times New Roman"/>
                <a:cs typeface="Times New Roman"/>
              </a:rPr>
              <a:t>System</a:t>
            </a:r>
            <a:r>
              <a:rPr sz="2000" spc="5" dirty="0">
                <a:latin typeface="Times New Roman"/>
                <a:cs typeface="Times New Roman"/>
              </a:rPr>
              <a:t> </a:t>
            </a:r>
            <a:r>
              <a:rPr sz="2000" spc="-10" dirty="0">
                <a:latin typeface="Times New Roman"/>
                <a:cs typeface="Times New Roman"/>
              </a:rPr>
              <a:t>Models</a:t>
            </a:r>
            <a:r>
              <a:rPr lang="en-US" sz="2000" spc="-10" dirty="0">
                <a:latin typeface="Times New Roman"/>
                <a:cs typeface="Times New Roman"/>
              </a:rPr>
              <a:t> </a:t>
            </a:r>
            <a:r>
              <a:rPr sz="2000" spc="-10" dirty="0">
                <a:latin typeface="Times New Roman"/>
                <a:cs typeface="Times New Roman"/>
              </a:rPr>
              <a:t>(UML</a:t>
            </a:r>
            <a:r>
              <a:rPr sz="2000" spc="-90" dirty="0">
                <a:latin typeface="Times New Roman"/>
                <a:cs typeface="Times New Roman"/>
              </a:rPr>
              <a:t> </a:t>
            </a:r>
            <a:r>
              <a:rPr sz="2000" spc="-10" dirty="0">
                <a:latin typeface="Times New Roman"/>
                <a:cs typeface="Times New Roman"/>
              </a:rPr>
              <a:t>Diagram)</a:t>
            </a:r>
            <a:endParaRPr lang="en-US" sz="2000" spc="-10" dirty="0">
              <a:latin typeface="Times New Roman"/>
              <a:cs typeface="Times New Roman"/>
            </a:endParaRPr>
          </a:p>
          <a:p>
            <a:pPr marL="354965" indent="-342265">
              <a:lnSpc>
                <a:spcPct val="100000"/>
              </a:lnSpc>
              <a:spcBef>
                <a:spcPts val="715"/>
              </a:spcBef>
              <a:buFont typeface="Arial"/>
              <a:buChar char="•"/>
              <a:tabLst>
                <a:tab pos="354965" algn="l"/>
              </a:tabLst>
            </a:pPr>
            <a:r>
              <a:rPr lang="en-US" sz="2000" spc="-10" dirty="0">
                <a:latin typeface="Times New Roman"/>
                <a:cs typeface="Times New Roman"/>
              </a:rPr>
              <a:t>Implementation &amp; Testcases</a:t>
            </a:r>
          </a:p>
          <a:p>
            <a:pPr marL="354965" indent="-342265">
              <a:lnSpc>
                <a:spcPct val="100000"/>
              </a:lnSpc>
              <a:spcBef>
                <a:spcPts val="715"/>
              </a:spcBef>
              <a:buFont typeface="Arial"/>
              <a:buChar char="•"/>
              <a:tabLst>
                <a:tab pos="354965" algn="l"/>
              </a:tabLst>
            </a:pPr>
            <a:r>
              <a:rPr lang="en-US" sz="2000" spc="-10" dirty="0">
                <a:latin typeface="Times New Roman"/>
                <a:cs typeface="Times New Roman"/>
              </a:rPr>
              <a:t>Conclusion &amp; Future Enhancement</a:t>
            </a:r>
            <a:endParaRPr sz="2000" dirty="0">
              <a:latin typeface="Times New Roman"/>
              <a:cs typeface="Times New Roman"/>
            </a:endParaRPr>
          </a:p>
          <a:p>
            <a:pPr marL="354965" indent="-342265">
              <a:lnSpc>
                <a:spcPct val="100000"/>
              </a:lnSpc>
              <a:spcBef>
                <a:spcPts val="705"/>
              </a:spcBef>
              <a:buFont typeface="Arial"/>
              <a:buChar char="•"/>
              <a:tabLst>
                <a:tab pos="354965" algn="l"/>
              </a:tabLst>
            </a:pPr>
            <a:r>
              <a:rPr sz="2000" spc="-10" dirty="0">
                <a:latin typeface="Times New Roman"/>
                <a:cs typeface="Times New Roman"/>
              </a:rPr>
              <a:t>Conclusion</a:t>
            </a:r>
            <a:endParaRPr lang="en-US" sz="2000" spc="-10" dirty="0">
              <a:latin typeface="Times New Roman"/>
              <a:cs typeface="Times New Roman"/>
            </a:endParaRPr>
          </a:p>
          <a:p>
            <a:pPr marL="354965" indent="-342265">
              <a:lnSpc>
                <a:spcPct val="100000"/>
              </a:lnSpc>
              <a:spcBef>
                <a:spcPts val="705"/>
              </a:spcBef>
              <a:buFont typeface="Arial"/>
              <a:buChar char="•"/>
              <a:tabLst>
                <a:tab pos="354965" algn="l"/>
              </a:tabLst>
            </a:pPr>
            <a:r>
              <a:rPr lang="en-IN" sz="2000" spc="-10" dirty="0">
                <a:latin typeface="Times New Roman"/>
                <a:cs typeface="Times New Roman"/>
              </a:rPr>
              <a:t>References</a:t>
            </a:r>
            <a:endParaRPr sz="20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50" y="-6350"/>
            <a:ext cx="12204700" cy="395605"/>
            <a:chOff x="-6350" y="-6350"/>
            <a:chExt cx="12204700" cy="395605"/>
          </a:xfrm>
        </p:grpSpPr>
        <p:sp>
          <p:nvSpPr>
            <p:cNvPr id="3" name="object 3"/>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5" name="object 5"/>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6" name="object 6"/>
          <p:cNvPicPr/>
          <p:nvPr/>
        </p:nvPicPr>
        <p:blipFill>
          <a:blip r:embed="rId2" cstate="print"/>
          <a:stretch>
            <a:fillRect/>
          </a:stretch>
        </p:blipFill>
        <p:spPr>
          <a:xfrm>
            <a:off x="10899775" y="-63"/>
            <a:ext cx="1276350" cy="1147762"/>
          </a:xfrm>
          <a:prstGeom prst="rect">
            <a:avLst/>
          </a:prstGeom>
        </p:spPr>
      </p:pic>
      <p:sp>
        <p:nvSpPr>
          <p:cNvPr id="7" name="object 7"/>
          <p:cNvSpPr txBox="1">
            <a:spLocks noGrp="1"/>
          </p:cNvSpPr>
          <p:nvPr>
            <p:ph type="title"/>
          </p:nvPr>
        </p:nvSpPr>
        <p:spPr>
          <a:xfrm>
            <a:off x="473590" y="323997"/>
            <a:ext cx="10515600" cy="986167"/>
          </a:xfrm>
          <a:prstGeom prst="rect">
            <a:avLst/>
          </a:prstGeom>
        </p:spPr>
        <p:txBody>
          <a:bodyPr vert="horz" wrap="square" lIns="0" tIns="306070" rIns="0" bIns="0" rtlCol="0">
            <a:spAutoFit/>
          </a:bodyPr>
          <a:lstStyle/>
          <a:p>
            <a:pPr marL="12700">
              <a:spcBef>
                <a:spcPts val="2410"/>
              </a:spcBef>
            </a:pPr>
            <a:r>
              <a:rPr lang="en-IN" spc="-10" dirty="0"/>
              <a:t>Abstract</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3</a:t>
            </a:fld>
            <a:endParaRPr spc="-50" dirty="0"/>
          </a:p>
        </p:txBody>
      </p:sp>
      <p:sp>
        <p:nvSpPr>
          <p:cNvPr id="10" name="object 10"/>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14" name="TextBox 13">
            <a:extLst>
              <a:ext uri="{FF2B5EF4-FFF2-40B4-BE49-F238E27FC236}">
                <a16:creationId xmlns:a16="http://schemas.microsoft.com/office/drawing/2014/main" id="{D8BBF384-8EC5-0F19-FB7C-F68A3D871BD8}"/>
              </a:ext>
            </a:extLst>
          </p:cNvPr>
          <p:cNvSpPr txBox="1"/>
          <p:nvPr/>
        </p:nvSpPr>
        <p:spPr>
          <a:xfrm>
            <a:off x="469579" y="1613153"/>
            <a:ext cx="11052421" cy="4532010"/>
          </a:xfrm>
          <a:prstGeom prst="rect">
            <a:avLst/>
          </a:prstGeom>
          <a:noFill/>
        </p:spPr>
        <p:txBody>
          <a:bodyPr wrap="square" rtlCol="0">
            <a:spAutoFit/>
          </a:bodyPr>
          <a:lstStyle/>
          <a:p>
            <a:pPr algn="just">
              <a:lnSpc>
                <a:spcPts val="3499"/>
              </a:lnSpc>
            </a:pPr>
            <a:r>
              <a:rPr lang="en-US" sz="2600" dirty="0">
                <a:solidFill>
                  <a:srgbClr val="000000"/>
                </a:solidFill>
                <a:latin typeface="Times New Roman" panose="02020603050405020304" pitchFamily="18" charset="0"/>
                <a:ea typeface="Garet"/>
                <a:cs typeface="Times New Roman" panose="02020603050405020304" pitchFamily="18" charset="0"/>
                <a:sym typeface="Garet"/>
              </a:rPr>
              <a:t>FitFusion is an AI-powered fitness app that delivers personalized workout plans, diet recommendations, and motivational content based on user data. It integrates fitness, nutrition, and wellness seamlessly, leveraging Machine Learning for predictions, Collaborative Filtering for suggestions, Genetic Algorithms for diet optimization, and NLP for motivational content. </a:t>
            </a:r>
          </a:p>
          <a:p>
            <a:pPr algn="just">
              <a:lnSpc>
                <a:spcPts val="3499"/>
              </a:lnSpc>
            </a:pPr>
            <a:endParaRPr lang="en-US" sz="2600" dirty="0">
              <a:solidFill>
                <a:srgbClr val="000000"/>
              </a:solidFill>
              <a:latin typeface="Times New Roman" panose="02020603050405020304" pitchFamily="18" charset="0"/>
              <a:ea typeface="Garet"/>
              <a:cs typeface="Times New Roman" panose="02020603050405020304" pitchFamily="18" charset="0"/>
              <a:sym typeface="Garet"/>
            </a:endParaRPr>
          </a:p>
          <a:p>
            <a:pPr algn="just">
              <a:lnSpc>
                <a:spcPts val="3499"/>
              </a:lnSpc>
            </a:pPr>
            <a:r>
              <a:rPr lang="en-US" sz="2600" dirty="0">
                <a:solidFill>
                  <a:srgbClr val="000000"/>
                </a:solidFill>
                <a:latin typeface="Times New Roman" panose="02020603050405020304" pitchFamily="18" charset="0"/>
                <a:ea typeface="Garet"/>
                <a:cs typeface="Times New Roman" panose="02020603050405020304" pitchFamily="18" charset="0"/>
                <a:sym typeface="Garet"/>
              </a:rPr>
              <a:t>With dynamic adaptations to user progress, a Smart Progress Dashboard for insights, and an intuitive interface powered by Python (Streamlit), FitFusion redefines fitness with a holistic, intelligent, and user-centric approach.</a:t>
            </a:r>
          </a:p>
          <a:p>
            <a:pPr algn="just"/>
            <a:endParaRPr lang="en-I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1014" y="498836"/>
            <a:ext cx="9380220" cy="696594"/>
          </a:xfrm>
          <a:prstGeom prst="rect">
            <a:avLst/>
          </a:prstGeom>
        </p:spPr>
        <p:txBody>
          <a:bodyPr vert="horz" wrap="square" lIns="0" tIns="12700" rIns="0" bIns="0" rtlCol="0">
            <a:spAutoFit/>
          </a:bodyPr>
          <a:lstStyle/>
          <a:p>
            <a:pPr marL="12700">
              <a:lnSpc>
                <a:spcPct val="100000"/>
              </a:lnSpc>
              <a:spcBef>
                <a:spcPts val="100"/>
              </a:spcBef>
            </a:pPr>
            <a:r>
              <a:rPr spc="-10" dirty="0"/>
              <a:t>Introduction</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sp>
        <p:nvSpPr>
          <p:cNvPr id="8" name="object 8"/>
          <p:cNvSpPr txBox="1"/>
          <p:nvPr/>
        </p:nvSpPr>
        <p:spPr>
          <a:xfrm>
            <a:off x="551067" y="1311361"/>
            <a:ext cx="11235461" cy="4890313"/>
          </a:xfrm>
          <a:prstGeom prst="rect">
            <a:avLst/>
          </a:prstGeom>
        </p:spPr>
        <p:txBody>
          <a:bodyPr vert="horz" wrap="square" lIns="0" tIns="11430" rIns="0" bIns="0" rtlCol="0">
            <a:spAutoFit/>
          </a:bodyPr>
          <a:lstStyle/>
          <a:p>
            <a:pPr marL="12700" marR="118745" algn="just">
              <a:lnSpc>
                <a:spcPct val="115999"/>
              </a:lnSpc>
              <a:spcBef>
                <a:spcPts val="90"/>
              </a:spcBef>
            </a:pPr>
            <a:r>
              <a:rPr lang="en-US" sz="2600" dirty="0">
                <a:latin typeface="Times New Roman" panose="02020603050405020304" pitchFamily="18" charset="0"/>
                <a:cs typeface="Times New Roman" panose="02020603050405020304" pitchFamily="18" charset="0"/>
              </a:rPr>
              <a:t>In today’s world, modern fitness apps often fall short in providing a truly personalized and engaging experience. Users struggle with inconsistent workout tracking, lack of proper diet recommendations, and no proper motivation, leading to disengagement. Also, most fitness platforms focus only on either workouts or nutrition, failing to offer a complete approach to health.</a:t>
            </a:r>
          </a:p>
          <a:p>
            <a:pPr marL="12700" marR="118745" algn="just">
              <a:lnSpc>
                <a:spcPct val="115999"/>
              </a:lnSpc>
              <a:spcBef>
                <a:spcPts val="90"/>
              </a:spcBef>
            </a:pPr>
            <a:endParaRPr lang="en-US" sz="1000" dirty="0">
              <a:latin typeface="Times New Roman" panose="02020603050405020304" pitchFamily="18" charset="0"/>
              <a:cs typeface="Times New Roman" panose="02020603050405020304" pitchFamily="18" charset="0"/>
            </a:endParaRPr>
          </a:p>
          <a:p>
            <a:pPr marL="12700" marR="118745" algn="just">
              <a:lnSpc>
                <a:spcPct val="115999"/>
              </a:lnSpc>
              <a:spcBef>
                <a:spcPts val="90"/>
              </a:spcBef>
            </a:pPr>
            <a:r>
              <a:rPr lang="en-US" sz="2600" dirty="0">
                <a:latin typeface="Times New Roman" panose="02020603050405020304" pitchFamily="18" charset="0"/>
                <a:cs typeface="Times New Roman" panose="02020603050405020304" pitchFamily="18" charset="0"/>
              </a:rPr>
              <a:t>FitFusion is designed to bridge this gap by integrating workout tracking, diet recommendations, and motivational support into a single, smart dashboard. With interactive progress meters, AI-driven workout and diet suggestions, and daily motivational quotes, FitFusion ensures users stay on track toward their fitness goals. Also making it easier for users to achieve and maintain a healthy lifestyle.</a:t>
            </a:r>
            <a:endParaRPr sz="26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4</a:t>
            </a:fld>
            <a:endParaRPr spc="-50" dirty="0"/>
          </a:p>
        </p:txBody>
      </p:sp>
      <p:sp>
        <p:nvSpPr>
          <p:cNvPr id="10" name="object 10"/>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54739"/>
            <a:ext cx="9380220" cy="696594"/>
          </a:xfrm>
          <a:prstGeom prst="rect">
            <a:avLst/>
          </a:prstGeom>
        </p:spPr>
        <p:txBody>
          <a:bodyPr vert="horz" wrap="square" lIns="0" tIns="12700" rIns="0" bIns="0" rtlCol="0">
            <a:spAutoFit/>
          </a:bodyPr>
          <a:lstStyle/>
          <a:p>
            <a:pPr marL="12700">
              <a:lnSpc>
                <a:spcPct val="100000"/>
              </a:lnSpc>
              <a:spcBef>
                <a:spcPts val="100"/>
              </a:spcBef>
            </a:pPr>
            <a:r>
              <a:rPr dirty="0"/>
              <a:t>Existing</a:t>
            </a:r>
            <a:r>
              <a:rPr spc="-15" dirty="0"/>
              <a:t> </a:t>
            </a:r>
            <a:r>
              <a:rPr spc="-10" dirty="0"/>
              <a:t>System</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5</a:t>
            </a:fld>
            <a:endParaRPr spc="-50" dirty="0"/>
          </a:p>
        </p:txBody>
      </p:sp>
      <p:sp>
        <p:nvSpPr>
          <p:cNvPr id="14" name="object 14"/>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16" name="TextBox 15">
            <a:extLst>
              <a:ext uri="{FF2B5EF4-FFF2-40B4-BE49-F238E27FC236}">
                <a16:creationId xmlns:a16="http://schemas.microsoft.com/office/drawing/2014/main" id="{6FBCF37A-7E00-9883-C3CF-8D4BE6418F5D}"/>
              </a:ext>
            </a:extLst>
          </p:cNvPr>
          <p:cNvSpPr txBox="1"/>
          <p:nvPr/>
        </p:nvSpPr>
        <p:spPr>
          <a:xfrm>
            <a:off x="278358" y="1428308"/>
            <a:ext cx="11135767" cy="4546694"/>
          </a:xfrm>
          <a:prstGeom prst="rect">
            <a:avLst/>
          </a:prstGeom>
          <a:noFill/>
        </p:spPr>
        <p:txBody>
          <a:bodyPr wrap="square" rtlCol="0">
            <a:spAutoFit/>
          </a:bodyPr>
          <a:lstStyle/>
          <a:p>
            <a:pPr marL="539746" lvl="1" indent="-269873" algn="just">
              <a:lnSpc>
                <a:spcPts val="3499"/>
              </a:lnSpc>
              <a:buFont typeface="Arial"/>
              <a:buChar char="•"/>
            </a:pPr>
            <a:r>
              <a:rPr lang="en-US" sz="2600" b="1" spc="132" dirty="0">
                <a:solidFill>
                  <a:srgbClr val="000000"/>
                </a:solidFill>
                <a:latin typeface="Times New Roman" panose="02020603050405020304" pitchFamily="18" charset="0"/>
                <a:ea typeface="Garet"/>
                <a:cs typeface="Times New Roman" panose="02020603050405020304" pitchFamily="18" charset="0"/>
                <a:sym typeface="Garet"/>
              </a:rPr>
              <a:t>MyFitnessPal:</a:t>
            </a:r>
            <a:r>
              <a:rPr lang="en-US" sz="2600" spc="132" dirty="0">
                <a:solidFill>
                  <a:srgbClr val="000000"/>
                </a:solidFill>
                <a:latin typeface="Times New Roman" panose="02020603050405020304" pitchFamily="18" charset="0"/>
                <a:ea typeface="Garet"/>
                <a:cs typeface="Times New Roman" panose="02020603050405020304" pitchFamily="18" charset="0"/>
                <a:sym typeface="Garet"/>
              </a:rPr>
              <a:t> Focuses on diet tracking but lacks real-time adjustments and integration with workouts and wellness.</a:t>
            </a:r>
            <a:endParaRPr lang="en-US" sz="800" spc="132" dirty="0">
              <a:solidFill>
                <a:srgbClr val="000000"/>
              </a:solidFill>
              <a:latin typeface="Times New Roman" panose="02020603050405020304" pitchFamily="18" charset="0"/>
              <a:ea typeface="Garet"/>
              <a:cs typeface="Times New Roman" panose="02020603050405020304" pitchFamily="18" charset="0"/>
              <a:sym typeface="Garet"/>
            </a:endParaRPr>
          </a:p>
          <a:p>
            <a:pPr marL="539746" lvl="1" indent="-269873" algn="just">
              <a:lnSpc>
                <a:spcPts val="3499"/>
              </a:lnSpc>
              <a:buFont typeface="Arial"/>
              <a:buChar char="•"/>
            </a:pPr>
            <a:r>
              <a:rPr lang="en-US" sz="2600" b="1" spc="132" dirty="0">
                <a:solidFill>
                  <a:srgbClr val="000000"/>
                </a:solidFill>
                <a:latin typeface="Times New Roman" panose="02020603050405020304" pitchFamily="18" charset="0"/>
                <a:ea typeface="Garet"/>
                <a:cs typeface="Times New Roman" panose="02020603050405020304" pitchFamily="18" charset="0"/>
                <a:sym typeface="Garet"/>
              </a:rPr>
              <a:t>Nike Training Club:</a:t>
            </a:r>
            <a:r>
              <a:rPr lang="en-US" sz="2600" spc="132" dirty="0">
                <a:solidFill>
                  <a:srgbClr val="000000"/>
                </a:solidFill>
                <a:latin typeface="Times New Roman" panose="02020603050405020304" pitchFamily="18" charset="0"/>
                <a:ea typeface="Garet"/>
                <a:cs typeface="Times New Roman" panose="02020603050405020304" pitchFamily="18" charset="0"/>
                <a:sym typeface="Garet"/>
              </a:rPr>
              <a:t> Offers static workout plans with minimal personalization and no diet or mental wellness support.</a:t>
            </a:r>
          </a:p>
          <a:p>
            <a:pPr marL="539746" lvl="1" indent="-269873" algn="just">
              <a:lnSpc>
                <a:spcPts val="3499"/>
              </a:lnSpc>
              <a:buFont typeface="Arial"/>
              <a:buChar char="•"/>
            </a:pPr>
            <a:r>
              <a:rPr lang="en-US" sz="2600" b="1" spc="132" dirty="0">
                <a:solidFill>
                  <a:srgbClr val="000000"/>
                </a:solidFill>
                <a:latin typeface="Times New Roman" panose="02020603050405020304" pitchFamily="18" charset="0"/>
                <a:ea typeface="Garet"/>
                <a:cs typeface="Times New Roman" panose="02020603050405020304" pitchFamily="18" charset="0"/>
                <a:sym typeface="Garet"/>
              </a:rPr>
              <a:t>Lose It!: </a:t>
            </a:r>
            <a:r>
              <a:rPr lang="en-US" sz="2600" spc="132" dirty="0">
                <a:solidFill>
                  <a:srgbClr val="000000"/>
                </a:solidFill>
                <a:latin typeface="Times New Roman" panose="02020603050405020304" pitchFamily="18" charset="0"/>
                <a:ea typeface="Garet"/>
                <a:cs typeface="Times New Roman" panose="02020603050405020304" pitchFamily="18" charset="0"/>
                <a:sym typeface="Garet"/>
              </a:rPr>
              <a:t>Primarily diet-focused, with no integration of fitness or motivational tools.</a:t>
            </a:r>
          </a:p>
          <a:p>
            <a:pPr marL="539746" lvl="1" indent="-269873" algn="just">
              <a:lnSpc>
                <a:spcPts val="3499"/>
              </a:lnSpc>
              <a:buFont typeface="Arial"/>
              <a:buChar char="•"/>
            </a:pPr>
            <a:r>
              <a:rPr lang="en-US" sz="2600" b="1" spc="132" dirty="0">
                <a:solidFill>
                  <a:srgbClr val="000000"/>
                </a:solidFill>
                <a:latin typeface="Times New Roman" panose="02020603050405020304" pitchFamily="18" charset="0"/>
                <a:ea typeface="Garet"/>
                <a:cs typeface="Times New Roman" panose="02020603050405020304" pitchFamily="18" charset="0"/>
                <a:sym typeface="Garet"/>
              </a:rPr>
              <a:t>Headspace:</a:t>
            </a:r>
            <a:r>
              <a:rPr lang="en-US" sz="2600" spc="132" dirty="0">
                <a:solidFill>
                  <a:srgbClr val="000000"/>
                </a:solidFill>
                <a:latin typeface="Times New Roman" panose="02020603050405020304" pitchFamily="18" charset="0"/>
                <a:ea typeface="Garet"/>
                <a:cs typeface="Times New Roman" panose="02020603050405020304" pitchFamily="18" charset="0"/>
                <a:sym typeface="Garet"/>
              </a:rPr>
              <a:t> Specializes in mental wellness but lacks fitness and nutrition features.</a:t>
            </a:r>
          </a:p>
          <a:p>
            <a:pPr marL="539746" lvl="1" indent="-269873" algn="just">
              <a:lnSpc>
                <a:spcPts val="3499"/>
              </a:lnSpc>
              <a:spcBef>
                <a:spcPct val="0"/>
              </a:spcBef>
              <a:buFont typeface="Arial"/>
              <a:buChar char="•"/>
            </a:pPr>
            <a:r>
              <a:rPr lang="en-US" sz="2600" b="1" spc="132" dirty="0">
                <a:solidFill>
                  <a:srgbClr val="000000"/>
                </a:solidFill>
                <a:latin typeface="Times New Roman" panose="02020603050405020304" pitchFamily="18" charset="0"/>
                <a:ea typeface="Garet"/>
                <a:cs typeface="Times New Roman" panose="02020603050405020304" pitchFamily="18" charset="0"/>
                <a:sym typeface="Garet"/>
              </a:rPr>
              <a:t>Jefit:</a:t>
            </a:r>
            <a:r>
              <a:rPr lang="en-US" sz="2600" spc="132" dirty="0">
                <a:solidFill>
                  <a:srgbClr val="000000"/>
                </a:solidFill>
                <a:latin typeface="Times New Roman" panose="02020603050405020304" pitchFamily="18" charset="0"/>
                <a:ea typeface="Garet"/>
                <a:cs typeface="Times New Roman" panose="02020603050405020304" pitchFamily="18" charset="0"/>
                <a:sym typeface="Garet"/>
              </a:rPr>
              <a:t> Workout-centric with no AI-driven adjustments, diet recommendations, or motivational content.</a:t>
            </a:r>
            <a:endParaRPr lang="en-I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23983"/>
            <a:ext cx="9380220" cy="696594"/>
          </a:xfrm>
          <a:prstGeom prst="rect">
            <a:avLst/>
          </a:prstGeom>
        </p:spPr>
        <p:txBody>
          <a:bodyPr vert="horz" wrap="square" lIns="0" tIns="12700" rIns="0" bIns="0" rtlCol="0">
            <a:spAutoFit/>
          </a:bodyPr>
          <a:lstStyle/>
          <a:p>
            <a:pPr marL="12700">
              <a:lnSpc>
                <a:spcPct val="100000"/>
              </a:lnSpc>
              <a:spcBef>
                <a:spcPts val="100"/>
              </a:spcBef>
            </a:pPr>
            <a:r>
              <a:rPr dirty="0"/>
              <a:t>Proposed</a:t>
            </a:r>
            <a:r>
              <a:rPr spc="-120" dirty="0"/>
              <a:t> </a:t>
            </a:r>
            <a:r>
              <a:rPr spc="-10" dirty="0"/>
              <a:t>System</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sp>
        <p:nvSpPr>
          <p:cNvPr id="8" name="object 8"/>
          <p:cNvSpPr txBox="1"/>
          <p:nvPr/>
        </p:nvSpPr>
        <p:spPr>
          <a:xfrm>
            <a:off x="596658" y="1445668"/>
            <a:ext cx="10970641" cy="4753224"/>
          </a:xfrm>
          <a:prstGeom prst="rect">
            <a:avLst/>
          </a:prstGeom>
        </p:spPr>
        <p:txBody>
          <a:bodyPr vert="horz" wrap="square" lIns="0" tIns="13335" rIns="0" bIns="0" rtlCol="0">
            <a:spAutoFit/>
          </a:body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AI-Driven Integration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Combines fitness, nutrition, and mental wellness into a single cohesive platform. </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Adjustments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Linear Regression and Genetic Algorithms to modify workout and diet plans in real time. </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Engaging Content</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NLP-driven motivational content tailored to individual user needs. </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Progress Dashboard</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real-time performance insights for continuous improvement. </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Innovative &amp; User-Centric</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adaptability, predictive analytics, and a user-friendly interface. </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6</a:t>
            </a:fld>
            <a:endParaRPr spc="-50" dirty="0"/>
          </a:p>
        </p:txBody>
      </p:sp>
      <p:sp>
        <p:nvSpPr>
          <p:cNvPr id="10" name="object 10"/>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4005" y="586759"/>
            <a:ext cx="9380220" cy="696594"/>
          </a:xfrm>
          <a:prstGeom prst="rect">
            <a:avLst/>
          </a:prstGeom>
        </p:spPr>
        <p:txBody>
          <a:bodyPr vert="horz" wrap="square" lIns="0" tIns="12700" rIns="0" bIns="0" rtlCol="0">
            <a:spAutoFit/>
          </a:bodyPr>
          <a:lstStyle/>
          <a:p>
            <a:pPr marL="12700">
              <a:lnSpc>
                <a:spcPct val="100000"/>
              </a:lnSpc>
              <a:spcBef>
                <a:spcPts val="100"/>
              </a:spcBef>
            </a:pPr>
            <a:r>
              <a:rPr dirty="0"/>
              <a:t>System</a:t>
            </a:r>
            <a:r>
              <a:rPr spc="-265" dirty="0"/>
              <a:t> </a:t>
            </a:r>
            <a:r>
              <a:rPr spc="-10" dirty="0"/>
              <a:t>Architecture</a:t>
            </a:r>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pic>
        <p:nvPicPr>
          <p:cNvPr id="8" name="object 8"/>
          <p:cNvPicPr/>
          <p:nvPr/>
        </p:nvPicPr>
        <p:blipFill>
          <a:blip r:embed="rId3" cstate="print"/>
          <a:stretch>
            <a:fillRect/>
          </a:stretch>
        </p:blipFill>
        <p:spPr>
          <a:xfrm>
            <a:off x="625422" y="1477294"/>
            <a:ext cx="10866988" cy="4590250"/>
          </a:xfrm>
          <a:prstGeom prst="rect">
            <a:avLst/>
          </a:prstGeom>
        </p:spPr>
      </p:pic>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7</a:t>
            </a:fld>
            <a:endParaRPr spc="-50" dirty="0"/>
          </a:p>
        </p:txBody>
      </p:sp>
      <p:sp>
        <p:nvSpPr>
          <p:cNvPr id="10" name="object 10"/>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6957" y="2176983"/>
            <a:ext cx="4512945" cy="1763395"/>
          </a:xfrm>
          <a:prstGeom prst="rect">
            <a:avLst/>
          </a:prstGeom>
        </p:spPr>
        <p:txBody>
          <a:bodyPr vert="horz" wrap="square" lIns="0" tIns="116205" rIns="0" bIns="0" rtlCol="0">
            <a:spAutoFit/>
          </a:bodyPr>
          <a:lstStyle/>
          <a:p>
            <a:pPr marL="12700" marR="5080" indent="112395">
              <a:lnSpc>
                <a:spcPts val="6480"/>
              </a:lnSpc>
              <a:spcBef>
                <a:spcPts val="915"/>
              </a:spcBef>
            </a:pPr>
            <a:r>
              <a:rPr sz="6000" spc="-10" dirty="0"/>
              <a:t>Requirement Specifications</a:t>
            </a:r>
            <a:endParaRPr sz="6000"/>
          </a:p>
        </p:txBody>
      </p:sp>
      <p:grpSp>
        <p:nvGrpSpPr>
          <p:cNvPr id="3" name="object 3"/>
          <p:cNvGrpSpPr/>
          <p:nvPr/>
        </p:nvGrpSpPr>
        <p:grpSpPr>
          <a:xfrm>
            <a:off x="-6350" y="-6350"/>
            <a:ext cx="12204700" cy="395605"/>
            <a:chOff x="-6350" y="-6350"/>
            <a:chExt cx="12204700" cy="395605"/>
          </a:xfrm>
        </p:grpSpPr>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5" name="object 5"/>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6" name="object 6"/>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7" name="object 7"/>
          <p:cNvPicPr/>
          <p:nvPr/>
        </p:nvPicPr>
        <p:blipFill>
          <a:blip r:embed="rId2" cstate="print"/>
          <a:stretch>
            <a:fillRect/>
          </a:stretch>
        </p:blipFill>
        <p:spPr>
          <a:xfrm>
            <a:off x="10899775" y="-63"/>
            <a:ext cx="1276350" cy="1147762"/>
          </a:xfrm>
          <a:prstGeom prst="rect">
            <a:avLst/>
          </a:prstGeom>
        </p:spPr>
      </p:pic>
      <p:sp>
        <p:nvSpPr>
          <p:cNvPr id="8" name="object 8"/>
          <p:cNvSpPr txBox="1"/>
          <p:nvPr/>
        </p:nvSpPr>
        <p:spPr>
          <a:xfrm>
            <a:off x="11629135" y="6247587"/>
            <a:ext cx="102870" cy="208279"/>
          </a:xfrm>
          <a:prstGeom prst="rect">
            <a:avLst/>
          </a:prstGeom>
        </p:spPr>
        <p:txBody>
          <a:bodyPr vert="horz" wrap="square" lIns="0" tIns="12700" rIns="0" bIns="0" rtlCol="0">
            <a:spAutoFit/>
          </a:bodyPr>
          <a:lstStyle/>
          <a:p>
            <a:pPr marL="12700">
              <a:lnSpc>
                <a:spcPct val="100000"/>
              </a:lnSpc>
              <a:spcBef>
                <a:spcPts val="100"/>
              </a:spcBef>
            </a:pPr>
            <a:r>
              <a:rPr sz="1200" b="1" spc="-50" dirty="0">
                <a:solidFill>
                  <a:srgbClr val="C00000"/>
                </a:solidFill>
                <a:latin typeface="Calibri"/>
                <a:cs typeface="Calibri"/>
              </a:rPr>
              <a:t>8</a:t>
            </a:r>
            <a:endParaRPr sz="1200">
              <a:latin typeface="Calibri"/>
              <a:cs typeface="Calibri"/>
            </a:endParaRPr>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50" y="-6350"/>
            <a:ext cx="12204700" cy="395605"/>
            <a:chOff x="-6350" y="-6350"/>
            <a:chExt cx="12204700" cy="395605"/>
          </a:xfrm>
        </p:grpSpPr>
        <p:sp>
          <p:nvSpPr>
            <p:cNvPr id="3" name="object 3"/>
            <p:cNvSpPr/>
            <p:nvPr/>
          </p:nvSpPr>
          <p:spPr>
            <a:xfrm>
              <a:off x="0" y="0"/>
              <a:ext cx="12192000" cy="382905"/>
            </a:xfrm>
            <a:custGeom>
              <a:avLst/>
              <a:gdLst/>
              <a:ahLst/>
              <a:cxnLst/>
              <a:rect l="l" t="t" r="r" b="b"/>
              <a:pathLst>
                <a:path w="12192000" h="382905">
                  <a:moveTo>
                    <a:pt x="0" y="382904"/>
                  </a:moveTo>
                  <a:lnTo>
                    <a:pt x="12192000" y="382904"/>
                  </a:lnTo>
                  <a:lnTo>
                    <a:pt x="12192000" y="0"/>
                  </a:lnTo>
                  <a:lnTo>
                    <a:pt x="0" y="0"/>
                  </a:lnTo>
                  <a:lnTo>
                    <a:pt x="0" y="382904"/>
                  </a:lnTo>
                  <a:close/>
                </a:path>
              </a:pathLst>
            </a:custGeom>
            <a:solidFill>
              <a:srgbClr val="5B9BD4"/>
            </a:solidFill>
          </p:spPr>
          <p:txBody>
            <a:bodyPr wrap="square" lIns="0" tIns="0" rIns="0" bIns="0" rtlCol="0"/>
            <a:lstStyle/>
            <a:p>
              <a:endParaRPr/>
            </a:p>
          </p:txBody>
        </p:sp>
        <p:sp>
          <p:nvSpPr>
            <p:cNvPr id="4" name="object 4"/>
            <p:cNvSpPr/>
            <p:nvPr/>
          </p:nvSpPr>
          <p:spPr>
            <a:xfrm>
              <a:off x="0" y="0"/>
              <a:ext cx="12192000" cy="382905"/>
            </a:xfrm>
            <a:custGeom>
              <a:avLst/>
              <a:gdLst/>
              <a:ahLst/>
              <a:cxnLst/>
              <a:rect l="l" t="t" r="r" b="b"/>
              <a:pathLst>
                <a:path w="12192000" h="382905">
                  <a:moveTo>
                    <a:pt x="0" y="382904"/>
                  </a:moveTo>
                  <a:lnTo>
                    <a:pt x="12192000" y="382904"/>
                  </a:lnTo>
                  <a:lnTo>
                    <a:pt x="12192000" y="0"/>
                  </a:lnTo>
                </a:path>
              </a:pathLst>
            </a:custGeom>
            <a:ln w="12700">
              <a:solidFill>
                <a:srgbClr val="2E528F"/>
              </a:solidFill>
            </a:ln>
          </p:spPr>
          <p:txBody>
            <a:bodyPr wrap="square" lIns="0" tIns="0" rIns="0" bIns="0" rtlCol="0"/>
            <a:lstStyle/>
            <a:p>
              <a:endParaRPr/>
            </a:p>
          </p:txBody>
        </p:sp>
      </p:grpSp>
      <p:sp>
        <p:nvSpPr>
          <p:cNvPr id="5" name="object 5"/>
          <p:cNvSpPr txBox="1"/>
          <p:nvPr/>
        </p:nvSpPr>
        <p:spPr>
          <a:xfrm>
            <a:off x="2880741" y="46736"/>
            <a:ext cx="635635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Rounded MT Bold"/>
                <a:cs typeface="Arial Rounded MT Bold"/>
              </a:rPr>
              <a:t>MALLA</a:t>
            </a:r>
            <a:r>
              <a:rPr sz="1600" spc="-50" dirty="0">
                <a:latin typeface="Arial Rounded MT Bold"/>
                <a:cs typeface="Arial Rounded MT Bold"/>
              </a:rPr>
              <a:t> </a:t>
            </a:r>
            <a:r>
              <a:rPr sz="1600" spc="-10" dirty="0">
                <a:latin typeface="Arial Rounded MT Bold"/>
                <a:cs typeface="Arial Rounded MT Bold"/>
              </a:rPr>
              <a:t>REDDY</a:t>
            </a:r>
            <a:r>
              <a:rPr sz="1600" spc="-40" dirty="0">
                <a:latin typeface="Arial Rounded MT Bold"/>
                <a:cs typeface="Arial Rounded MT Bold"/>
              </a:rPr>
              <a:t> </a:t>
            </a:r>
            <a:r>
              <a:rPr sz="1600" dirty="0">
                <a:latin typeface="Arial Rounded MT Bold"/>
                <a:cs typeface="Arial Rounded MT Bold"/>
              </a:rPr>
              <a:t>COLLEGE</a:t>
            </a:r>
            <a:r>
              <a:rPr sz="1600" spc="-50" dirty="0">
                <a:latin typeface="Arial Rounded MT Bold"/>
                <a:cs typeface="Arial Rounded MT Bold"/>
              </a:rPr>
              <a:t> </a:t>
            </a:r>
            <a:r>
              <a:rPr sz="1600" dirty="0">
                <a:latin typeface="Arial Rounded MT Bold"/>
                <a:cs typeface="Arial Rounded MT Bold"/>
              </a:rPr>
              <a:t>OF</a:t>
            </a:r>
            <a:r>
              <a:rPr sz="1600" spc="-20" dirty="0">
                <a:latin typeface="Arial Rounded MT Bold"/>
                <a:cs typeface="Arial Rounded MT Bold"/>
              </a:rPr>
              <a:t> </a:t>
            </a:r>
            <a:r>
              <a:rPr sz="1600" dirty="0">
                <a:latin typeface="Arial Rounded MT Bold"/>
                <a:cs typeface="Arial Rounded MT Bold"/>
              </a:rPr>
              <a:t>ENGINEERING</a:t>
            </a:r>
            <a:r>
              <a:rPr sz="1600" spc="-40" dirty="0">
                <a:latin typeface="Arial Rounded MT Bold"/>
                <a:cs typeface="Arial Rounded MT Bold"/>
              </a:rPr>
              <a:t> </a:t>
            </a:r>
            <a:r>
              <a:rPr sz="1600" dirty="0">
                <a:latin typeface="Arial Rounded MT Bold"/>
                <a:cs typeface="Arial Rounded MT Bold"/>
              </a:rPr>
              <a:t>AND</a:t>
            </a:r>
            <a:r>
              <a:rPr sz="1600" spc="-35" dirty="0">
                <a:latin typeface="Arial Rounded MT Bold"/>
                <a:cs typeface="Arial Rounded MT Bold"/>
              </a:rPr>
              <a:t> </a:t>
            </a:r>
            <a:r>
              <a:rPr sz="1600" spc="-10" dirty="0">
                <a:latin typeface="Arial Rounded MT Bold"/>
                <a:cs typeface="Arial Rounded MT Bold"/>
              </a:rPr>
              <a:t>TECHNOLOGY</a:t>
            </a:r>
            <a:endParaRPr sz="1600">
              <a:latin typeface="Arial Rounded MT Bold"/>
              <a:cs typeface="Arial Rounded MT Bold"/>
            </a:endParaRPr>
          </a:p>
        </p:txBody>
      </p:sp>
      <p:pic>
        <p:nvPicPr>
          <p:cNvPr id="6" name="object 6"/>
          <p:cNvPicPr/>
          <p:nvPr/>
        </p:nvPicPr>
        <p:blipFill>
          <a:blip r:embed="rId2" cstate="print"/>
          <a:stretch>
            <a:fillRect/>
          </a:stretch>
        </p:blipFill>
        <p:spPr>
          <a:xfrm>
            <a:off x="10899775" y="-63"/>
            <a:ext cx="1276350" cy="1147762"/>
          </a:xfrm>
          <a:prstGeom prst="rect">
            <a:avLst/>
          </a:prstGeom>
        </p:spPr>
      </p:pic>
      <p:sp>
        <p:nvSpPr>
          <p:cNvPr id="7" name="object 7"/>
          <p:cNvSpPr txBox="1">
            <a:spLocks noGrp="1"/>
          </p:cNvSpPr>
          <p:nvPr>
            <p:ph type="title"/>
          </p:nvPr>
        </p:nvSpPr>
        <p:spPr>
          <a:xfrm>
            <a:off x="522833" y="486171"/>
            <a:ext cx="9380220" cy="696594"/>
          </a:xfrm>
          <a:prstGeom prst="rect">
            <a:avLst/>
          </a:prstGeom>
        </p:spPr>
        <p:txBody>
          <a:bodyPr vert="horz" wrap="square" lIns="0" tIns="12700" rIns="0" bIns="0" rtlCol="0">
            <a:spAutoFit/>
          </a:bodyPr>
          <a:lstStyle/>
          <a:p>
            <a:pPr marL="12700">
              <a:lnSpc>
                <a:spcPct val="100000"/>
              </a:lnSpc>
              <a:spcBef>
                <a:spcPts val="100"/>
              </a:spcBef>
            </a:pPr>
            <a:r>
              <a:rPr dirty="0"/>
              <a:t>Software</a:t>
            </a:r>
            <a:r>
              <a:rPr spc="-120" dirty="0"/>
              <a:t> </a:t>
            </a:r>
            <a:r>
              <a:rPr dirty="0"/>
              <a:t>Requirements</a:t>
            </a:r>
            <a:r>
              <a:rPr spc="-110" dirty="0"/>
              <a:t> </a:t>
            </a:r>
            <a:r>
              <a:rPr spc="-10" dirty="0"/>
              <a:t>Specifications</a:t>
            </a:r>
          </a:p>
        </p:txBody>
      </p:sp>
      <p:sp>
        <p:nvSpPr>
          <p:cNvPr id="9" name="object 9"/>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spc="-40" dirty="0"/>
              <a:t>B.Tech</a:t>
            </a:r>
            <a:r>
              <a:rPr spc="-55" dirty="0"/>
              <a:t> </a:t>
            </a:r>
            <a:r>
              <a:rPr dirty="0"/>
              <a:t>III</a:t>
            </a:r>
            <a:r>
              <a:rPr spc="-50" dirty="0"/>
              <a:t> </a:t>
            </a:r>
            <a:r>
              <a:rPr spc="-10" dirty="0"/>
              <a:t>Year</a:t>
            </a:r>
            <a:r>
              <a:rPr spc="-30" dirty="0"/>
              <a:t> </a:t>
            </a:r>
            <a:r>
              <a:rPr dirty="0"/>
              <a:t>–</a:t>
            </a:r>
            <a:r>
              <a:rPr spc="-10" dirty="0"/>
              <a:t> </a:t>
            </a:r>
            <a:r>
              <a:rPr dirty="0"/>
              <a:t>II</a:t>
            </a:r>
            <a:r>
              <a:rPr spc="-30" dirty="0"/>
              <a:t> </a:t>
            </a:r>
            <a:r>
              <a:rPr dirty="0"/>
              <a:t>Sem</a:t>
            </a:r>
            <a:r>
              <a:rPr spc="-35" dirty="0"/>
              <a:t> </a:t>
            </a:r>
            <a:r>
              <a:rPr dirty="0"/>
              <a:t>|</a:t>
            </a:r>
            <a:r>
              <a:rPr spc="-5" dirty="0"/>
              <a:t> </a:t>
            </a:r>
            <a:r>
              <a:rPr dirty="0"/>
              <a:t>Dept</a:t>
            </a:r>
            <a:r>
              <a:rPr spc="-30" dirty="0"/>
              <a:t> </a:t>
            </a:r>
            <a:r>
              <a:rPr dirty="0"/>
              <a:t>of</a:t>
            </a:r>
            <a:r>
              <a:rPr spc="155" dirty="0"/>
              <a:t> </a:t>
            </a:r>
            <a:r>
              <a:rPr spc="-10" dirty="0"/>
              <a:t>Computational</a:t>
            </a:r>
            <a:r>
              <a:rPr spc="-45" dirty="0"/>
              <a:t> </a:t>
            </a:r>
            <a:r>
              <a:rPr spc="-10" dirty="0"/>
              <a:t>Intelligence|</a:t>
            </a:r>
            <a:r>
              <a:rPr spc="-45" dirty="0"/>
              <a:t> </a:t>
            </a:r>
            <a:r>
              <a:rPr spc="-10" dirty="0"/>
              <a:t>Application</a:t>
            </a:r>
            <a:r>
              <a:rPr spc="-45" dirty="0"/>
              <a:t> </a:t>
            </a:r>
            <a:r>
              <a:rPr dirty="0"/>
              <a:t>Development</a:t>
            </a:r>
            <a:r>
              <a:rPr spc="-5" dirty="0"/>
              <a:t> </a:t>
            </a:r>
            <a:r>
              <a:rPr dirty="0"/>
              <a:t>–</a:t>
            </a:r>
            <a:r>
              <a:rPr spc="-10" dirty="0"/>
              <a:t> </a:t>
            </a:r>
            <a:r>
              <a:rPr dirty="0"/>
              <a:t>II</a:t>
            </a:r>
            <a:r>
              <a:rPr spc="-25" dirty="0"/>
              <a:t> </a:t>
            </a:r>
            <a:r>
              <a:rPr dirty="0"/>
              <a:t>|</a:t>
            </a:r>
            <a:r>
              <a:rPr spc="-5" dirty="0"/>
              <a:t> </a:t>
            </a:r>
            <a:r>
              <a:rPr spc="-10" dirty="0"/>
              <a:t>Project</a:t>
            </a:r>
            <a:r>
              <a:rPr spc="-55" dirty="0"/>
              <a:t> </a:t>
            </a:r>
            <a:r>
              <a:rPr spc="-10" dirty="0"/>
              <a:t>Review</a:t>
            </a:r>
          </a:p>
        </p:txBody>
      </p:sp>
      <p:sp>
        <p:nvSpPr>
          <p:cNvPr id="8" name="object 8"/>
          <p:cNvSpPr txBox="1">
            <a:spLocks noGrp="1"/>
          </p:cNvSpPr>
          <p:nvPr>
            <p:ph type="body" idx="1"/>
          </p:nvPr>
        </p:nvSpPr>
        <p:spPr>
          <a:xfrm>
            <a:off x="522833" y="1495756"/>
            <a:ext cx="11288168" cy="4375750"/>
          </a:xfrm>
          <a:prstGeom prst="rect">
            <a:avLst/>
          </a:prstGeom>
        </p:spPr>
        <p:txBody>
          <a:bodyPr vert="horz" wrap="square" lIns="0" tIns="13335" rIns="0" bIns="0" rtlCol="0">
            <a:spAutoFit/>
          </a:bodyPr>
          <a:lstStyle/>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Operating System</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Windows 10/11, macOS, or Linux</a:t>
            </a:r>
          </a:p>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Programming Language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Python 3.13</a:t>
            </a:r>
          </a:p>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Web Framework</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Streamlit (for UI and interactivity)</a:t>
            </a:r>
          </a:p>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Data Processing</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Pandas, NumPy </a:t>
            </a:r>
          </a:p>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Visualization Libraries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Plotly, Matplotlib</a:t>
            </a:r>
          </a:p>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Storage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CSV files for workout and diet recommendations, Cloud Storage</a:t>
            </a:r>
          </a:p>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Deployment</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Streamlit Cloud, for hosting the web application</a:t>
            </a:r>
          </a:p>
          <a:p>
            <a:pPr marL="342900" lvl="0" indent="-342900" algn="just">
              <a:lnSpc>
                <a:spcPct val="115000"/>
              </a:lnSpc>
              <a:spcAft>
                <a:spcPts val="800"/>
              </a:spcAft>
              <a:buSzPts val="1000"/>
              <a:buFont typeface="Symbol" panose="05050102010706020507" pitchFamily="18" charset="2"/>
              <a:buChar char=""/>
              <a:tabLst>
                <a:tab pos="81026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Version Control System</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Git/GitHub for code management and collaboration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TotalTime>
  <Words>1241</Words>
  <Application>Microsoft Office PowerPoint</Application>
  <PresentationFormat>Widescreen</PresentationFormat>
  <Paragraphs>128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Rounded MT Bold</vt:lpstr>
      <vt:lpstr>Calibri</vt:lpstr>
      <vt:lpstr>Symbol</vt:lpstr>
      <vt:lpstr>Times New Roman</vt:lpstr>
      <vt:lpstr>Office Theme</vt:lpstr>
      <vt:lpstr>MALLAREDDY COLLEGE OF ENGINEERING &amp; TECHNOLOGY</vt:lpstr>
      <vt:lpstr>Agenda</vt:lpstr>
      <vt:lpstr>Abstract</vt:lpstr>
      <vt:lpstr>Introduction</vt:lpstr>
      <vt:lpstr>Existing System</vt:lpstr>
      <vt:lpstr>Proposed System</vt:lpstr>
      <vt:lpstr>System Architecture</vt:lpstr>
      <vt:lpstr>Requirement Specifications</vt:lpstr>
      <vt:lpstr>Software Requirements Specifications</vt:lpstr>
      <vt:lpstr>Hardware Requirements Specifications</vt:lpstr>
      <vt:lpstr>System Models (UML Diagrams)</vt:lpstr>
      <vt:lpstr>Use Case Diagram</vt:lpstr>
      <vt:lpstr>Class Diagram</vt:lpstr>
      <vt:lpstr>Sequence Diagram</vt:lpstr>
      <vt:lpstr>Activity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supreeth kumar</dc:creator>
  <cp:lastModifiedBy>Bochkar Nikhith</cp:lastModifiedBy>
  <cp:revision>18</cp:revision>
  <dcterms:created xsi:type="dcterms:W3CDTF">2025-03-06T08:40:14Z</dcterms:created>
  <dcterms:modified xsi:type="dcterms:W3CDTF">2025-04-10T09:48:21Z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2025-02-27T00:00:00Z</vt:filetime>
  </property>
  <property fmtid="{D5CDD505-2E9C-101B-9397-08002B2CF9AE}" pid="3" name="Creator">
    <vt:lpwstr>Microsoft® PowerPoint® 2021</vt:lpwstr>
  </property>
  <property fmtid="{D5CDD505-2E9C-101B-9397-08002B2CF9AE}" pid="4" name="LastSaved">
    <vt:filetime>2025-03-06T00:00:00Z</vt:filetime>
  </property>
  <property fmtid="{D5CDD505-2E9C-101B-9397-08002B2CF9AE}" pid="5" name="Producer">
    <vt:lpwstr>3-Heights(TM) PDF Security Shell 4.8.25.2 (http://www.pdf-tools.com)</vt:lpwstr>
  </property>
</Properties>
</file>