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66" r:id="rId14"/>
    <p:sldId id="267" r:id="rId15"/>
    <p:sldId id="269" r:id="rId16"/>
    <p:sldId id="270" r:id="rId17"/>
    <p:sldId id="268" r:id="rId18"/>
    <p:sldId id="276" r:id="rId19"/>
    <p:sldId id="277" r:id="rId20"/>
    <p:sldId id="278" r:id="rId21"/>
    <p:sldId id="279" r:id="rId22"/>
    <p:sldId id="284" r:id="rId23"/>
    <p:sldId id="285" r:id="rId24"/>
    <p:sldId id="286" r:id="rId25"/>
    <p:sldId id="282" r:id="rId26"/>
    <p:sldId id="283" r:id="rId27"/>
    <p:sldId id="273" r:id="rId2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67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D09761-6715-D8B7-5AB3-B5AC4107CE25}"/>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EDF06C-9217-CC2B-FFBD-718CF637CB7A}"/>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DDE8E705-E825-4050-8D0E-B1617BE84CE2}" type="datetimeFigureOut">
              <a:rPr lang="en-US" smtClean="0"/>
              <a:t>4/22/2025</a:t>
            </a:fld>
            <a:endParaRPr lang="en-US"/>
          </a:p>
        </p:txBody>
      </p:sp>
      <p:sp>
        <p:nvSpPr>
          <p:cNvPr id="4" name="Footer Placeholder 3">
            <a:extLst>
              <a:ext uri="{FF2B5EF4-FFF2-40B4-BE49-F238E27FC236}">
                <a16:creationId xmlns:a16="http://schemas.microsoft.com/office/drawing/2014/main" id="{E385D32C-8C87-BC3D-EB1A-1A9B5E06B00C}"/>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7B95011-7EAE-F009-3A1F-C6B9BFF4E41E}"/>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FCEEDD3F-65D4-48DA-9B50-94FE5FF8A7A2}" type="slidenum">
              <a:rPr lang="en-US" smtClean="0"/>
              <a:t>‹#›</a:t>
            </a:fld>
            <a:endParaRPr lang="en-US"/>
          </a:p>
        </p:txBody>
      </p:sp>
    </p:spTree>
    <p:extLst>
      <p:ext uri="{BB962C8B-B14F-4D97-AF65-F5344CB8AC3E}">
        <p14:creationId xmlns:p14="http://schemas.microsoft.com/office/powerpoint/2010/main" val="2808894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C7164B0-5089-41C0-ABF3-23DF9E9DD883}" type="datetimeFigureOut">
              <a:rPr lang="en-US" smtClean="0"/>
              <a:t>4/22/2025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BF8AD0B-1BFC-4B2A-9E71-6C15AECF7AEF}" type="slidenum">
              <a:rPr lang="en-US" smtClean="0"/>
              <a:t>‹#›</a:t>
            </a:fld>
            <a:endParaRPr lang="en-US"/>
          </a:p>
        </p:txBody>
      </p:sp>
    </p:spTree>
    <p:extLst>
      <p:ext uri="{BB962C8B-B14F-4D97-AF65-F5344CB8AC3E}">
        <p14:creationId xmlns:p14="http://schemas.microsoft.com/office/powerpoint/2010/main" val="18228279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a:solidFill>
                  <a:srgbClr val="00AFEF"/>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C7234EE-1E91-420F-BD4C-77C0E63D2F91}" type="datetime1">
              <a:rPr lang="en-US" smtClean="0"/>
              <a:t>4/22/2025</a:t>
            </a:fld>
            <a:endParaRPr lang="en-US"/>
          </a:p>
        </p:txBody>
      </p:sp>
      <p:sp>
        <p:nvSpPr>
          <p:cNvPr id="6" name="Holder 6"/>
          <p:cNvSpPr>
            <a:spLocks noGrp="1"/>
          </p:cNvSpPr>
          <p:nvPr>
            <p:ph type="sldNum" sz="quarter" idx="7"/>
          </p:nvPr>
        </p:nvSpPr>
        <p:spPr/>
        <p:txBody>
          <a:bodyPr lIns="0" tIns="0" rIns="0" bIns="0"/>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AFEF"/>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6E6A49F-C053-4202-88B0-E435F85389C8}" type="datetime1">
              <a:rPr lang="en-US" smtClean="0"/>
              <a:t>4/22/2025</a:t>
            </a:fld>
            <a:endParaRPr lang="en-US"/>
          </a:p>
        </p:txBody>
      </p:sp>
      <p:sp>
        <p:nvSpPr>
          <p:cNvPr id="6" name="Holder 6"/>
          <p:cNvSpPr>
            <a:spLocks noGrp="1"/>
          </p:cNvSpPr>
          <p:nvPr>
            <p:ph type="sldNum" sz="quarter" idx="7"/>
          </p:nvPr>
        </p:nvSpPr>
        <p:spPr/>
        <p:txBody>
          <a:bodyPr lIns="0" tIns="0" rIns="0" bIns="0"/>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AFEF"/>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768D6D0C-DEF6-40A3-8E01-D697A981873C}" type="datetime1">
              <a:rPr lang="en-US" smtClean="0"/>
              <a:t>4/22/2025</a:t>
            </a:fld>
            <a:endParaRPr lang="en-US"/>
          </a:p>
        </p:txBody>
      </p:sp>
      <p:sp>
        <p:nvSpPr>
          <p:cNvPr id="7" name="Holder 7"/>
          <p:cNvSpPr>
            <a:spLocks noGrp="1"/>
          </p:cNvSpPr>
          <p:nvPr>
            <p:ph type="sldNum" sz="quarter" idx="7"/>
          </p:nvPr>
        </p:nvSpPr>
        <p:spPr/>
        <p:txBody>
          <a:bodyPr lIns="0" tIns="0" rIns="0" bIns="0"/>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AFE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CF6BD5E-55F1-4769-A1B1-E752EF24B33F}" type="datetime1">
              <a:rPr lang="en-US" smtClean="0"/>
              <a:t>4/22/2025</a:t>
            </a:fld>
            <a:endParaRPr lang="en-US"/>
          </a:p>
        </p:txBody>
      </p:sp>
      <p:sp>
        <p:nvSpPr>
          <p:cNvPr id="5" name="Holder 5"/>
          <p:cNvSpPr>
            <a:spLocks noGrp="1"/>
          </p:cNvSpPr>
          <p:nvPr>
            <p:ph type="sldNum" sz="quarter" idx="7"/>
          </p:nvPr>
        </p:nvSpPr>
        <p:spPr/>
        <p:txBody>
          <a:bodyPr lIns="0" tIns="0" rIns="0" bIns="0"/>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D2A9AE2-BF13-4947-A571-CD77D262CF83}" type="datetime1">
              <a:rPr lang="en-US" smtClean="0"/>
              <a:t>4/22/2025</a:t>
            </a:fld>
            <a:endParaRPr lang="en-US"/>
          </a:p>
        </p:txBody>
      </p:sp>
      <p:sp>
        <p:nvSpPr>
          <p:cNvPr id="4" name="Holder 4"/>
          <p:cNvSpPr>
            <a:spLocks noGrp="1"/>
          </p:cNvSpPr>
          <p:nvPr>
            <p:ph type="sldNum" sz="quarter" idx="7"/>
          </p:nvPr>
        </p:nvSpPr>
        <p:spPr/>
        <p:txBody>
          <a:bodyPr lIns="0" tIns="0" rIns="0" bIns="0"/>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62939"/>
            <a:ext cx="12192000" cy="393700"/>
          </a:xfrm>
          <a:custGeom>
            <a:avLst/>
            <a:gdLst/>
            <a:ahLst/>
            <a:cxnLst/>
            <a:rect l="l" t="t" r="r" b="b"/>
            <a:pathLst>
              <a:path w="12192000" h="393700">
                <a:moveTo>
                  <a:pt x="12192000" y="0"/>
                </a:moveTo>
                <a:lnTo>
                  <a:pt x="0" y="0"/>
                </a:lnTo>
                <a:lnTo>
                  <a:pt x="0" y="393700"/>
                </a:lnTo>
                <a:lnTo>
                  <a:pt x="12192000" y="393700"/>
                </a:lnTo>
                <a:lnTo>
                  <a:pt x="12192000" y="0"/>
                </a:lnTo>
                <a:close/>
              </a:path>
            </a:pathLst>
          </a:custGeom>
          <a:solidFill>
            <a:srgbClr val="5B9BD4"/>
          </a:solidFill>
        </p:spPr>
        <p:txBody>
          <a:bodyPr wrap="square" lIns="0" tIns="0" rIns="0" bIns="0" rtlCol="0"/>
          <a:lstStyle/>
          <a:p>
            <a:endParaRPr/>
          </a:p>
        </p:txBody>
      </p:sp>
      <p:sp>
        <p:nvSpPr>
          <p:cNvPr id="17" name="bg object 17"/>
          <p:cNvSpPr/>
          <p:nvPr/>
        </p:nvSpPr>
        <p:spPr>
          <a:xfrm>
            <a:off x="0" y="6462939"/>
            <a:ext cx="12192000" cy="393700"/>
          </a:xfrm>
          <a:custGeom>
            <a:avLst/>
            <a:gdLst/>
            <a:ahLst/>
            <a:cxnLst/>
            <a:rect l="l" t="t" r="r" b="b"/>
            <a:pathLst>
              <a:path w="12192000" h="393700">
                <a:moveTo>
                  <a:pt x="12192000" y="0"/>
                </a:moveTo>
                <a:lnTo>
                  <a:pt x="0" y="0"/>
                </a:lnTo>
                <a:lnTo>
                  <a:pt x="0" y="393700"/>
                </a:lnTo>
                <a:lnTo>
                  <a:pt x="12192000" y="393700"/>
                </a:lnTo>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522833" y="347599"/>
            <a:ext cx="9380220" cy="696594"/>
          </a:xfrm>
          <a:prstGeom prst="rect">
            <a:avLst/>
          </a:prstGeom>
        </p:spPr>
        <p:txBody>
          <a:bodyPr wrap="square" lIns="0" tIns="0" rIns="0" bIns="0">
            <a:spAutoFit/>
          </a:bodyPr>
          <a:lstStyle>
            <a:lvl1pPr>
              <a:defRPr sz="4400" b="1" i="0">
                <a:solidFill>
                  <a:srgbClr val="00AFEF"/>
                </a:solidFill>
                <a:latin typeface="Times New Roman"/>
                <a:cs typeface="Times New Roman"/>
              </a:defRPr>
            </a:lvl1pPr>
          </a:lstStyle>
          <a:p>
            <a:endParaRPr/>
          </a:p>
        </p:txBody>
      </p:sp>
      <p:sp>
        <p:nvSpPr>
          <p:cNvPr id="3" name="Holder 3"/>
          <p:cNvSpPr>
            <a:spLocks noGrp="1"/>
          </p:cNvSpPr>
          <p:nvPr>
            <p:ph type="body" idx="1"/>
          </p:nvPr>
        </p:nvSpPr>
        <p:spPr>
          <a:xfrm>
            <a:off x="522833" y="1218945"/>
            <a:ext cx="7971790" cy="2007870"/>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910234" y="6532794"/>
            <a:ext cx="10353675" cy="260350"/>
          </a:xfrm>
          <a:prstGeom prst="rect">
            <a:avLst/>
          </a:prstGeom>
        </p:spPr>
        <p:txBody>
          <a:bodyPr wrap="square" lIns="0" tIns="0" rIns="0" bIns="0">
            <a:spAutoFit/>
          </a:bodyPr>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D4B157C5-57E0-499D-807B-A10216672E88}" type="datetime1">
              <a:rPr lang="en-US" smtClean="0"/>
              <a:t>4/22/2025</a:t>
            </a:fld>
            <a:endParaRPr lang="en-US"/>
          </a:p>
        </p:txBody>
      </p:sp>
      <p:sp>
        <p:nvSpPr>
          <p:cNvPr id="6" name="Holder 6"/>
          <p:cNvSpPr>
            <a:spLocks noGrp="1"/>
          </p:cNvSpPr>
          <p:nvPr>
            <p:ph type="sldNum" sz="quarter" idx="7"/>
          </p:nvPr>
        </p:nvSpPr>
        <p:spPr>
          <a:xfrm>
            <a:off x="11526011" y="6285687"/>
            <a:ext cx="244475" cy="177800"/>
          </a:xfrm>
          <a:prstGeom prst="rect">
            <a:avLst/>
          </a:prstGeom>
        </p:spPr>
        <p:txBody>
          <a:bodyPr wrap="square" lIns="0" tIns="0" rIns="0" bIns="0">
            <a:spAutoFit/>
          </a:bodyPr>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8382" y="544829"/>
            <a:ext cx="850773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2E5395"/>
                </a:solidFill>
                <a:latin typeface="Calibri"/>
                <a:cs typeface="Calibri"/>
              </a:rPr>
              <a:t>MALLAREDDY</a:t>
            </a:r>
            <a:r>
              <a:rPr sz="2800" spc="-95" dirty="0">
                <a:solidFill>
                  <a:srgbClr val="2E5395"/>
                </a:solidFill>
                <a:latin typeface="Calibri"/>
                <a:cs typeface="Calibri"/>
              </a:rPr>
              <a:t> </a:t>
            </a:r>
            <a:r>
              <a:rPr sz="2800" spc="-10" dirty="0">
                <a:solidFill>
                  <a:srgbClr val="2E5395"/>
                </a:solidFill>
                <a:latin typeface="Calibri"/>
                <a:cs typeface="Calibri"/>
              </a:rPr>
              <a:t>COLLEGE</a:t>
            </a:r>
            <a:r>
              <a:rPr sz="2800" spc="-90" dirty="0">
                <a:solidFill>
                  <a:srgbClr val="2E5395"/>
                </a:solidFill>
                <a:latin typeface="Calibri"/>
                <a:cs typeface="Calibri"/>
              </a:rPr>
              <a:t> </a:t>
            </a:r>
            <a:r>
              <a:rPr sz="2800" dirty="0">
                <a:solidFill>
                  <a:srgbClr val="2E5395"/>
                </a:solidFill>
                <a:latin typeface="Calibri"/>
                <a:cs typeface="Calibri"/>
              </a:rPr>
              <a:t>OF</a:t>
            </a:r>
            <a:r>
              <a:rPr sz="2800" spc="-95" dirty="0">
                <a:solidFill>
                  <a:srgbClr val="2E5395"/>
                </a:solidFill>
                <a:latin typeface="Calibri"/>
                <a:cs typeface="Calibri"/>
              </a:rPr>
              <a:t> </a:t>
            </a:r>
            <a:r>
              <a:rPr sz="2800" dirty="0">
                <a:solidFill>
                  <a:srgbClr val="2E5395"/>
                </a:solidFill>
                <a:latin typeface="Calibri"/>
                <a:cs typeface="Calibri"/>
              </a:rPr>
              <a:t>ENGINEERING</a:t>
            </a:r>
            <a:r>
              <a:rPr sz="2800" spc="-45" dirty="0">
                <a:solidFill>
                  <a:srgbClr val="2E5395"/>
                </a:solidFill>
                <a:latin typeface="Calibri"/>
                <a:cs typeface="Calibri"/>
              </a:rPr>
              <a:t> </a:t>
            </a:r>
            <a:r>
              <a:rPr sz="2800" dirty="0">
                <a:solidFill>
                  <a:srgbClr val="2E5395"/>
                </a:solidFill>
                <a:latin typeface="Calibri"/>
                <a:cs typeface="Calibri"/>
              </a:rPr>
              <a:t>&amp;</a:t>
            </a:r>
            <a:r>
              <a:rPr sz="2800" spc="-80" dirty="0">
                <a:solidFill>
                  <a:srgbClr val="2E5395"/>
                </a:solidFill>
                <a:latin typeface="Calibri"/>
                <a:cs typeface="Calibri"/>
              </a:rPr>
              <a:t> </a:t>
            </a:r>
            <a:r>
              <a:rPr sz="2800" spc="-10" dirty="0">
                <a:solidFill>
                  <a:srgbClr val="2E5395"/>
                </a:solidFill>
                <a:latin typeface="Calibri"/>
                <a:cs typeface="Calibri"/>
              </a:rPr>
              <a:t>TECHNOLOGY</a:t>
            </a:r>
            <a:endParaRPr sz="2800">
              <a:latin typeface="Calibri"/>
              <a:cs typeface="Calibri"/>
            </a:endParaRPr>
          </a:p>
        </p:txBody>
      </p:sp>
      <p:sp>
        <p:nvSpPr>
          <p:cNvPr id="3" name="object 3"/>
          <p:cNvSpPr txBox="1"/>
          <p:nvPr/>
        </p:nvSpPr>
        <p:spPr>
          <a:xfrm>
            <a:off x="2946273" y="960882"/>
            <a:ext cx="6715125" cy="431800"/>
          </a:xfrm>
          <a:prstGeom prst="rect">
            <a:avLst/>
          </a:prstGeom>
        </p:spPr>
        <p:txBody>
          <a:bodyPr vert="horz" wrap="square" lIns="0" tIns="13335" rIns="0" bIns="0" rtlCol="0">
            <a:spAutoFit/>
          </a:bodyPr>
          <a:lstStyle/>
          <a:p>
            <a:pPr marL="1905" algn="ctr">
              <a:lnSpc>
                <a:spcPts val="1595"/>
              </a:lnSpc>
              <a:spcBef>
                <a:spcPts val="105"/>
              </a:spcBef>
            </a:pPr>
            <a:r>
              <a:rPr sz="1400" b="1" spc="-10" dirty="0">
                <a:latin typeface="Calibri"/>
                <a:cs typeface="Calibri"/>
              </a:rPr>
              <a:t>(AUTONOMUS</a:t>
            </a:r>
            <a:r>
              <a:rPr sz="1400" b="1" spc="-25" dirty="0">
                <a:latin typeface="Calibri"/>
                <a:cs typeface="Calibri"/>
              </a:rPr>
              <a:t> </a:t>
            </a:r>
            <a:r>
              <a:rPr sz="1400" b="1" dirty="0">
                <a:latin typeface="Calibri"/>
                <a:cs typeface="Calibri"/>
              </a:rPr>
              <a:t>INSTITUTION</a:t>
            </a:r>
            <a:r>
              <a:rPr sz="1400" b="1" spc="-30" dirty="0">
                <a:latin typeface="Calibri"/>
                <a:cs typeface="Calibri"/>
              </a:rPr>
              <a:t> </a:t>
            </a:r>
            <a:r>
              <a:rPr sz="1400" b="1" dirty="0">
                <a:latin typeface="Calibri"/>
                <a:cs typeface="Calibri"/>
              </a:rPr>
              <a:t>–UGC,</a:t>
            </a:r>
            <a:r>
              <a:rPr sz="1400" b="1" spc="-30" dirty="0">
                <a:latin typeface="Calibri"/>
                <a:cs typeface="Calibri"/>
              </a:rPr>
              <a:t> GOVT.</a:t>
            </a:r>
            <a:r>
              <a:rPr sz="1400" b="1" spc="-35" dirty="0">
                <a:latin typeface="Calibri"/>
                <a:cs typeface="Calibri"/>
              </a:rPr>
              <a:t> </a:t>
            </a:r>
            <a:r>
              <a:rPr sz="1400" b="1" dirty="0">
                <a:latin typeface="Calibri"/>
                <a:cs typeface="Calibri"/>
              </a:rPr>
              <a:t>OF</a:t>
            </a:r>
            <a:r>
              <a:rPr sz="1400" b="1" spc="-25" dirty="0">
                <a:latin typeface="Calibri"/>
                <a:cs typeface="Calibri"/>
              </a:rPr>
              <a:t> </a:t>
            </a:r>
            <a:r>
              <a:rPr sz="1400" b="1" spc="-10" dirty="0">
                <a:latin typeface="Calibri"/>
                <a:cs typeface="Calibri"/>
              </a:rPr>
              <a:t>INDIA)</a:t>
            </a:r>
            <a:endParaRPr sz="1400">
              <a:latin typeface="Calibri"/>
              <a:cs typeface="Calibri"/>
            </a:endParaRPr>
          </a:p>
          <a:p>
            <a:pPr algn="ctr">
              <a:lnSpc>
                <a:spcPts val="1595"/>
              </a:lnSpc>
            </a:pPr>
            <a:r>
              <a:rPr sz="1400" b="1" dirty="0">
                <a:latin typeface="Calibri"/>
                <a:cs typeface="Calibri"/>
              </a:rPr>
              <a:t>Affiliated</a:t>
            </a:r>
            <a:r>
              <a:rPr sz="1400" b="1" spc="-20" dirty="0">
                <a:latin typeface="Calibri"/>
                <a:cs typeface="Calibri"/>
              </a:rPr>
              <a:t> </a:t>
            </a:r>
            <a:r>
              <a:rPr sz="1400" b="1" dirty="0">
                <a:latin typeface="Calibri"/>
                <a:cs typeface="Calibri"/>
              </a:rPr>
              <a:t>to</a:t>
            </a:r>
            <a:r>
              <a:rPr sz="1400" b="1" spc="-50" dirty="0">
                <a:latin typeface="Calibri"/>
                <a:cs typeface="Calibri"/>
              </a:rPr>
              <a:t> </a:t>
            </a:r>
            <a:r>
              <a:rPr sz="1400" b="1" dirty="0">
                <a:latin typeface="Calibri"/>
                <a:cs typeface="Calibri"/>
              </a:rPr>
              <a:t>JNTUH;</a:t>
            </a:r>
            <a:r>
              <a:rPr sz="1400" b="1" spc="-25" dirty="0">
                <a:latin typeface="Calibri"/>
                <a:cs typeface="Calibri"/>
              </a:rPr>
              <a:t> </a:t>
            </a:r>
            <a:r>
              <a:rPr sz="1400" b="1" spc="-10" dirty="0">
                <a:latin typeface="Calibri"/>
                <a:cs typeface="Calibri"/>
              </a:rPr>
              <a:t>Approved</a:t>
            </a:r>
            <a:r>
              <a:rPr sz="1400" b="1" spc="-60" dirty="0">
                <a:latin typeface="Calibri"/>
                <a:cs typeface="Calibri"/>
              </a:rPr>
              <a:t> </a:t>
            </a:r>
            <a:r>
              <a:rPr sz="1400" b="1" dirty="0">
                <a:latin typeface="Calibri"/>
                <a:cs typeface="Calibri"/>
              </a:rPr>
              <a:t>by</a:t>
            </a:r>
            <a:r>
              <a:rPr sz="1400" b="1" spc="-15" dirty="0">
                <a:latin typeface="Calibri"/>
                <a:cs typeface="Calibri"/>
              </a:rPr>
              <a:t> </a:t>
            </a:r>
            <a:r>
              <a:rPr sz="1400" b="1" dirty="0">
                <a:latin typeface="Calibri"/>
                <a:cs typeface="Calibri"/>
              </a:rPr>
              <a:t>AICTE,</a:t>
            </a:r>
            <a:r>
              <a:rPr sz="1400" b="1" spc="-30" dirty="0">
                <a:latin typeface="Calibri"/>
                <a:cs typeface="Calibri"/>
              </a:rPr>
              <a:t> </a:t>
            </a:r>
            <a:r>
              <a:rPr sz="1400" b="1" spc="-10" dirty="0">
                <a:latin typeface="Calibri"/>
                <a:cs typeface="Calibri"/>
              </a:rPr>
              <a:t>NBA-</a:t>
            </a:r>
            <a:r>
              <a:rPr sz="1400" b="1" dirty="0">
                <a:latin typeface="Calibri"/>
                <a:cs typeface="Calibri"/>
              </a:rPr>
              <a:t>Tier</a:t>
            </a:r>
            <a:r>
              <a:rPr sz="1400" b="1" spc="-30" dirty="0">
                <a:latin typeface="Calibri"/>
                <a:cs typeface="Calibri"/>
              </a:rPr>
              <a:t> </a:t>
            </a:r>
            <a:r>
              <a:rPr sz="1400" b="1" dirty="0">
                <a:latin typeface="Calibri"/>
                <a:cs typeface="Calibri"/>
              </a:rPr>
              <a:t>1</a:t>
            </a:r>
            <a:r>
              <a:rPr sz="1400" b="1" spc="-15" dirty="0">
                <a:latin typeface="Calibri"/>
                <a:cs typeface="Calibri"/>
              </a:rPr>
              <a:t> </a:t>
            </a:r>
            <a:r>
              <a:rPr sz="1400" b="1" dirty="0">
                <a:latin typeface="Calibri"/>
                <a:cs typeface="Calibri"/>
              </a:rPr>
              <a:t>&amp;</a:t>
            </a:r>
            <a:r>
              <a:rPr sz="1400" b="1" spc="-20" dirty="0">
                <a:latin typeface="Calibri"/>
                <a:cs typeface="Calibri"/>
              </a:rPr>
              <a:t> </a:t>
            </a:r>
            <a:r>
              <a:rPr sz="1400" b="1" dirty="0">
                <a:latin typeface="Calibri"/>
                <a:cs typeface="Calibri"/>
              </a:rPr>
              <a:t>NAAC</a:t>
            </a:r>
            <a:r>
              <a:rPr sz="1400" b="1" spc="-20" dirty="0">
                <a:latin typeface="Calibri"/>
                <a:cs typeface="Calibri"/>
              </a:rPr>
              <a:t> </a:t>
            </a:r>
            <a:r>
              <a:rPr sz="1400" b="1" dirty="0">
                <a:latin typeface="Calibri"/>
                <a:cs typeface="Calibri"/>
              </a:rPr>
              <a:t>with</a:t>
            </a:r>
            <a:r>
              <a:rPr sz="1400" b="1" spc="-20" dirty="0">
                <a:latin typeface="Calibri"/>
                <a:cs typeface="Calibri"/>
              </a:rPr>
              <a:t> </a:t>
            </a:r>
            <a:r>
              <a:rPr sz="1400" b="1" dirty="0">
                <a:latin typeface="Calibri"/>
                <a:cs typeface="Calibri"/>
              </a:rPr>
              <a:t>A-GRADE|</a:t>
            </a:r>
            <a:r>
              <a:rPr sz="1400" b="1" spc="-45" dirty="0">
                <a:latin typeface="Calibri"/>
                <a:cs typeface="Calibri"/>
              </a:rPr>
              <a:t> </a:t>
            </a:r>
            <a:r>
              <a:rPr sz="1400" b="1" dirty="0">
                <a:latin typeface="Calibri"/>
                <a:cs typeface="Calibri"/>
              </a:rPr>
              <a:t>ISO</a:t>
            </a:r>
            <a:r>
              <a:rPr sz="1400" b="1" spc="-5" dirty="0">
                <a:latin typeface="Calibri"/>
                <a:cs typeface="Calibri"/>
              </a:rPr>
              <a:t> </a:t>
            </a:r>
            <a:r>
              <a:rPr sz="1400" b="1" spc="-10" dirty="0">
                <a:latin typeface="Calibri"/>
                <a:cs typeface="Calibri"/>
              </a:rPr>
              <a:t>9001:2015</a:t>
            </a:r>
            <a:endParaRPr sz="1400">
              <a:latin typeface="Calibri"/>
              <a:cs typeface="Calibri"/>
            </a:endParaRPr>
          </a:p>
        </p:txBody>
      </p:sp>
      <p:pic>
        <p:nvPicPr>
          <p:cNvPr id="4" name="object 4"/>
          <p:cNvPicPr/>
          <p:nvPr/>
        </p:nvPicPr>
        <p:blipFill>
          <a:blip r:embed="rId2" cstate="print"/>
          <a:stretch>
            <a:fillRect/>
          </a:stretch>
        </p:blipFill>
        <p:spPr>
          <a:xfrm>
            <a:off x="10724509" y="434380"/>
            <a:ext cx="1227875" cy="1211873"/>
          </a:xfrm>
          <a:prstGeom prst="rect">
            <a:avLst/>
          </a:prstGeom>
        </p:spPr>
      </p:pic>
      <p:grpSp>
        <p:nvGrpSpPr>
          <p:cNvPr id="5" name="object 5"/>
          <p:cNvGrpSpPr/>
          <p:nvPr/>
        </p:nvGrpSpPr>
        <p:grpSpPr>
          <a:xfrm>
            <a:off x="-6350" y="-6350"/>
            <a:ext cx="12204700" cy="1584960"/>
            <a:chOff x="-6350" y="-6350"/>
            <a:chExt cx="12204700" cy="1584960"/>
          </a:xfrm>
        </p:grpSpPr>
        <p:pic>
          <p:nvPicPr>
            <p:cNvPr id="6" name="object 6"/>
            <p:cNvPicPr/>
            <p:nvPr/>
          </p:nvPicPr>
          <p:blipFill>
            <a:blip r:embed="rId3" cstate="print"/>
            <a:stretch>
              <a:fillRect/>
            </a:stretch>
          </p:blipFill>
          <p:spPr>
            <a:xfrm>
              <a:off x="350041" y="404373"/>
              <a:ext cx="1355665" cy="1174103"/>
            </a:xfrm>
            <a:prstGeom prst="rect">
              <a:avLst/>
            </a:prstGeom>
          </p:spPr>
        </p:pic>
        <p:sp>
          <p:nvSpPr>
            <p:cNvPr id="7" name="object 7"/>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8" name="object 8"/>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9" name="object 9"/>
          <p:cNvSpPr txBox="1"/>
          <p:nvPr/>
        </p:nvSpPr>
        <p:spPr>
          <a:xfrm>
            <a:off x="2243707" y="1464003"/>
            <a:ext cx="8117080" cy="4855368"/>
          </a:xfrm>
          <a:prstGeom prst="rect">
            <a:avLst/>
          </a:prstGeom>
        </p:spPr>
        <p:txBody>
          <a:bodyPr vert="horz" wrap="square" lIns="0" tIns="141605" rIns="0" bIns="0" rtlCol="0">
            <a:spAutoFit/>
          </a:bodyPr>
          <a:lstStyle/>
          <a:p>
            <a:pPr algn="ctr">
              <a:spcBef>
                <a:spcPts val="1115"/>
              </a:spcBef>
            </a:pPr>
            <a:r>
              <a:rPr lang="en-IN" sz="3200" b="1" spc="-10" dirty="0">
                <a:solidFill>
                  <a:srgbClr val="538235"/>
                </a:solidFill>
                <a:latin typeface="Calibri"/>
                <a:cs typeface="Calibri"/>
              </a:rPr>
              <a:t>Fit Fusion – A Smart Fitness, Diet and Daily Motivation</a:t>
            </a:r>
            <a:endParaRPr lang="en-US" sz="3200" b="1" spc="-883" dirty="0">
              <a:solidFill>
                <a:srgbClr val="000000"/>
              </a:solidFill>
              <a:latin typeface="+mj-lt"/>
              <a:cs typeface="Calibri"/>
              <a:sym typeface="Archivo Black"/>
            </a:endParaRPr>
          </a:p>
          <a:p>
            <a:pPr algn="ctr">
              <a:spcBef>
                <a:spcPts val="1115"/>
              </a:spcBef>
            </a:pPr>
            <a:r>
              <a:rPr sz="2400" b="1" spc="-35" dirty="0">
                <a:solidFill>
                  <a:srgbClr val="FF0000"/>
                </a:solidFill>
                <a:latin typeface="Calibri"/>
                <a:cs typeface="Calibri"/>
              </a:rPr>
              <a:t>Team</a:t>
            </a:r>
            <a:r>
              <a:rPr sz="2400" b="1" spc="-100" dirty="0">
                <a:solidFill>
                  <a:srgbClr val="FF0000"/>
                </a:solidFill>
                <a:latin typeface="Calibri"/>
                <a:cs typeface="Calibri"/>
              </a:rPr>
              <a:t> </a:t>
            </a:r>
            <a:r>
              <a:rPr sz="2400" b="1" spc="-10" dirty="0">
                <a:solidFill>
                  <a:srgbClr val="FF0000"/>
                </a:solidFill>
                <a:latin typeface="Calibri"/>
                <a:cs typeface="Calibri"/>
              </a:rPr>
              <a:t>Members </a:t>
            </a:r>
            <a:endParaRPr lang="en-US" sz="2400" b="1" spc="-10" dirty="0">
              <a:solidFill>
                <a:srgbClr val="FF0000"/>
              </a:solidFill>
              <a:latin typeface="Calibri"/>
              <a:cs typeface="Calibri"/>
            </a:endParaRPr>
          </a:p>
          <a:p>
            <a:pPr algn="ctr">
              <a:spcBef>
                <a:spcPts val="1115"/>
              </a:spcBef>
            </a:pPr>
            <a:endParaRPr lang="en-IN" sz="2400" b="1" spc="-10" dirty="0">
              <a:solidFill>
                <a:srgbClr val="FF0000"/>
              </a:solidFill>
              <a:latin typeface="Calibri"/>
              <a:cs typeface="Calibri"/>
            </a:endParaRPr>
          </a:p>
          <a:p>
            <a:pPr algn="ctr">
              <a:spcBef>
                <a:spcPts val="1115"/>
              </a:spcBef>
            </a:pPr>
            <a:endParaRPr lang="en-IN" sz="2400" b="1" spc="-10" dirty="0">
              <a:solidFill>
                <a:srgbClr val="FF0000"/>
              </a:solidFill>
              <a:latin typeface="Calibri"/>
              <a:cs typeface="Calibri"/>
            </a:endParaRPr>
          </a:p>
          <a:p>
            <a:pPr algn="ctr">
              <a:spcBef>
                <a:spcPts val="1115"/>
              </a:spcBef>
            </a:pPr>
            <a:endParaRPr lang="en-US" sz="2400" b="1" spc="-10" dirty="0">
              <a:solidFill>
                <a:srgbClr val="FF0000"/>
              </a:solidFill>
              <a:latin typeface="Calibri"/>
              <a:cs typeface="Calibri"/>
            </a:endParaRPr>
          </a:p>
          <a:p>
            <a:pPr algn="ctr">
              <a:spcBef>
                <a:spcPts val="1115"/>
              </a:spcBef>
            </a:pPr>
            <a:endParaRPr lang="en-US" sz="100" b="1" spc="-10" dirty="0">
              <a:solidFill>
                <a:srgbClr val="FF0000"/>
              </a:solidFill>
              <a:latin typeface="Calibri"/>
              <a:cs typeface="Calibri"/>
            </a:endParaRPr>
          </a:p>
          <a:p>
            <a:pPr algn="ctr">
              <a:lnSpc>
                <a:spcPct val="100000"/>
              </a:lnSpc>
              <a:spcBef>
                <a:spcPts val="425"/>
              </a:spcBef>
            </a:pPr>
            <a:r>
              <a:rPr lang="en-US" sz="2400" dirty="0">
                <a:latin typeface="Calibri"/>
                <a:cs typeface="Calibri"/>
              </a:rPr>
              <a:t>III</a:t>
            </a:r>
            <a:r>
              <a:rPr lang="en-US" sz="2400" spc="-50" dirty="0">
                <a:latin typeface="Calibri"/>
                <a:cs typeface="Calibri"/>
              </a:rPr>
              <a:t> </a:t>
            </a:r>
            <a:r>
              <a:rPr lang="en-US" sz="2400" spc="-25" dirty="0">
                <a:latin typeface="Calibri"/>
                <a:cs typeface="Calibri"/>
              </a:rPr>
              <a:t>Year</a:t>
            </a:r>
            <a:r>
              <a:rPr lang="en-US" sz="2400" spc="-35" dirty="0">
                <a:latin typeface="Calibri"/>
                <a:cs typeface="Calibri"/>
              </a:rPr>
              <a:t> </a:t>
            </a:r>
            <a:r>
              <a:rPr lang="en-US" sz="2400" spc="-75" dirty="0">
                <a:latin typeface="Calibri"/>
                <a:cs typeface="Calibri"/>
              </a:rPr>
              <a:t>B.Tech - </a:t>
            </a:r>
            <a:r>
              <a:rPr lang="en-US" sz="2400" dirty="0">
                <a:latin typeface="Calibri"/>
                <a:cs typeface="Calibri"/>
              </a:rPr>
              <a:t>II</a:t>
            </a:r>
            <a:r>
              <a:rPr lang="en-US" sz="2400" spc="-40" dirty="0">
                <a:latin typeface="Calibri"/>
                <a:cs typeface="Calibri"/>
              </a:rPr>
              <a:t> </a:t>
            </a:r>
            <a:r>
              <a:rPr lang="en-US" sz="2400" dirty="0">
                <a:latin typeface="Calibri"/>
                <a:cs typeface="Calibri"/>
              </a:rPr>
              <a:t>Semester</a:t>
            </a:r>
            <a:r>
              <a:rPr lang="en-US" sz="2400" spc="-55" dirty="0">
                <a:latin typeface="Calibri"/>
                <a:cs typeface="Calibri"/>
              </a:rPr>
              <a:t> </a:t>
            </a:r>
            <a:r>
              <a:rPr lang="en-US" sz="2400" dirty="0">
                <a:latin typeface="Calibri"/>
                <a:cs typeface="Calibri"/>
              </a:rPr>
              <a:t>–</a:t>
            </a:r>
            <a:r>
              <a:rPr lang="en-US" sz="2400" spc="-35" dirty="0">
                <a:latin typeface="Calibri"/>
                <a:cs typeface="Calibri"/>
              </a:rPr>
              <a:t> </a:t>
            </a:r>
            <a:r>
              <a:rPr lang="en-US" sz="2400" spc="-10" dirty="0">
                <a:latin typeface="Calibri"/>
                <a:cs typeface="Calibri"/>
              </a:rPr>
              <a:t>CSE(AIML)</a:t>
            </a:r>
          </a:p>
          <a:p>
            <a:pPr algn="ctr">
              <a:lnSpc>
                <a:spcPct val="100000"/>
              </a:lnSpc>
              <a:spcBef>
                <a:spcPts val="425"/>
              </a:spcBef>
            </a:pPr>
            <a:endParaRPr lang="en-US" sz="1000" dirty="0">
              <a:latin typeface="Calibri"/>
              <a:cs typeface="Calibri"/>
            </a:endParaRPr>
          </a:p>
          <a:p>
            <a:pPr marL="1730375" marR="1724025" algn="ctr">
              <a:lnSpc>
                <a:spcPct val="83400"/>
              </a:lnSpc>
            </a:pPr>
            <a:r>
              <a:rPr sz="2400" b="1" dirty="0">
                <a:latin typeface="Calibri"/>
                <a:cs typeface="Calibri"/>
              </a:rPr>
              <a:t>Under</a:t>
            </a:r>
            <a:r>
              <a:rPr sz="2400" b="1" spc="-70" dirty="0">
                <a:latin typeface="Calibri"/>
                <a:cs typeface="Calibri"/>
              </a:rPr>
              <a:t> </a:t>
            </a:r>
            <a:r>
              <a:rPr sz="2400" b="1" dirty="0">
                <a:latin typeface="Calibri"/>
                <a:cs typeface="Calibri"/>
              </a:rPr>
              <a:t>the</a:t>
            </a:r>
            <a:r>
              <a:rPr sz="2400" b="1" spc="-40" dirty="0">
                <a:latin typeface="Calibri"/>
                <a:cs typeface="Calibri"/>
              </a:rPr>
              <a:t> </a:t>
            </a:r>
            <a:r>
              <a:rPr sz="2400" b="1" dirty="0">
                <a:latin typeface="Calibri"/>
                <a:cs typeface="Calibri"/>
              </a:rPr>
              <a:t>Guidance</a:t>
            </a:r>
            <a:r>
              <a:rPr sz="2400" b="1" spc="-55" dirty="0">
                <a:latin typeface="Calibri"/>
                <a:cs typeface="Calibri"/>
              </a:rPr>
              <a:t> </a:t>
            </a:r>
            <a:r>
              <a:rPr sz="2400" b="1" spc="-25" dirty="0">
                <a:latin typeface="Calibri"/>
                <a:cs typeface="Calibri"/>
              </a:rPr>
              <a:t>of </a:t>
            </a:r>
            <a:endParaRPr lang="en-US" sz="2400" b="1" spc="-25" dirty="0">
              <a:latin typeface="Calibri"/>
              <a:cs typeface="Calibri"/>
            </a:endParaRPr>
          </a:p>
          <a:p>
            <a:pPr marL="1730375" marR="1724025" algn="ctr">
              <a:lnSpc>
                <a:spcPct val="83400"/>
              </a:lnSpc>
            </a:pPr>
            <a:r>
              <a:rPr sz="2600" b="1" dirty="0">
                <a:solidFill>
                  <a:srgbClr val="FF0000"/>
                </a:solidFill>
                <a:latin typeface="Calibri"/>
                <a:cs typeface="Calibri"/>
              </a:rPr>
              <a:t>Mrs.</a:t>
            </a:r>
            <a:r>
              <a:rPr sz="2600" b="1" spc="-55" dirty="0">
                <a:solidFill>
                  <a:srgbClr val="FF0000"/>
                </a:solidFill>
                <a:latin typeface="Calibri"/>
                <a:cs typeface="Calibri"/>
              </a:rPr>
              <a:t> </a:t>
            </a:r>
            <a:r>
              <a:rPr sz="2600" b="1" dirty="0">
                <a:solidFill>
                  <a:srgbClr val="FF0000"/>
                </a:solidFill>
                <a:latin typeface="Calibri"/>
                <a:cs typeface="Calibri"/>
              </a:rPr>
              <a:t>N.</a:t>
            </a:r>
            <a:r>
              <a:rPr sz="2600" b="1" spc="-50" dirty="0">
                <a:solidFill>
                  <a:srgbClr val="FF0000"/>
                </a:solidFill>
                <a:latin typeface="Calibri"/>
                <a:cs typeface="Calibri"/>
              </a:rPr>
              <a:t> </a:t>
            </a:r>
            <a:r>
              <a:rPr sz="2600" b="1" spc="-10" dirty="0">
                <a:solidFill>
                  <a:srgbClr val="FF0000"/>
                </a:solidFill>
                <a:latin typeface="Calibri"/>
                <a:cs typeface="Calibri"/>
              </a:rPr>
              <a:t>Radhika </a:t>
            </a:r>
            <a:endParaRPr lang="en-US" sz="2600" b="1" spc="-10" dirty="0">
              <a:solidFill>
                <a:srgbClr val="FF0000"/>
              </a:solidFill>
              <a:latin typeface="Calibri"/>
              <a:cs typeface="Calibri"/>
            </a:endParaRPr>
          </a:p>
          <a:p>
            <a:pPr marL="1730375" marR="1724025" algn="ctr">
              <a:lnSpc>
                <a:spcPct val="83400"/>
              </a:lnSpc>
            </a:pPr>
            <a:r>
              <a:rPr lang="en-US" sz="2400" dirty="0">
                <a:latin typeface="Calibri"/>
                <a:cs typeface="Calibri"/>
              </a:rPr>
              <a:t>Assistant</a:t>
            </a:r>
            <a:r>
              <a:rPr sz="2400" spc="-95" dirty="0">
                <a:latin typeface="Calibri"/>
                <a:cs typeface="Calibri"/>
              </a:rPr>
              <a:t> </a:t>
            </a:r>
            <a:r>
              <a:rPr sz="2400" spc="-10" dirty="0">
                <a:latin typeface="Calibri"/>
                <a:cs typeface="Calibri"/>
              </a:rPr>
              <a:t>Professor</a:t>
            </a:r>
            <a:endParaRPr sz="2400" dirty="0">
              <a:latin typeface="Calibri"/>
              <a:cs typeface="Calibri"/>
            </a:endParaRPr>
          </a:p>
        </p:txBody>
      </p:sp>
      <p:sp>
        <p:nvSpPr>
          <p:cNvPr id="12" name="TextBox 11">
            <a:extLst>
              <a:ext uri="{FF2B5EF4-FFF2-40B4-BE49-F238E27FC236}">
                <a16:creationId xmlns:a16="http://schemas.microsoft.com/office/drawing/2014/main" id="{37DA658C-989E-F043-DB0C-1E0F640FD2E1}"/>
              </a:ext>
            </a:extLst>
          </p:cNvPr>
          <p:cNvSpPr txBox="1"/>
          <p:nvPr/>
        </p:nvSpPr>
        <p:spPr>
          <a:xfrm>
            <a:off x="3810000" y="3140199"/>
            <a:ext cx="5414431" cy="1574790"/>
          </a:xfrm>
          <a:prstGeom prst="rect">
            <a:avLst/>
          </a:prstGeom>
          <a:noFill/>
        </p:spPr>
        <p:txBody>
          <a:bodyPr wrap="none" rtlCol="0">
            <a:spAutoFit/>
          </a:bodyPr>
          <a:lstStyle/>
          <a:p>
            <a:pPr marL="514350" indent="-514350" algn="l">
              <a:spcBef>
                <a:spcPts val="1115"/>
              </a:spcBef>
              <a:buFont typeface="+mj-lt"/>
              <a:buAutoNum type="arabicPeriod"/>
            </a:pPr>
            <a:r>
              <a:rPr lang="pt-BR" sz="2600" b="1" dirty="0">
                <a:latin typeface="Calibri"/>
                <a:cs typeface="Calibri"/>
              </a:rPr>
              <a:t>22N31A6629</a:t>
            </a:r>
            <a:r>
              <a:rPr lang="pt-BR" sz="2600" b="1" spc="-100" dirty="0">
                <a:latin typeface="Calibri"/>
                <a:cs typeface="Calibri"/>
              </a:rPr>
              <a:t> </a:t>
            </a:r>
            <a:r>
              <a:rPr lang="pt-BR" sz="2600" b="1" dirty="0">
                <a:latin typeface="Calibri"/>
                <a:cs typeface="Calibri"/>
              </a:rPr>
              <a:t>-</a:t>
            </a:r>
            <a:r>
              <a:rPr lang="pt-BR" sz="2600" b="1" spc="-70" dirty="0">
                <a:latin typeface="Calibri"/>
                <a:cs typeface="Calibri"/>
              </a:rPr>
              <a:t> </a:t>
            </a:r>
            <a:r>
              <a:rPr lang="pt-BR" sz="2600" b="1" dirty="0">
                <a:latin typeface="Calibri"/>
                <a:cs typeface="Calibri"/>
              </a:rPr>
              <a:t>Bochkar</a:t>
            </a:r>
            <a:r>
              <a:rPr lang="pt-BR" sz="2600" b="1" spc="-45" dirty="0">
                <a:latin typeface="Calibri"/>
                <a:cs typeface="Calibri"/>
              </a:rPr>
              <a:t> </a:t>
            </a:r>
            <a:r>
              <a:rPr lang="pt-BR" sz="2600" b="1" spc="-10" dirty="0">
                <a:latin typeface="Calibri"/>
                <a:cs typeface="Calibri"/>
              </a:rPr>
              <a:t>Nikhith </a:t>
            </a:r>
          </a:p>
          <a:p>
            <a:pPr marL="514350" indent="-514350" algn="l">
              <a:spcBef>
                <a:spcPts val="1115"/>
              </a:spcBef>
              <a:buFont typeface="+mj-lt"/>
              <a:buAutoNum type="arabicPeriod"/>
            </a:pPr>
            <a:r>
              <a:rPr lang="pt-BR" sz="2600" b="1" dirty="0">
                <a:latin typeface="Calibri"/>
                <a:cs typeface="Calibri"/>
              </a:rPr>
              <a:t>22N31A6614</a:t>
            </a:r>
            <a:r>
              <a:rPr lang="pt-BR" sz="2600" b="1" spc="-114" dirty="0">
                <a:latin typeface="Calibri"/>
                <a:cs typeface="Calibri"/>
              </a:rPr>
              <a:t> </a:t>
            </a:r>
            <a:r>
              <a:rPr lang="pt-BR" sz="2600" b="1" dirty="0">
                <a:latin typeface="Calibri"/>
                <a:cs typeface="Calibri"/>
              </a:rPr>
              <a:t>-</a:t>
            </a:r>
            <a:r>
              <a:rPr lang="pt-BR" sz="2600" b="1" spc="-50" dirty="0">
                <a:latin typeface="Calibri"/>
                <a:cs typeface="Calibri"/>
              </a:rPr>
              <a:t> </a:t>
            </a:r>
            <a:r>
              <a:rPr lang="pt-BR" sz="2600" b="1" dirty="0">
                <a:latin typeface="Calibri"/>
                <a:cs typeface="Calibri"/>
              </a:rPr>
              <a:t>Avudoddi</a:t>
            </a:r>
            <a:r>
              <a:rPr lang="pt-BR" sz="2600" b="1" spc="-50" dirty="0">
                <a:latin typeface="Calibri"/>
                <a:cs typeface="Calibri"/>
              </a:rPr>
              <a:t> </a:t>
            </a:r>
            <a:r>
              <a:rPr lang="pt-BR" sz="2600" b="1" spc="-10" dirty="0">
                <a:latin typeface="Calibri"/>
                <a:cs typeface="Calibri"/>
              </a:rPr>
              <a:t>Mounika </a:t>
            </a:r>
          </a:p>
          <a:p>
            <a:pPr marL="514350" indent="-514350" algn="l">
              <a:spcBef>
                <a:spcPts val="1115"/>
              </a:spcBef>
              <a:buFont typeface="+mj-lt"/>
              <a:buAutoNum type="arabicPeriod"/>
            </a:pPr>
            <a:r>
              <a:rPr lang="pt-BR" sz="2600" b="1" dirty="0">
                <a:latin typeface="Calibri"/>
                <a:cs typeface="Calibri"/>
              </a:rPr>
              <a:t>22N21A6628</a:t>
            </a:r>
            <a:r>
              <a:rPr lang="pt-BR" sz="2600" b="1" spc="-75" dirty="0">
                <a:latin typeface="Calibri"/>
                <a:cs typeface="Calibri"/>
              </a:rPr>
              <a:t> </a:t>
            </a:r>
            <a:r>
              <a:rPr lang="pt-BR" sz="2600" b="1" spc="-50" dirty="0">
                <a:latin typeface="Calibri"/>
                <a:cs typeface="Calibri"/>
              </a:rPr>
              <a:t>- </a:t>
            </a:r>
            <a:r>
              <a:rPr lang="pt-BR" sz="2600" b="1" dirty="0">
                <a:latin typeface="Calibri"/>
                <a:cs typeface="Calibri"/>
              </a:rPr>
              <a:t>Bhukya</a:t>
            </a:r>
            <a:r>
              <a:rPr lang="pt-BR" sz="2600" b="1" spc="-110" dirty="0">
                <a:latin typeface="Calibri"/>
                <a:cs typeface="Calibri"/>
              </a:rPr>
              <a:t> </a:t>
            </a:r>
            <a:r>
              <a:rPr lang="pt-BR" sz="2600" b="1" spc="-10" dirty="0">
                <a:latin typeface="Calibri"/>
                <a:cs typeface="Calibri"/>
              </a:rPr>
              <a:t>Kalyan</a:t>
            </a:r>
            <a:endParaRPr lang="pt-BR" sz="2600" dirty="0">
              <a:latin typeface="Calibri"/>
              <a:cs typeface="Calibri"/>
            </a:endParaRPr>
          </a:p>
        </p:txBody>
      </p:sp>
      <p:sp>
        <p:nvSpPr>
          <p:cNvPr id="14" name="Slide Number Placeholder 13">
            <a:extLst>
              <a:ext uri="{FF2B5EF4-FFF2-40B4-BE49-F238E27FC236}">
                <a16:creationId xmlns:a16="http://schemas.microsoft.com/office/drawing/2014/main" id="{DF9B10A5-524F-7CA4-7B47-419BD970AC28}"/>
              </a:ext>
            </a:extLst>
          </p:cNvPr>
          <p:cNvSpPr>
            <a:spLocks noGrp="1"/>
          </p:cNvSpPr>
          <p:nvPr>
            <p:ph type="sldNum" sz="quarter" idx="7"/>
          </p:nvPr>
        </p:nvSpPr>
        <p:spPr/>
        <p:txBody>
          <a:bodyPr/>
          <a:lstStyle/>
          <a:p>
            <a:pPr marL="115570">
              <a:lnSpc>
                <a:spcPts val="1240"/>
              </a:lnSpc>
            </a:pPr>
            <a:fld id="{81D60167-4931-47E6-BA6A-407CBD079E47}" type="slidenum">
              <a:rPr lang="en-US" spc="-50" smtClean="0"/>
              <a:t>1</a:t>
            </a:fld>
            <a:endParaRPr lang="en-US"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50" y="-6350"/>
            <a:ext cx="12204700" cy="395605"/>
            <a:chOff x="-6350" y="-6350"/>
            <a:chExt cx="12204700" cy="395605"/>
          </a:xfrm>
        </p:grpSpPr>
        <p:sp>
          <p:nvSpPr>
            <p:cNvPr id="3" name="object 3"/>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5" name="object 5"/>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4" y="-63"/>
            <a:ext cx="1276350" cy="1147762"/>
          </a:xfrm>
          <a:prstGeom prst="rect">
            <a:avLst/>
          </a:prstGeom>
        </p:spPr>
      </p:pic>
      <p:sp>
        <p:nvSpPr>
          <p:cNvPr id="9" name="object 9"/>
          <p:cNvSpPr txBox="1">
            <a:spLocks noGrp="1"/>
          </p:cNvSpPr>
          <p:nvPr>
            <p:ph type="title"/>
          </p:nvPr>
        </p:nvSpPr>
        <p:spPr>
          <a:xfrm>
            <a:off x="594486" y="540968"/>
            <a:ext cx="9380220" cy="696594"/>
          </a:xfrm>
          <a:prstGeom prst="rect">
            <a:avLst/>
          </a:prstGeom>
        </p:spPr>
        <p:txBody>
          <a:bodyPr vert="horz" wrap="square" lIns="0" tIns="12700" rIns="0" bIns="0" rtlCol="0">
            <a:spAutoFit/>
          </a:bodyPr>
          <a:lstStyle/>
          <a:p>
            <a:pPr marL="12700">
              <a:lnSpc>
                <a:spcPct val="100000"/>
              </a:lnSpc>
              <a:spcBef>
                <a:spcPts val="100"/>
              </a:spcBef>
            </a:pPr>
            <a:r>
              <a:rPr dirty="0"/>
              <a:t>Hardware</a:t>
            </a:r>
            <a:r>
              <a:rPr spc="-125" dirty="0"/>
              <a:t> </a:t>
            </a:r>
            <a:r>
              <a:rPr dirty="0"/>
              <a:t>Requirements</a:t>
            </a:r>
            <a:r>
              <a:rPr spc="-110" dirty="0"/>
              <a:t> </a:t>
            </a:r>
            <a:r>
              <a:rPr spc="-10" dirty="0"/>
              <a:t>Specifications</a:t>
            </a:r>
          </a:p>
        </p:txBody>
      </p:sp>
      <p:sp>
        <p:nvSpPr>
          <p:cNvPr id="10" name="object 10"/>
          <p:cNvSpPr txBox="1"/>
          <p:nvPr/>
        </p:nvSpPr>
        <p:spPr>
          <a:xfrm>
            <a:off x="594486" y="1676400"/>
            <a:ext cx="10669423" cy="3147080"/>
          </a:xfrm>
          <a:prstGeom prst="rect">
            <a:avLst/>
          </a:prstGeom>
        </p:spPr>
        <p:txBody>
          <a:bodyPr vert="horz" wrap="square" lIns="0" tIns="12700" rIns="0" bIns="0" rtlCol="0">
            <a:spAutoFit/>
          </a:bodyPr>
          <a:lstStyle/>
          <a:p>
            <a:pPr marL="342900" lvl="0" indent="-342900" algn="just">
              <a:lnSpc>
                <a:spcPct val="115000"/>
              </a:lnSpc>
              <a:spcAft>
                <a:spcPts val="800"/>
              </a:spcAft>
              <a:buSzPts val="1000"/>
              <a:buFont typeface="Symbol" panose="05050102010706020507" pitchFamily="18" charset="2"/>
              <a:buChar char=""/>
              <a:tabLst>
                <a:tab pos="457200" algn="l"/>
              </a:tabLst>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Processor</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Intel Core i5 or AMD Ryzen 5 (or higher)</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RAM</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Minimum 8GB (16GB recommended for smoother performance)</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Storage</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Minimum 256GB SSD (500GB+ preferred for large data handling)</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GPU</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Integrated graphics (Dedicated GPU recommended for heavy visualization processing)</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Internet</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High-speed internet required for real-time data retrieval and updates</a:t>
            </a:r>
          </a:p>
        </p:txBody>
      </p:sp>
      <p:sp>
        <p:nvSpPr>
          <p:cNvPr id="8" name="Slide Number Placeholder 7">
            <a:extLst>
              <a:ext uri="{FF2B5EF4-FFF2-40B4-BE49-F238E27FC236}">
                <a16:creationId xmlns:a16="http://schemas.microsoft.com/office/drawing/2014/main" id="{DF079D60-DF5E-6144-F8FC-334E7520BC56}"/>
              </a:ext>
            </a:extLst>
          </p:cNvPr>
          <p:cNvSpPr>
            <a:spLocks noGrp="1"/>
          </p:cNvSpPr>
          <p:nvPr>
            <p:ph type="sldNum" sz="quarter" idx="7"/>
          </p:nvPr>
        </p:nvSpPr>
        <p:spPr>
          <a:xfrm>
            <a:off x="11526011" y="6285686"/>
            <a:ext cx="361189" cy="191313"/>
          </a:xfrm>
        </p:spPr>
        <p:txBody>
          <a:bodyPr/>
          <a:lstStyle/>
          <a:p>
            <a:pPr marL="115570">
              <a:lnSpc>
                <a:spcPts val="1240"/>
              </a:lnSpc>
            </a:pPr>
            <a:fld id="{81D60167-4931-47E6-BA6A-407CBD079E47}" type="slidenum">
              <a:rPr lang="en-US" spc="-50" smtClean="0"/>
              <a:t>10</a:t>
            </a:fld>
            <a:endParaRPr lang="en-US" spc="-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itle 1"/>
          <p:cNvSpPr txBox="1">
            <a:spLocks noGrp="1"/>
          </p:cNvSpPr>
          <p:nvPr>
            <p:ph type="title"/>
          </p:nvPr>
        </p:nvSpPr>
        <p:spPr>
          <a:xfrm>
            <a:off x="400050" y="464901"/>
            <a:ext cx="11410950" cy="1228725"/>
          </a:xfrm>
          <a:prstGeom prst="rect">
            <a:avLst/>
          </a:prstGeom>
        </p:spPr>
        <p:txBody>
          <a:bodyPr/>
          <a:lstStyle>
            <a:lvl1pPr>
              <a:defRPr b="1">
                <a:solidFill>
                  <a:srgbClr val="00B0F0"/>
                </a:solidFill>
                <a:latin typeface="Times New Roman"/>
                <a:ea typeface="Times New Roman"/>
                <a:cs typeface="Times New Roman"/>
                <a:sym typeface="Times New Roman"/>
              </a:defRPr>
            </a:lvl1pPr>
          </a:lstStyle>
          <a:p>
            <a:r>
              <a:rPr lang="en-US" dirty="0"/>
              <a:t>Functional Requirements</a:t>
            </a:r>
            <a:endParaRPr dirty="0"/>
          </a:p>
        </p:txBody>
      </p:sp>
      <p:pic>
        <p:nvPicPr>
          <p:cNvPr id="254"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255"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56" name="Rounded Rectangle 4"/>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57" name="Rectangle 4"/>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58" name="Picture 5" descr="Picture 5"/>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61" name="Rounded Rectangle 4"/>
          <p:cNvGrpSpPr/>
          <p:nvPr/>
        </p:nvGrpSpPr>
        <p:grpSpPr>
          <a:xfrm>
            <a:off x="0" y="6477000"/>
            <a:ext cx="12192000" cy="393700"/>
            <a:chOff x="0" y="0"/>
            <a:chExt cx="12192000" cy="393700"/>
          </a:xfrm>
        </p:grpSpPr>
        <p:sp>
          <p:nvSpPr>
            <p:cNvPr id="259" name="Rectangle"/>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60" name="B.Tech III Year – II Sem | Dept of Computational Intelligence| Application Development – II | Project Review"/>
            <p:cNvSpPr txBox="1"/>
            <p:nvPr/>
          </p:nvSpPr>
          <p:spPr>
            <a:xfrm>
              <a:off x="52069" y="36830"/>
              <a:ext cx="1208786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262" name="TextBox 6"/>
          <p:cNvSpPr txBox="1"/>
          <p:nvPr/>
        </p:nvSpPr>
        <p:spPr>
          <a:xfrm>
            <a:off x="2193187" y="-97079"/>
            <a:ext cx="6828892"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 name="Text Placeholder 2">
            <a:extLst>
              <a:ext uri="{FF2B5EF4-FFF2-40B4-BE49-F238E27FC236}">
                <a16:creationId xmlns:a16="http://schemas.microsoft.com/office/drawing/2014/main" id="{B62BD7C2-400D-341F-2866-EF9473D34197}"/>
              </a:ext>
            </a:extLst>
          </p:cNvPr>
          <p:cNvSpPr>
            <a:spLocks noGrp="1" noChangeArrowheads="1"/>
          </p:cNvSpPr>
          <p:nvPr>
            <p:ph type="body" sz="half" idx="1"/>
          </p:nvPr>
        </p:nvSpPr>
        <p:spPr bwMode="auto">
          <a:xfrm>
            <a:off x="426719" y="1387019"/>
            <a:ext cx="114109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just">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Fitness Recommendation Engine: </a:t>
            </a:r>
            <a:r>
              <a:rPr lang="en-US" dirty="0">
                <a:latin typeface="Times New Roman" panose="02020603050405020304" pitchFamily="18" charset="0"/>
                <a:cs typeface="Times New Roman" panose="02020603050405020304" pitchFamily="18" charset="0"/>
              </a:rPr>
              <a:t>Uses Random Forest to generate and adjust personalized workout and diet plans based on user data and goals.</a:t>
            </a:r>
          </a:p>
          <a:p>
            <a:pPr marL="457200" indent="-457200" algn="just">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Workout Plan Generator: </a:t>
            </a:r>
            <a:r>
              <a:rPr lang="en-US" dirty="0">
                <a:latin typeface="Times New Roman" panose="02020603050405020304" pitchFamily="18" charset="0"/>
                <a:cs typeface="Times New Roman" panose="02020603050405020304" pitchFamily="18" charset="0"/>
              </a:rPr>
              <a:t>Creates daily, goal-based routines tailored to fitness level, including cardio, strength, and flexibility.</a:t>
            </a:r>
          </a:p>
          <a:p>
            <a:pPr marL="457200" indent="-457200" algn="just">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Diet Plan Generator: </a:t>
            </a:r>
            <a:r>
              <a:rPr lang="en-US" dirty="0">
                <a:latin typeface="Times New Roman" panose="02020603050405020304" pitchFamily="18" charset="0"/>
                <a:cs typeface="Times New Roman" panose="02020603050405020304" pitchFamily="18" charset="0"/>
              </a:rPr>
              <a:t>Offers custom meal plans aligned with user preferences and fitness goals, supporting the workout regimen.</a:t>
            </a:r>
          </a:p>
          <a:p>
            <a:pPr marL="457200" indent="-457200" algn="just">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Motivational Quote Generator: </a:t>
            </a:r>
            <a:r>
              <a:rPr lang="en-US" dirty="0">
                <a:latin typeface="Times New Roman" panose="02020603050405020304" pitchFamily="18" charset="0"/>
                <a:cs typeface="Times New Roman" panose="02020603050405020304" pitchFamily="18" charset="0"/>
              </a:rPr>
              <a:t>Displays a new daily quote to boost motivation and consistency.</a:t>
            </a:r>
          </a:p>
          <a:p>
            <a:pPr marL="457200" indent="-457200" algn="just">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Progress Tracking (Optional): </a:t>
            </a:r>
            <a:r>
              <a:rPr lang="en-US" dirty="0">
                <a:latin typeface="Times New Roman" panose="02020603050405020304" pitchFamily="18" charset="0"/>
                <a:cs typeface="Times New Roman" panose="02020603050405020304" pitchFamily="18" charset="0"/>
              </a:rPr>
              <a:t>Allows logging of workouts/meals and visualizes progress through basic analytics.</a:t>
            </a:r>
          </a:p>
        </p:txBody>
      </p:sp>
      <p:sp>
        <p:nvSpPr>
          <p:cNvPr id="5" name="Slide Number Placeholder 4">
            <a:extLst>
              <a:ext uri="{FF2B5EF4-FFF2-40B4-BE49-F238E27FC236}">
                <a16:creationId xmlns:a16="http://schemas.microsoft.com/office/drawing/2014/main" id="{5F53BD3B-CA11-4D97-CD18-32543E0855B7}"/>
              </a:ext>
            </a:extLst>
          </p:cNvPr>
          <p:cNvSpPr>
            <a:spLocks noGrp="1"/>
          </p:cNvSpPr>
          <p:nvPr>
            <p:ph type="sldNum" sz="quarter" idx="7"/>
          </p:nvPr>
        </p:nvSpPr>
        <p:spPr>
          <a:xfrm>
            <a:off x="11526011" y="6285686"/>
            <a:ext cx="437389" cy="191313"/>
          </a:xfrm>
        </p:spPr>
        <p:txBody>
          <a:bodyPr/>
          <a:lstStyle/>
          <a:p>
            <a:pPr marL="115570">
              <a:lnSpc>
                <a:spcPts val="1240"/>
              </a:lnSpc>
            </a:pPr>
            <a:fld id="{81D60167-4931-47E6-BA6A-407CBD079E47}" type="slidenum">
              <a:rPr lang="en-US" spc="-50" smtClean="0"/>
              <a:t>11</a:t>
            </a:fld>
            <a:endParaRPr lang="en-US" spc="-50" dirty="0"/>
          </a:p>
        </p:txBody>
      </p:sp>
    </p:spTree>
    <p:extLst>
      <p:ext uri="{BB962C8B-B14F-4D97-AF65-F5344CB8AC3E}">
        <p14:creationId xmlns:p14="http://schemas.microsoft.com/office/powerpoint/2010/main" val="133644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itle 1"/>
          <p:cNvSpPr txBox="1">
            <a:spLocks noGrp="1"/>
          </p:cNvSpPr>
          <p:nvPr>
            <p:ph type="title"/>
          </p:nvPr>
        </p:nvSpPr>
        <p:spPr>
          <a:xfrm>
            <a:off x="400050" y="495300"/>
            <a:ext cx="11410950" cy="1228725"/>
          </a:xfrm>
          <a:prstGeom prst="rect">
            <a:avLst/>
          </a:prstGeom>
        </p:spPr>
        <p:txBody>
          <a:bodyPr/>
          <a:lstStyle>
            <a:lvl1pPr>
              <a:defRPr b="1">
                <a:solidFill>
                  <a:srgbClr val="00B0F0"/>
                </a:solidFill>
                <a:latin typeface="Times New Roman"/>
                <a:ea typeface="Times New Roman"/>
                <a:cs typeface="Times New Roman"/>
                <a:sym typeface="Times New Roman"/>
              </a:defRPr>
            </a:lvl1pPr>
          </a:lstStyle>
          <a:p>
            <a:r>
              <a:rPr lang="en-US" dirty="0"/>
              <a:t>Non - Functional Requirements</a:t>
            </a:r>
            <a:endParaRPr dirty="0"/>
          </a:p>
        </p:txBody>
      </p:sp>
      <p:pic>
        <p:nvPicPr>
          <p:cNvPr id="254"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255"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56" name="Rounded Rectangle 4"/>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57" name="Rectangle 4"/>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58" name="Picture 5" descr="Picture 5"/>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61" name="Rounded Rectangle 4"/>
          <p:cNvGrpSpPr/>
          <p:nvPr/>
        </p:nvGrpSpPr>
        <p:grpSpPr>
          <a:xfrm>
            <a:off x="0" y="6477000"/>
            <a:ext cx="12192000" cy="393700"/>
            <a:chOff x="0" y="0"/>
            <a:chExt cx="12192000" cy="393700"/>
          </a:xfrm>
        </p:grpSpPr>
        <p:sp>
          <p:nvSpPr>
            <p:cNvPr id="259" name="Rectangle"/>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60" name="B.Tech III Year – II Sem | Dept of Computational Intelligence| Application Development – II | Project Review"/>
            <p:cNvSpPr txBox="1"/>
            <p:nvPr/>
          </p:nvSpPr>
          <p:spPr>
            <a:xfrm>
              <a:off x="52069" y="36830"/>
              <a:ext cx="12087862"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262" name="TextBox 6"/>
          <p:cNvSpPr txBox="1"/>
          <p:nvPr/>
        </p:nvSpPr>
        <p:spPr>
          <a:xfrm>
            <a:off x="2193187" y="-97079"/>
            <a:ext cx="6828892" cy="320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 name="Text Placeholder 2">
            <a:extLst>
              <a:ext uri="{FF2B5EF4-FFF2-40B4-BE49-F238E27FC236}">
                <a16:creationId xmlns:a16="http://schemas.microsoft.com/office/drawing/2014/main" id="{B62BD7C2-400D-341F-2866-EF9473D34197}"/>
              </a:ext>
            </a:extLst>
          </p:cNvPr>
          <p:cNvSpPr>
            <a:spLocks noGrp="1" noChangeArrowheads="1"/>
          </p:cNvSpPr>
          <p:nvPr>
            <p:ph type="body" sz="half" idx="1"/>
          </p:nvPr>
        </p:nvSpPr>
        <p:spPr bwMode="auto">
          <a:xfrm>
            <a:off x="426719" y="1387019"/>
            <a:ext cx="114109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just">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a:t>
            </a:r>
            <a:r>
              <a:rPr lang="en-US" dirty="0">
                <a:latin typeface="Times New Roman" panose="02020603050405020304" pitchFamily="18" charset="0"/>
                <a:cs typeface="Times New Roman" panose="02020603050405020304" pitchFamily="18" charset="0"/>
              </a:rPr>
              <a:t>Process data and deliver fitness/diet plans within 2–3 seconds, ensuring minimal latency and smooth user experience.</a:t>
            </a:r>
          </a:p>
          <a:p>
            <a:pPr marL="457200" indent="-457200" algn="just">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Usability: </a:t>
            </a:r>
            <a:r>
              <a:rPr lang="en-US" dirty="0">
                <a:latin typeface="Times New Roman" panose="02020603050405020304" pitchFamily="18" charset="0"/>
                <a:cs typeface="Times New Roman" panose="02020603050405020304" pitchFamily="18" charset="0"/>
              </a:rPr>
              <a:t>Provide an intuitive, visually appealing UI that's easy to navigate for users of all ages and technical skills.</a:t>
            </a:r>
          </a:p>
          <a:p>
            <a:pPr marL="457200" indent="-457200" algn="just">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Scalability: </a:t>
            </a:r>
            <a:r>
              <a:rPr lang="en-US" dirty="0">
                <a:latin typeface="Times New Roman" panose="02020603050405020304" pitchFamily="18" charset="0"/>
                <a:cs typeface="Times New Roman" panose="02020603050405020304" pitchFamily="18" charset="0"/>
              </a:rPr>
              <a:t>Design the backend for easy integration of complex models and larger datasets, with future cloud deployment support.</a:t>
            </a:r>
          </a:p>
          <a:p>
            <a:pPr marL="457200" indent="-457200" algn="just">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Maintainability: </a:t>
            </a:r>
            <a:r>
              <a:rPr lang="en-US" dirty="0">
                <a:latin typeface="Times New Roman" panose="02020603050405020304" pitchFamily="18" charset="0"/>
                <a:cs typeface="Times New Roman" panose="02020603050405020304" pitchFamily="18" charset="0"/>
              </a:rPr>
              <a:t>Ensure clean, modular, and well-documented code for easy updates and enhancements, with version control in place.</a:t>
            </a:r>
          </a:p>
          <a:p>
            <a:pPr marL="457200" indent="-457200" algn="just">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Availability and Reliability: </a:t>
            </a:r>
            <a:r>
              <a:rPr lang="en-US" dirty="0">
                <a:latin typeface="Times New Roman" panose="02020603050405020304" pitchFamily="18" charset="0"/>
                <a:cs typeface="Times New Roman" panose="02020603050405020304" pitchFamily="18" charset="0"/>
              </a:rPr>
              <a:t>Maintain high reliability and minimal downtime, especially during peak usage, for web-based deployment.</a:t>
            </a:r>
          </a:p>
        </p:txBody>
      </p:sp>
      <p:sp>
        <p:nvSpPr>
          <p:cNvPr id="10" name="Slide Number Placeholder 9">
            <a:extLst>
              <a:ext uri="{FF2B5EF4-FFF2-40B4-BE49-F238E27FC236}">
                <a16:creationId xmlns:a16="http://schemas.microsoft.com/office/drawing/2014/main" id="{34D35FDA-D62D-C70A-1AC0-BD35F6177BCB}"/>
              </a:ext>
            </a:extLst>
          </p:cNvPr>
          <p:cNvSpPr>
            <a:spLocks noGrp="1"/>
          </p:cNvSpPr>
          <p:nvPr>
            <p:ph type="sldNum" sz="quarter" idx="7"/>
          </p:nvPr>
        </p:nvSpPr>
        <p:spPr>
          <a:xfrm>
            <a:off x="11526011" y="6285686"/>
            <a:ext cx="311658" cy="228143"/>
          </a:xfrm>
        </p:spPr>
        <p:txBody>
          <a:bodyPr/>
          <a:lstStyle/>
          <a:p>
            <a:pPr marL="115570">
              <a:lnSpc>
                <a:spcPts val="1240"/>
              </a:lnSpc>
            </a:pPr>
            <a:fld id="{81D60167-4931-47E6-BA6A-407CBD079E47}" type="slidenum">
              <a:rPr lang="en-US" spc="-50" smtClean="0"/>
              <a:t>12</a:t>
            </a:fld>
            <a:endParaRPr lang="en-US" spc="-50" dirty="0"/>
          </a:p>
        </p:txBody>
      </p:sp>
    </p:spTree>
    <p:extLst>
      <p:ext uri="{BB962C8B-B14F-4D97-AF65-F5344CB8AC3E}">
        <p14:creationId xmlns:p14="http://schemas.microsoft.com/office/powerpoint/2010/main" val="1930572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9914" y="2607386"/>
            <a:ext cx="4916805" cy="1497965"/>
          </a:xfrm>
          <a:prstGeom prst="rect">
            <a:avLst/>
          </a:prstGeom>
        </p:spPr>
        <p:txBody>
          <a:bodyPr vert="horz" wrap="square" lIns="0" tIns="12700" rIns="0" bIns="0" rtlCol="0">
            <a:spAutoFit/>
          </a:bodyPr>
          <a:lstStyle/>
          <a:p>
            <a:pPr algn="ctr">
              <a:lnSpc>
                <a:spcPts val="6995"/>
              </a:lnSpc>
              <a:spcBef>
                <a:spcPts val="100"/>
              </a:spcBef>
            </a:pPr>
            <a:r>
              <a:rPr sz="6000" dirty="0"/>
              <a:t>System </a:t>
            </a:r>
            <a:r>
              <a:rPr sz="6000" spc="-10" dirty="0"/>
              <a:t>Models</a:t>
            </a:r>
            <a:endParaRPr sz="6000"/>
          </a:p>
          <a:p>
            <a:pPr algn="ctr">
              <a:lnSpc>
                <a:spcPts val="4595"/>
              </a:lnSpc>
            </a:pPr>
            <a:r>
              <a:rPr sz="4000" spc="-30" dirty="0"/>
              <a:t>(UML</a:t>
            </a:r>
            <a:r>
              <a:rPr sz="4000" spc="-215" dirty="0"/>
              <a:t> </a:t>
            </a:r>
            <a:r>
              <a:rPr sz="4000" spc="-10" dirty="0"/>
              <a:t>Diagrams)</a:t>
            </a:r>
            <a:endParaRPr sz="4000"/>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11" name="Slide Number Placeholder 10">
            <a:extLst>
              <a:ext uri="{FF2B5EF4-FFF2-40B4-BE49-F238E27FC236}">
                <a16:creationId xmlns:a16="http://schemas.microsoft.com/office/drawing/2014/main" id="{464234C1-CA2B-8C7D-A086-73F2C9E23685}"/>
              </a:ext>
            </a:extLst>
          </p:cNvPr>
          <p:cNvSpPr>
            <a:spLocks noGrp="1"/>
          </p:cNvSpPr>
          <p:nvPr>
            <p:ph type="sldNum" sz="quarter" idx="7"/>
          </p:nvPr>
        </p:nvSpPr>
        <p:spPr>
          <a:xfrm>
            <a:off x="11526011" y="6285686"/>
            <a:ext cx="361189" cy="191313"/>
          </a:xfrm>
        </p:spPr>
        <p:txBody>
          <a:bodyPr/>
          <a:lstStyle/>
          <a:p>
            <a:pPr marL="115570">
              <a:lnSpc>
                <a:spcPts val="1240"/>
              </a:lnSpc>
            </a:pPr>
            <a:fld id="{81D60167-4931-47E6-BA6A-407CBD079E47}" type="slidenum">
              <a:rPr lang="en-US" spc="-50" smtClean="0"/>
              <a:t>13</a:t>
            </a:fld>
            <a:endParaRPr lang="en-US" spc="-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Use</a:t>
            </a:r>
            <a:r>
              <a:rPr spc="-20" dirty="0"/>
              <a:t> </a:t>
            </a:r>
            <a:r>
              <a:rPr dirty="0"/>
              <a:t>Case </a:t>
            </a:r>
            <a:r>
              <a:rPr spc="-10" dirty="0"/>
              <a:t>Diagram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pic>
        <p:nvPicPr>
          <p:cNvPr id="11" name="Picture 10" descr="A screen shot of a computer">
            <a:extLst>
              <a:ext uri="{FF2B5EF4-FFF2-40B4-BE49-F238E27FC236}">
                <a16:creationId xmlns:a16="http://schemas.microsoft.com/office/drawing/2014/main" id="{5C94F29C-0640-5FD9-6F47-81F11185F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4821" y="685800"/>
            <a:ext cx="5192579" cy="5574524"/>
          </a:xfrm>
          <a:prstGeom prst="rect">
            <a:avLst/>
          </a:prstGeom>
        </p:spPr>
      </p:pic>
      <p:sp>
        <p:nvSpPr>
          <p:cNvPr id="12" name="Slide Number Placeholder 11">
            <a:extLst>
              <a:ext uri="{FF2B5EF4-FFF2-40B4-BE49-F238E27FC236}">
                <a16:creationId xmlns:a16="http://schemas.microsoft.com/office/drawing/2014/main" id="{FE64924A-8BAE-9668-7509-A5A3A7683140}"/>
              </a:ext>
            </a:extLst>
          </p:cNvPr>
          <p:cNvSpPr>
            <a:spLocks noGrp="1"/>
          </p:cNvSpPr>
          <p:nvPr>
            <p:ph type="sldNum" sz="quarter" idx="7"/>
          </p:nvPr>
        </p:nvSpPr>
        <p:spPr>
          <a:xfrm>
            <a:off x="11526011" y="6285686"/>
            <a:ext cx="284989" cy="191313"/>
          </a:xfrm>
        </p:spPr>
        <p:txBody>
          <a:bodyPr/>
          <a:lstStyle/>
          <a:p>
            <a:pPr marL="115570">
              <a:lnSpc>
                <a:spcPts val="1240"/>
              </a:lnSpc>
            </a:pPr>
            <a:fld id="{81D60167-4931-47E6-BA6A-407CBD079E47}" type="slidenum">
              <a:rPr lang="en-US" spc="-50" smtClean="0"/>
              <a:t>14</a:t>
            </a:fld>
            <a:endParaRPr lang="en-US" spc="-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Class </a:t>
            </a:r>
            <a:r>
              <a:rPr spc="-10" dirty="0"/>
              <a:t>Diagram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93A4BC14-DFB1-40CB-3264-723834AB9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6773" y="601915"/>
            <a:ext cx="7433254" cy="5711869"/>
          </a:xfrm>
          <a:prstGeom prst="rect">
            <a:avLst/>
          </a:prstGeom>
        </p:spPr>
      </p:pic>
      <p:sp>
        <p:nvSpPr>
          <p:cNvPr id="12" name="Slide Number Placeholder 11">
            <a:extLst>
              <a:ext uri="{FF2B5EF4-FFF2-40B4-BE49-F238E27FC236}">
                <a16:creationId xmlns:a16="http://schemas.microsoft.com/office/drawing/2014/main" id="{07D169EE-3526-F30E-C98C-FCBCCC53508E}"/>
              </a:ext>
            </a:extLst>
          </p:cNvPr>
          <p:cNvSpPr>
            <a:spLocks noGrp="1"/>
          </p:cNvSpPr>
          <p:nvPr>
            <p:ph type="sldNum" sz="quarter" idx="7"/>
          </p:nvPr>
        </p:nvSpPr>
        <p:spPr>
          <a:xfrm>
            <a:off x="11526011" y="6285686"/>
            <a:ext cx="284989" cy="191313"/>
          </a:xfrm>
        </p:spPr>
        <p:txBody>
          <a:bodyPr/>
          <a:lstStyle/>
          <a:p>
            <a:pPr marL="115570">
              <a:lnSpc>
                <a:spcPts val="1240"/>
              </a:lnSpc>
            </a:pPr>
            <a:fld id="{81D60167-4931-47E6-BA6A-407CBD079E47}" type="slidenum">
              <a:rPr lang="en-US" spc="-50" smtClean="0"/>
              <a:t>15</a:t>
            </a:fld>
            <a:endParaRPr lang="en-US" spc="-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Sequence</a:t>
            </a:r>
            <a:r>
              <a:rPr spc="-35" dirty="0"/>
              <a:t> </a:t>
            </a:r>
            <a:r>
              <a:rPr spc="-10" dirty="0"/>
              <a:t>Diagram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pic>
        <p:nvPicPr>
          <p:cNvPr id="13" name="Picture 12">
            <a:extLst>
              <a:ext uri="{FF2B5EF4-FFF2-40B4-BE49-F238E27FC236}">
                <a16:creationId xmlns:a16="http://schemas.microsoft.com/office/drawing/2014/main" id="{01260E7F-08B8-FB76-776A-2F60D5921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533401"/>
            <a:ext cx="5702299" cy="5895888"/>
          </a:xfrm>
          <a:prstGeom prst="rect">
            <a:avLst/>
          </a:prstGeom>
        </p:spPr>
      </p:pic>
      <p:sp>
        <p:nvSpPr>
          <p:cNvPr id="11" name="Slide Number Placeholder 10">
            <a:extLst>
              <a:ext uri="{FF2B5EF4-FFF2-40B4-BE49-F238E27FC236}">
                <a16:creationId xmlns:a16="http://schemas.microsoft.com/office/drawing/2014/main" id="{B54EDFF7-4D7C-4735-B6DB-871D03A5A850}"/>
              </a:ext>
            </a:extLst>
          </p:cNvPr>
          <p:cNvSpPr>
            <a:spLocks noGrp="1"/>
          </p:cNvSpPr>
          <p:nvPr>
            <p:ph type="sldNum" sz="quarter" idx="7"/>
          </p:nvPr>
        </p:nvSpPr>
        <p:spPr>
          <a:xfrm>
            <a:off x="11526011" y="6285687"/>
            <a:ext cx="361189" cy="143602"/>
          </a:xfrm>
        </p:spPr>
        <p:txBody>
          <a:bodyPr/>
          <a:lstStyle/>
          <a:p>
            <a:pPr marL="115570">
              <a:lnSpc>
                <a:spcPts val="1240"/>
              </a:lnSpc>
            </a:pPr>
            <a:fld id="{81D60167-4931-47E6-BA6A-407CBD079E47}" type="slidenum">
              <a:rPr lang="en-US" spc="-50" smtClean="0"/>
              <a:t>16</a:t>
            </a:fld>
            <a:endParaRPr lang="en-US" spc="-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Activity</a:t>
            </a:r>
            <a:r>
              <a:rPr spc="-40" dirty="0"/>
              <a:t> </a:t>
            </a:r>
            <a:r>
              <a:rPr spc="-10" dirty="0"/>
              <a:t>Diagram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pic>
        <p:nvPicPr>
          <p:cNvPr id="13" name="Picture 12">
            <a:extLst>
              <a:ext uri="{FF2B5EF4-FFF2-40B4-BE49-F238E27FC236}">
                <a16:creationId xmlns:a16="http://schemas.microsoft.com/office/drawing/2014/main" id="{1F632E92-7703-F52F-2AA9-ECFF4AA5C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9908"/>
            <a:ext cx="5483420" cy="6380892"/>
          </a:xfrm>
          <a:prstGeom prst="rect">
            <a:avLst/>
          </a:prstGeom>
        </p:spPr>
      </p:pic>
      <p:sp>
        <p:nvSpPr>
          <p:cNvPr id="11" name="Slide Number Placeholder 10">
            <a:extLst>
              <a:ext uri="{FF2B5EF4-FFF2-40B4-BE49-F238E27FC236}">
                <a16:creationId xmlns:a16="http://schemas.microsoft.com/office/drawing/2014/main" id="{F523092A-E9F5-4F30-F2C9-39509C5C4550}"/>
              </a:ext>
            </a:extLst>
          </p:cNvPr>
          <p:cNvSpPr>
            <a:spLocks noGrp="1"/>
          </p:cNvSpPr>
          <p:nvPr>
            <p:ph type="sldNum" sz="quarter" idx="7"/>
          </p:nvPr>
        </p:nvSpPr>
        <p:spPr>
          <a:xfrm>
            <a:off x="11526011" y="6285687"/>
            <a:ext cx="361189" cy="115113"/>
          </a:xfrm>
        </p:spPr>
        <p:txBody>
          <a:bodyPr/>
          <a:lstStyle/>
          <a:p>
            <a:pPr marL="115570">
              <a:lnSpc>
                <a:spcPts val="1240"/>
              </a:lnSpc>
            </a:pPr>
            <a:fld id="{81D60167-4931-47E6-BA6A-407CBD079E47}" type="slidenum">
              <a:rPr lang="en-US" spc="-50" smtClean="0"/>
              <a:t>17</a:t>
            </a:fld>
            <a:endParaRPr lang="en-US" spc="-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ontent Placeholder 2"/>
          <p:cNvSpPr txBox="1">
            <a:spLocks noGrp="1"/>
          </p:cNvSpPr>
          <p:nvPr>
            <p:ph type="body" sz="quarter" idx="1"/>
          </p:nvPr>
        </p:nvSpPr>
        <p:spPr>
          <a:xfrm>
            <a:off x="2085229" y="2438400"/>
            <a:ext cx="8005665" cy="1661993"/>
          </a:xfrm>
          <a:prstGeom prst="rect">
            <a:avLst/>
          </a:prstGeom>
        </p:spPr>
        <p:txBody>
          <a:bodyPr/>
          <a:lstStyle/>
          <a:p>
            <a:pPr marL="0" indent="0" algn="ctr">
              <a:buSzTx/>
              <a:buNone/>
              <a:defRPr sz="5400" b="1">
                <a:solidFill>
                  <a:srgbClr val="00B0F0"/>
                </a:solidFill>
                <a:latin typeface="Times New Roman"/>
                <a:ea typeface="Times New Roman"/>
                <a:cs typeface="Times New Roman"/>
                <a:sym typeface="Times New Roman"/>
              </a:defRPr>
            </a:pPr>
            <a:r>
              <a:rPr lang="en-US" dirty="0"/>
              <a:t>Implementation &amp; </a:t>
            </a:r>
          </a:p>
          <a:p>
            <a:pPr marL="0" indent="0" algn="ctr">
              <a:buSzTx/>
              <a:buNone/>
              <a:defRPr sz="5400" b="1">
                <a:solidFill>
                  <a:srgbClr val="00B0F0"/>
                </a:solidFill>
                <a:latin typeface="Times New Roman"/>
                <a:ea typeface="Times New Roman"/>
                <a:cs typeface="Times New Roman"/>
                <a:sym typeface="Times New Roman"/>
              </a:defRPr>
            </a:pPr>
            <a:r>
              <a:rPr lang="en-US" dirty="0"/>
              <a:t>Testing</a:t>
            </a:r>
            <a:endParaRPr sz="2800" dirty="0"/>
          </a:p>
        </p:txBody>
      </p:sp>
      <p:pic>
        <p:nvPicPr>
          <p:cNvPr id="265"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266"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67" name="Rectangle 4"/>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68" name="Picture 5" descr="Picture 5"/>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71" name="Rounded Rectangle 4"/>
          <p:cNvGrpSpPr/>
          <p:nvPr/>
        </p:nvGrpSpPr>
        <p:grpSpPr>
          <a:xfrm>
            <a:off x="0" y="6477000"/>
            <a:ext cx="12192000" cy="393700"/>
            <a:chOff x="0" y="0"/>
            <a:chExt cx="12192000" cy="393700"/>
          </a:xfrm>
        </p:grpSpPr>
        <p:sp>
          <p:nvSpPr>
            <p:cNvPr id="269" name="Rectangle"/>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70" name="B.Tech III Year – II Sem | Dept of Computational Intelligence| Application Development – II | Project Review"/>
            <p:cNvSpPr txBox="1"/>
            <p:nvPr/>
          </p:nvSpPr>
          <p:spPr>
            <a:xfrm>
              <a:off x="52069" y="36830"/>
              <a:ext cx="1208786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272" name="Rounded Rectangle 4"/>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pic>
        <p:nvPicPr>
          <p:cNvPr id="273" name="Picture 5" descr="Picture 5"/>
          <p:cNvPicPr>
            <a:picLocks noChangeAspect="1"/>
          </p:cNvPicPr>
          <p:nvPr/>
        </p:nvPicPr>
        <p:blipFill>
          <a:blip r:embed="rId3"/>
          <a:stretch>
            <a:fillRect/>
          </a:stretch>
        </p:blipFill>
        <p:spPr>
          <a:xfrm>
            <a:off x="10899775" y="-128588"/>
            <a:ext cx="1276350" cy="1276351"/>
          </a:xfrm>
          <a:prstGeom prst="rect">
            <a:avLst/>
          </a:prstGeom>
          <a:ln w="12700">
            <a:miter lim="400000"/>
          </a:ln>
        </p:spPr>
      </p:pic>
      <p:sp>
        <p:nvSpPr>
          <p:cNvPr id="274" name="TextBox 8"/>
          <p:cNvSpPr txBox="1"/>
          <p:nvPr/>
        </p:nvSpPr>
        <p:spPr>
          <a:xfrm>
            <a:off x="2193186" y="-97079"/>
            <a:ext cx="7003418"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4" name="Slide Number Placeholder 3">
            <a:extLst>
              <a:ext uri="{FF2B5EF4-FFF2-40B4-BE49-F238E27FC236}">
                <a16:creationId xmlns:a16="http://schemas.microsoft.com/office/drawing/2014/main" id="{D706761B-E942-5619-14FD-C0B92BCD52D3}"/>
              </a:ext>
            </a:extLst>
          </p:cNvPr>
          <p:cNvSpPr>
            <a:spLocks noGrp="1"/>
          </p:cNvSpPr>
          <p:nvPr>
            <p:ph type="sldNum" sz="quarter" idx="7"/>
          </p:nvPr>
        </p:nvSpPr>
        <p:spPr>
          <a:xfrm>
            <a:off x="11526011" y="6285686"/>
            <a:ext cx="284989" cy="191313"/>
          </a:xfrm>
        </p:spPr>
        <p:txBody>
          <a:bodyPr/>
          <a:lstStyle/>
          <a:p>
            <a:pPr marL="115570">
              <a:lnSpc>
                <a:spcPts val="1240"/>
              </a:lnSpc>
            </a:pPr>
            <a:fld id="{81D60167-4931-47E6-BA6A-407CBD079E47}" type="slidenum">
              <a:rPr lang="en-US" spc="-50" smtClean="0"/>
              <a:t>18</a:t>
            </a:fld>
            <a:endParaRPr lang="en-US" spc="-50" dirty="0"/>
          </a:p>
        </p:txBody>
      </p:sp>
    </p:spTree>
    <p:extLst>
      <p:ext uri="{BB962C8B-B14F-4D97-AF65-F5344CB8AC3E}">
        <p14:creationId xmlns:p14="http://schemas.microsoft.com/office/powerpoint/2010/main" val="2928338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a computer&#10;&#10;AI-generated content may be incorrect.">
            <a:extLst>
              <a:ext uri="{FF2B5EF4-FFF2-40B4-BE49-F238E27FC236}">
                <a16:creationId xmlns:a16="http://schemas.microsoft.com/office/drawing/2014/main" id="{4FAFD6D4-2D6C-4637-4D50-AD8EC66BE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9" y="1278776"/>
            <a:ext cx="8839199" cy="4969624"/>
          </a:xfrm>
          <a:prstGeom prst="rect">
            <a:avLst/>
          </a:prstGeom>
        </p:spPr>
      </p:pic>
      <p:sp>
        <p:nvSpPr>
          <p:cNvPr id="288" name="Title 1"/>
          <p:cNvSpPr txBox="1">
            <a:spLocks noGrp="1"/>
          </p:cNvSpPr>
          <p:nvPr>
            <p:ph type="title"/>
          </p:nvPr>
        </p:nvSpPr>
        <p:spPr>
          <a:xfrm>
            <a:off x="838200" y="365125"/>
            <a:ext cx="10515600" cy="974725"/>
          </a:xfrm>
          <a:prstGeom prst="rect">
            <a:avLst/>
          </a:prstGeom>
        </p:spPr>
        <p:txBody>
          <a:bodyPr>
            <a:normAutofit/>
          </a:bodyPr>
          <a:lstStyle>
            <a:lvl1pPr>
              <a:defRPr b="1">
                <a:solidFill>
                  <a:srgbClr val="00B0F0"/>
                </a:solidFill>
                <a:latin typeface="Times New Roman"/>
                <a:ea typeface="Times New Roman"/>
                <a:cs typeface="Times New Roman"/>
                <a:sym typeface="Times New Roman"/>
              </a:defRPr>
            </a:lvl1pPr>
          </a:lstStyle>
          <a:p>
            <a:r>
              <a:rPr lang="en-US" sz="3600" b="1" i="0" u="none" strike="noStrike" baseline="0" dirty="0">
                <a:latin typeface="Times New Roman" panose="02020603050405020304" pitchFamily="18" charset="0"/>
              </a:rPr>
              <a:t>Output 1 - Progress Dashboard </a:t>
            </a:r>
            <a:endParaRPr lang="en-US" sz="3600" dirty="0"/>
          </a:p>
        </p:txBody>
      </p:sp>
      <p:pic>
        <p:nvPicPr>
          <p:cNvPr id="289" name="Picture 5" descr="Picture 5"/>
          <p:cNvPicPr>
            <a:picLocks noChangeAspect="1"/>
          </p:cNvPicPr>
          <p:nvPr/>
        </p:nvPicPr>
        <p:blipFill>
          <a:blip r:embed="rId3"/>
          <a:stretch>
            <a:fillRect/>
          </a:stretch>
        </p:blipFill>
        <p:spPr>
          <a:xfrm>
            <a:off x="11290300" y="0"/>
            <a:ext cx="901700" cy="993775"/>
          </a:xfrm>
          <a:prstGeom prst="rect">
            <a:avLst/>
          </a:prstGeom>
          <a:ln w="12700">
            <a:miter lim="400000"/>
          </a:ln>
        </p:spPr>
      </p:pic>
      <p:pic>
        <p:nvPicPr>
          <p:cNvPr id="290" name="Picture 5" descr="Picture 5"/>
          <p:cNvPicPr>
            <a:picLocks noChangeAspect="1"/>
          </p:cNvPicPr>
          <p:nvPr/>
        </p:nvPicPr>
        <p:blipFill>
          <a:blip r:embed="rId3"/>
          <a:stretch>
            <a:fillRect/>
          </a:stretch>
        </p:blipFill>
        <p:spPr>
          <a:xfrm>
            <a:off x="11290300" y="0"/>
            <a:ext cx="901700" cy="993775"/>
          </a:xfrm>
          <a:prstGeom prst="rect">
            <a:avLst/>
          </a:prstGeom>
          <a:ln w="12700">
            <a:miter lim="400000"/>
          </a:ln>
        </p:spPr>
      </p:pic>
      <p:sp>
        <p:nvSpPr>
          <p:cNvPr id="291" name="Rounded Rectangle 4"/>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92" name="Rectangle 4"/>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93" name="Picture 5" descr="Picture 5"/>
          <p:cNvPicPr>
            <a:picLocks noChangeAspect="1"/>
          </p:cNvPicPr>
          <p:nvPr/>
        </p:nvPicPr>
        <p:blipFill>
          <a:blip r:embed="rId4"/>
          <a:stretch>
            <a:fillRect/>
          </a:stretch>
        </p:blipFill>
        <p:spPr>
          <a:xfrm>
            <a:off x="10899775" y="-128588"/>
            <a:ext cx="1276350" cy="1276351"/>
          </a:xfrm>
          <a:prstGeom prst="rect">
            <a:avLst/>
          </a:prstGeom>
          <a:ln w="12700">
            <a:miter lim="400000"/>
          </a:ln>
        </p:spPr>
      </p:pic>
      <p:grpSp>
        <p:nvGrpSpPr>
          <p:cNvPr id="296" name="Rounded Rectangle 4"/>
          <p:cNvGrpSpPr/>
          <p:nvPr/>
        </p:nvGrpSpPr>
        <p:grpSpPr>
          <a:xfrm>
            <a:off x="0" y="6477000"/>
            <a:ext cx="12192000" cy="393700"/>
            <a:chOff x="0" y="0"/>
            <a:chExt cx="12192000" cy="393700"/>
          </a:xfrm>
        </p:grpSpPr>
        <p:sp>
          <p:nvSpPr>
            <p:cNvPr id="294" name="Rectangle"/>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95" name="B.Tech III Year – II Sem | Dept of Computational Intelligence| Application Development – II | Project Review"/>
            <p:cNvSpPr txBox="1"/>
            <p:nvPr/>
          </p:nvSpPr>
          <p:spPr>
            <a:xfrm>
              <a:off x="52069" y="36830"/>
              <a:ext cx="1208786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297" name="TextBox 6"/>
          <p:cNvSpPr txBox="1"/>
          <p:nvPr/>
        </p:nvSpPr>
        <p:spPr>
          <a:xfrm>
            <a:off x="2193187" y="-97079"/>
            <a:ext cx="6747776"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0" name="Slide Number Placeholder 29">
            <a:extLst>
              <a:ext uri="{FF2B5EF4-FFF2-40B4-BE49-F238E27FC236}">
                <a16:creationId xmlns:a16="http://schemas.microsoft.com/office/drawing/2014/main" id="{9BFA0D56-6196-D5C7-11F4-408C971152A0}"/>
              </a:ext>
            </a:extLst>
          </p:cNvPr>
          <p:cNvSpPr>
            <a:spLocks noGrp="1"/>
          </p:cNvSpPr>
          <p:nvPr>
            <p:ph type="sldNum" sz="quarter" idx="7"/>
          </p:nvPr>
        </p:nvSpPr>
        <p:spPr>
          <a:xfrm>
            <a:off x="11526011" y="6285686"/>
            <a:ext cx="361189" cy="228143"/>
          </a:xfrm>
        </p:spPr>
        <p:txBody>
          <a:bodyPr/>
          <a:lstStyle/>
          <a:p>
            <a:pPr marL="115570">
              <a:lnSpc>
                <a:spcPts val="1240"/>
              </a:lnSpc>
            </a:pPr>
            <a:fld id="{81D60167-4931-47E6-BA6A-407CBD079E47}" type="slidenum">
              <a:rPr lang="en-US" spc="-50" smtClean="0"/>
              <a:t>19</a:t>
            </a:fld>
            <a:endParaRPr lang="en-US" spc="-50" dirty="0"/>
          </a:p>
        </p:txBody>
      </p:sp>
    </p:spTree>
    <p:extLst>
      <p:ext uri="{BB962C8B-B14F-4D97-AF65-F5344CB8AC3E}">
        <p14:creationId xmlns:p14="http://schemas.microsoft.com/office/powerpoint/2010/main" val="282132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50" y="-6350"/>
            <a:ext cx="12204700" cy="395605"/>
            <a:chOff x="-6350" y="-6350"/>
            <a:chExt cx="12204700" cy="395605"/>
          </a:xfrm>
        </p:grpSpPr>
        <p:sp>
          <p:nvSpPr>
            <p:cNvPr id="3" name="object 3"/>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5" name="object 5"/>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grpSp>
        <p:nvGrpSpPr>
          <p:cNvPr id="6" name="object 6"/>
          <p:cNvGrpSpPr/>
          <p:nvPr/>
        </p:nvGrpSpPr>
        <p:grpSpPr>
          <a:xfrm>
            <a:off x="-6350" y="6456589"/>
            <a:ext cx="12204700" cy="406400"/>
            <a:chOff x="-6350" y="6456589"/>
            <a:chExt cx="12204700" cy="406400"/>
          </a:xfrm>
        </p:grpSpPr>
        <p:sp>
          <p:nvSpPr>
            <p:cNvPr id="7" name="object 7"/>
            <p:cNvSpPr/>
            <p:nvPr/>
          </p:nvSpPr>
          <p:spPr>
            <a:xfrm>
              <a:off x="0" y="6462939"/>
              <a:ext cx="12192000" cy="393700"/>
            </a:xfrm>
            <a:custGeom>
              <a:avLst/>
              <a:gdLst/>
              <a:ahLst/>
              <a:cxnLst/>
              <a:rect l="l" t="t" r="r" b="b"/>
              <a:pathLst>
                <a:path w="12192000" h="393700">
                  <a:moveTo>
                    <a:pt x="12192000" y="0"/>
                  </a:moveTo>
                  <a:lnTo>
                    <a:pt x="0" y="0"/>
                  </a:lnTo>
                  <a:lnTo>
                    <a:pt x="0" y="393700"/>
                  </a:lnTo>
                  <a:lnTo>
                    <a:pt x="12192000" y="393700"/>
                  </a:lnTo>
                  <a:lnTo>
                    <a:pt x="12192000" y="0"/>
                  </a:lnTo>
                  <a:close/>
                </a:path>
              </a:pathLst>
            </a:custGeom>
            <a:solidFill>
              <a:srgbClr val="5B9BD4"/>
            </a:solidFill>
          </p:spPr>
          <p:txBody>
            <a:bodyPr wrap="square" lIns="0" tIns="0" rIns="0" bIns="0" rtlCol="0"/>
            <a:lstStyle/>
            <a:p>
              <a:endParaRPr/>
            </a:p>
          </p:txBody>
        </p:sp>
        <p:sp>
          <p:nvSpPr>
            <p:cNvPr id="8" name="object 8"/>
            <p:cNvSpPr/>
            <p:nvPr/>
          </p:nvSpPr>
          <p:spPr>
            <a:xfrm>
              <a:off x="0" y="6462939"/>
              <a:ext cx="12192000" cy="393700"/>
            </a:xfrm>
            <a:custGeom>
              <a:avLst/>
              <a:gdLst/>
              <a:ahLst/>
              <a:cxnLst/>
              <a:rect l="l" t="t" r="r" b="b"/>
              <a:pathLst>
                <a:path w="12192000" h="393700">
                  <a:moveTo>
                    <a:pt x="12192000" y="0"/>
                  </a:moveTo>
                  <a:lnTo>
                    <a:pt x="0" y="0"/>
                  </a:lnTo>
                  <a:lnTo>
                    <a:pt x="0" y="393700"/>
                  </a:lnTo>
                  <a:lnTo>
                    <a:pt x="12192000" y="393700"/>
                  </a:lnTo>
                </a:path>
              </a:pathLst>
            </a:custGeom>
            <a:ln w="12700">
              <a:solidFill>
                <a:srgbClr val="2E528F"/>
              </a:solidFill>
            </a:ln>
          </p:spPr>
          <p:txBody>
            <a:bodyPr wrap="square" lIns="0" tIns="0" rIns="0" bIns="0" rtlCol="0"/>
            <a:lstStyle/>
            <a:p>
              <a:endParaRPr/>
            </a:p>
          </p:txBody>
        </p:sp>
      </p:grpSp>
      <p:pic>
        <p:nvPicPr>
          <p:cNvPr id="9" name="object 9"/>
          <p:cNvPicPr/>
          <p:nvPr/>
        </p:nvPicPr>
        <p:blipFill>
          <a:blip r:embed="rId2" cstate="print"/>
          <a:stretch>
            <a:fillRect/>
          </a:stretch>
        </p:blipFill>
        <p:spPr>
          <a:xfrm>
            <a:off x="10899775" y="-63"/>
            <a:ext cx="1276350" cy="1147762"/>
          </a:xfrm>
          <a:prstGeom prst="rect">
            <a:avLst/>
          </a:prstGeom>
        </p:spPr>
      </p:pic>
      <p:sp>
        <p:nvSpPr>
          <p:cNvPr id="10" name="object 10"/>
          <p:cNvSpPr txBox="1">
            <a:spLocks noGrp="1"/>
          </p:cNvSpPr>
          <p:nvPr>
            <p:ph type="title"/>
          </p:nvPr>
        </p:nvSpPr>
        <p:spPr>
          <a:xfrm>
            <a:off x="522833" y="457200"/>
            <a:ext cx="1859280" cy="696595"/>
          </a:xfrm>
          <a:prstGeom prst="rect">
            <a:avLst/>
          </a:prstGeom>
        </p:spPr>
        <p:txBody>
          <a:bodyPr vert="horz" wrap="square" lIns="0" tIns="12700" rIns="0" bIns="0" rtlCol="0">
            <a:spAutoFit/>
          </a:bodyPr>
          <a:lstStyle/>
          <a:p>
            <a:pPr marL="12700">
              <a:lnSpc>
                <a:spcPct val="100000"/>
              </a:lnSpc>
              <a:spcBef>
                <a:spcPts val="100"/>
              </a:spcBef>
            </a:pPr>
            <a:r>
              <a:rPr spc="-10" dirty="0"/>
              <a:t>Agenda</a:t>
            </a:r>
          </a:p>
        </p:txBody>
      </p:sp>
      <p:sp>
        <p:nvSpPr>
          <p:cNvPr id="11" name="object 11"/>
          <p:cNvSpPr txBox="1"/>
          <p:nvPr/>
        </p:nvSpPr>
        <p:spPr>
          <a:xfrm>
            <a:off x="683278" y="1153795"/>
            <a:ext cx="5344262" cy="5063566"/>
          </a:xfrm>
          <a:prstGeom prst="rect">
            <a:avLst/>
          </a:prstGeom>
        </p:spPr>
        <p:txBody>
          <a:bodyPr vert="horz" wrap="square" lIns="0" tIns="102235" rIns="0" bIns="0" rtlCol="0">
            <a:spAutoFit/>
          </a:bodyPr>
          <a:lstStyle/>
          <a:p>
            <a:pPr marL="354965" indent="-342265">
              <a:lnSpc>
                <a:spcPct val="100000"/>
              </a:lnSpc>
              <a:spcBef>
                <a:spcPts val="805"/>
              </a:spcBef>
              <a:buFont typeface="Arial"/>
              <a:buChar char="•"/>
              <a:tabLst>
                <a:tab pos="354965" algn="l"/>
              </a:tabLst>
            </a:pPr>
            <a:r>
              <a:rPr sz="2400" spc="-10" dirty="0">
                <a:latin typeface="Times New Roman"/>
                <a:cs typeface="Times New Roman"/>
              </a:rPr>
              <a:t>Abstract</a:t>
            </a:r>
            <a:endParaRPr sz="2400" dirty="0">
              <a:latin typeface="Times New Roman"/>
              <a:cs typeface="Times New Roman"/>
            </a:endParaRPr>
          </a:p>
          <a:p>
            <a:pPr marL="354965" indent="-342265">
              <a:lnSpc>
                <a:spcPct val="100000"/>
              </a:lnSpc>
              <a:spcBef>
                <a:spcPts val="710"/>
              </a:spcBef>
              <a:buFont typeface="Arial"/>
              <a:buChar char="•"/>
              <a:tabLst>
                <a:tab pos="354965" algn="l"/>
              </a:tabLst>
            </a:pPr>
            <a:r>
              <a:rPr sz="2400" spc="-10" dirty="0">
                <a:latin typeface="Times New Roman"/>
                <a:cs typeface="Times New Roman"/>
              </a:rPr>
              <a:t>Introduction</a:t>
            </a:r>
            <a:endParaRPr sz="2400" dirty="0">
              <a:latin typeface="Times New Roman"/>
              <a:cs typeface="Times New Roman"/>
            </a:endParaRPr>
          </a:p>
          <a:p>
            <a:pPr marL="354965" indent="-342265">
              <a:lnSpc>
                <a:spcPct val="100000"/>
              </a:lnSpc>
              <a:spcBef>
                <a:spcPts val="720"/>
              </a:spcBef>
              <a:buFont typeface="Arial"/>
              <a:buChar char="•"/>
              <a:tabLst>
                <a:tab pos="354965" algn="l"/>
              </a:tabLst>
            </a:pPr>
            <a:r>
              <a:rPr sz="2400" dirty="0">
                <a:latin typeface="Times New Roman"/>
                <a:cs typeface="Times New Roman"/>
              </a:rPr>
              <a:t>Existing</a:t>
            </a:r>
            <a:r>
              <a:rPr sz="2400" spc="-25" dirty="0">
                <a:latin typeface="Times New Roman"/>
                <a:cs typeface="Times New Roman"/>
              </a:rPr>
              <a:t> </a:t>
            </a:r>
            <a:r>
              <a:rPr sz="2400" spc="-10" dirty="0">
                <a:latin typeface="Times New Roman"/>
                <a:cs typeface="Times New Roman"/>
              </a:rPr>
              <a:t>System</a:t>
            </a:r>
            <a:endParaRPr lang="en-US" sz="2400" spc="-10" dirty="0">
              <a:latin typeface="Times New Roman"/>
              <a:cs typeface="Times New Roman"/>
            </a:endParaRPr>
          </a:p>
          <a:p>
            <a:pPr marL="354965" indent="-342265" algn="l">
              <a:spcBef>
                <a:spcPts val="720"/>
              </a:spcBef>
              <a:buFont typeface="Arial"/>
              <a:buChar char="•"/>
              <a:tabLst>
                <a:tab pos="354965" algn="l"/>
              </a:tabLst>
            </a:pPr>
            <a:r>
              <a:rPr lang="en-US" sz="2400" dirty="0">
                <a:solidFill>
                  <a:srgbClr val="000000"/>
                </a:solidFill>
                <a:latin typeface="Times New Roman" panose="02020603050405020304" pitchFamily="18" charset="0"/>
                <a:ea typeface="Garet Bold"/>
                <a:cs typeface="Times New Roman" panose="02020603050405020304" pitchFamily="18" charset="0"/>
                <a:sym typeface="Garet Bold"/>
              </a:rPr>
              <a:t>Limitations of Existing System</a:t>
            </a:r>
            <a:endParaRPr sz="2400" dirty="0">
              <a:latin typeface="Times New Roman"/>
              <a:cs typeface="Times New Roman"/>
            </a:endParaRPr>
          </a:p>
          <a:p>
            <a:pPr marL="354965" indent="-342265">
              <a:lnSpc>
                <a:spcPct val="100000"/>
              </a:lnSpc>
              <a:spcBef>
                <a:spcPts val="710"/>
              </a:spcBef>
              <a:buFont typeface="Arial"/>
              <a:buChar char="•"/>
              <a:tabLst>
                <a:tab pos="354965" algn="l"/>
              </a:tabLst>
            </a:pPr>
            <a:r>
              <a:rPr sz="2400" dirty="0">
                <a:latin typeface="Times New Roman"/>
                <a:cs typeface="Times New Roman"/>
              </a:rPr>
              <a:t>Proposed</a:t>
            </a:r>
            <a:r>
              <a:rPr sz="2400" spc="-90" dirty="0">
                <a:latin typeface="Times New Roman"/>
                <a:cs typeface="Times New Roman"/>
              </a:rPr>
              <a:t> </a:t>
            </a:r>
            <a:r>
              <a:rPr sz="2400" spc="-10" dirty="0">
                <a:latin typeface="Times New Roman"/>
                <a:cs typeface="Times New Roman"/>
              </a:rPr>
              <a:t>System</a:t>
            </a:r>
            <a:endParaRPr lang="en-US" sz="2400" spc="-10" dirty="0">
              <a:latin typeface="Times New Roman"/>
              <a:cs typeface="Times New Roman"/>
            </a:endParaRPr>
          </a:p>
          <a:p>
            <a:pPr marL="354965" indent="-342265" algn="l">
              <a:spcBef>
                <a:spcPts val="710"/>
              </a:spcBef>
              <a:buFont typeface="Arial"/>
              <a:buChar char="•"/>
              <a:tabLst>
                <a:tab pos="354965" algn="l"/>
              </a:tabLst>
            </a:pPr>
            <a:r>
              <a:rPr lang="en-US" sz="2400" dirty="0">
                <a:solidFill>
                  <a:srgbClr val="000000"/>
                </a:solidFill>
                <a:latin typeface="Times New Roman" panose="02020603050405020304" pitchFamily="18" charset="0"/>
                <a:ea typeface="Garet Bold"/>
                <a:cs typeface="Times New Roman" panose="02020603050405020304" pitchFamily="18" charset="0"/>
                <a:sym typeface="Garet Bold"/>
              </a:rPr>
              <a:t>Advantages of Proposed System</a:t>
            </a:r>
            <a:endParaRPr sz="2400" dirty="0">
              <a:latin typeface="Times New Roman"/>
              <a:cs typeface="Times New Roman"/>
            </a:endParaRPr>
          </a:p>
          <a:p>
            <a:pPr marL="354965" indent="-342265">
              <a:lnSpc>
                <a:spcPct val="100000"/>
              </a:lnSpc>
              <a:spcBef>
                <a:spcPts val="710"/>
              </a:spcBef>
              <a:buFont typeface="Arial"/>
              <a:buChar char="•"/>
              <a:tabLst>
                <a:tab pos="354965" algn="l"/>
              </a:tabLst>
            </a:pPr>
            <a:r>
              <a:rPr sz="2400" dirty="0">
                <a:latin typeface="Times New Roman"/>
                <a:cs typeface="Times New Roman"/>
              </a:rPr>
              <a:t>System</a:t>
            </a:r>
            <a:r>
              <a:rPr sz="2400" spc="-155" dirty="0">
                <a:latin typeface="Times New Roman"/>
                <a:cs typeface="Times New Roman"/>
              </a:rPr>
              <a:t> </a:t>
            </a:r>
            <a:r>
              <a:rPr sz="2400" spc="-10" dirty="0">
                <a:latin typeface="Times New Roman"/>
                <a:cs typeface="Times New Roman"/>
              </a:rPr>
              <a:t>Architecture</a:t>
            </a:r>
            <a:endParaRPr sz="2400" dirty="0">
              <a:latin typeface="Times New Roman"/>
              <a:cs typeface="Times New Roman"/>
            </a:endParaRPr>
          </a:p>
          <a:p>
            <a:pPr marL="354965" indent="-342265">
              <a:lnSpc>
                <a:spcPct val="100000"/>
              </a:lnSpc>
              <a:spcBef>
                <a:spcPts val="715"/>
              </a:spcBef>
              <a:buFont typeface="Arial"/>
              <a:buChar char="•"/>
              <a:tabLst>
                <a:tab pos="354965" algn="l"/>
              </a:tabLst>
            </a:pPr>
            <a:r>
              <a:rPr sz="2400" dirty="0">
                <a:latin typeface="Times New Roman"/>
                <a:cs typeface="Times New Roman"/>
              </a:rPr>
              <a:t>Requirements</a:t>
            </a:r>
            <a:r>
              <a:rPr sz="2400" spc="-40" dirty="0">
                <a:latin typeface="Times New Roman"/>
                <a:cs typeface="Times New Roman"/>
              </a:rPr>
              <a:t> </a:t>
            </a:r>
            <a:r>
              <a:rPr sz="2400" spc="-10" dirty="0">
                <a:latin typeface="Times New Roman"/>
                <a:cs typeface="Times New Roman"/>
              </a:rPr>
              <a:t>Specifications</a:t>
            </a:r>
            <a:endParaRPr sz="2400" dirty="0">
              <a:latin typeface="Times New Roman"/>
              <a:cs typeface="Times New Roman"/>
            </a:endParaRPr>
          </a:p>
          <a:p>
            <a:pPr marL="354965" indent="-342265">
              <a:lnSpc>
                <a:spcPct val="100000"/>
              </a:lnSpc>
              <a:spcBef>
                <a:spcPts val="715"/>
              </a:spcBef>
              <a:buFont typeface="Arial"/>
              <a:buChar char="•"/>
              <a:tabLst>
                <a:tab pos="354965" algn="l"/>
              </a:tabLst>
            </a:pPr>
            <a:r>
              <a:rPr sz="2400" dirty="0">
                <a:latin typeface="Times New Roman"/>
                <a:cs typeface="Times New Roman"/>
              </a:rPr>
              <a:t>System</a:t>
            </a:r>
            <a:r>
              <a:rPr sz="2400" spc="5" dirty="0">
                <a:latin typeface="Times New Roman"/>
                <a:cs typeface="Times New Roman"/>
              </a:rPr>
              <a:t> </a:t>
            </a:r>
            <a:r>
              <a:rPr sz="2400" spc="-10" dirty="0">
                <a:latin typeface="Times New Roman"/>
                <a:cs typeface="Times New Roman"/>
              </a:rPr>
              <a:t>Models</a:t>
            </a:r>
            <a:r>
              <a:rPr lang="en-US" sz="2400" spc="-10" dirty="0">
                <a:latin typeface="Times New Roman"/>
                <a:cs typeface="Times New Roman"/>
              </a:rPr>
              <a:t> </a:t>
            </a:r>
            <a:r>
              <a:rPr sz="2400" spc="-10" dirty="0">
                <a:latin typeface="Times New Roman"/>
                <a:cs typeface="Times New Roman"/>
              </a:rPr>
              <a:t>(UML</a:t>
            </a:r>
            <a:r>
              <a:rPr sz="2400" spc="-90" dirty="0">
                <a:latin typeface="Times New Roman"/>
                <a:cs typeface="Times New Roman"/>
              </a:rPr>
              <a:t> </a:t>
            </a:r>
            <a:r>
              <a:rPr sz="2400" spc="-10" dirty="0">
                <a:latin typeface="Times New Roman"/>
                <a:cs typeface="Times New Roman"/>
              </a:rPr>
              <a:t>Diagram)</a:t>
            </a:r>
            <a:endParaRPr lang="en-US" sz="2400" spc="-10" dirty="0">
              <a:latin typeface="Times New Roman"/>
              <a:cs typeface="Times New Roman"/>
            </a:endParaRPr>
          </a:p>
          <a:p>
            <a:pPr marL="354965" indent="-342265">
              <a:lnSpc>
                <a:spcPct val="100000"/>
              </a:lnSpc>
              <a:spcBef>
                <a:spcPts val="715"/>
              </a:spcBef>
              <a:buFont typeface="Arial"/>
              <a:buChar char="•"/>
              <a:tabLst>
                <a:tab pos="354965" algn="l"/>
              </a:tabLst>
            </a:pPr>
            <a:r>
              <a:rPr lang="en-US" sz="2400" spc="-10" dirty="0">
                <a:latin typeface="Times New Roman"/>
                <a:cs typeface="Times New Roman"/>
              </a:rPr>
              <a:t>Implementation &amp; Testing</a:t>
            </a:r>
          </a:p>
          <a:p>
            <a:pPr marL="354965" indent="-342265">
              <a:lnSpc>
                <a:spcPct val="100000"/>
              </a:lnSpc>
              <a:spcBef>
                <a:spcPts val="715"/>
              </a:spcBef>
              <a:buFont typeface="Arial"/>
              <a:buChar char="•"/>
              <a:tabLst>
                <a:tab pos="354965" algn="l"/>
              </a:tabLst>
            </a:pPr>
            <a:r>
              <a:rPr lang="en-US" sz="2400" spc="-10" dirty="0">
                <a:latin typeface="Times New Roman"/>
                <a:cs typeface="Times New Roman"/>
              </a:rPr>
              <a:t>Conclusion &amp; Future Enhancement</a:t>
            </a:r>
            <a:endParaRPr sz="2400" dirty="0">
              <a:latin typeface="Times New Roman"/>
              <a:cs typeface="Times New Roman"/>
            </a:endParaRPr>
          </a:p>
        </p:txBody>
      </p:sp>
      <p:sp>
        <p:nvSpPr>
          <p:cNvPr id="15" name="Slide Number Placeholder 14">
            <a:extLst>
              <a:ext uri="{FF2B5EF4-FFF2-40B4-BE49-F238E27FC236}">
                <a16:creationId xmlns:a16="http://schemas.microsoft.com/office/drawing/2014/main" id="{5BF97B1A-2B6C-79D3-5980-3115819BC0F4}"/>
              </a:ext>
            </a:extLst>
          </p:cNvPr>
          <p:cNvSpPr>
            <a:spLocks noGrp="1"/>
          </p:cNvSpPr>
          <p:nvPr>
            <p:ph type="sldNum" sz="quarter" idx="7"/>
          </p:nvPr>
        </p:nvSpPr>
        <p:spPr/>
        <p:txBody>
          <a:bodyPr/>
          <a:lstStyle/>
          <a:p>
            <a:pPr marL="115570">
              <a:lnSpc>
                <a:spcPts val="1240"/>
              </a:lnSpc>
            </a:pPr>
            <a:fld id="{81D60167-4931-47E6-BA6A-407CBD079E47}" type="slidenum">
              <a:rPr lang="en-US" spc="-50" smtClean="0"/>
              <a:t>2</a:t>
            </a:fld>
            <a:endParaRPr lang="en-US" spc="-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290"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91" name="Rounded Rectangle 4"/>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92" name="Rectangle 4"/>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93" name="Picture 5" descr="Picture 5"/>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96" name="Rounded Rectangle 4"/>
          <p:cNvGrpSpPr/>
          <p:nvPr/>
        </p:nvGrpSpPr>
        <p:grpSpPr>
          <a:xfrm>
            <a:off x="0" y="6477000"/>
            <a:ext cx="12192000" cy="393700"/>
            <a:chOff x="0" y="0"/>
            <a:chExt cx="12192000" cy="393700"/>
          </a:xfrm>
        </p:grpSpPr>
        <p:sp>
          <p:nvSpPr>
            <p:cNvPr id="294" name="Rectangle"/>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95" name="B.Tech III Year – II Sem | Dept of Computational Intelligence| Application Development – II | Project Review"/>
            <p:cNvSpPr txBox="1"/>
            <p:nvPr/>
          </p:nvSpPr>
          <p:spPr>
            <a:xfrm>
              <a:off x="52069" y="36830"/>
              <a:ext cx="12087862"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297" name="TextBox 6"/>
          <p:cNvSpPr txBox="1"/>
          <p:nvPr/>
        </p:nvSpPr>
        <p:spPr>
          <a:xfrm>
            <a:off x="2193187" y="-97079"/>
            <a:ext cx="6747776" cy="320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 name="TextBox 2">
            <a:extLst>
              <a:ext uri="{FF2B5EF4-FFF2-40B4-BE49-F238E27FC236}">
                <a16:creationId xmlns:a16="http://schemas.microsoft.com/office/drawing/2014/main" id="{D32FF554-BDFF-000C-8590-96FC16649208}"/>
              </a:ext>
            </a:extLst>
          </p:cNvPr>
          <p:cNvSpPr txBox="1"/>
          <p:nvPr/>
        </p:nvSpPr>
        <p:spPr>
          <a:xfrm>
            <a:off x="752836" y="304800"/>
            <a:ext cx="8924563" cy="646331"/>
          </a:xfrm>
          <a:prstGeom prst="rect">
            <a:avLst/>
          </a:prstGeom>
          <a:noFill/>
        </p:spPr>
        <p:txBody>
          <a:bodyPr wrap="square">
            <a:spAutoFit/>
          </a:bodyPr>
          <a:lstStyle/>
          <a:p>
            <a:r>
              <a:rPr lang="en-US" sz="3600" b="1" i="0" u="none" strike="noStrike" baseline="0" dirty="0">
                <a:solidFill>
                  <a:srgbClr val="00B0F0"/>
                </a:solidFill>
                <a:latin typeface="Times New Roman" panose="02020603050405020304" pitchFamily="18" charset="0"/>
              </a:rPr>
              <a:t>Output 2 - Workout and Diet Suggestion </a:t>
            </a:r>
            <a:endParaRPr lang="en-US" sz="3600" dirty="0">
              <a:solidFill>
                <a:srgbClr val="00B0F0"/>
              </a:solidFill>
            </a:endParaRPr>
          </a:p>
        </p:txBody>
      </p:sp>
      <p:pic>
        <p:nvPicPr>
          <p:cNvPr id="27" name="Picture 26" descr="A screenshot of a computer&#10;&#10;AI-generated content may be incorrect.">
            <a:extLst>
              <a:ext uri="{FF2B5EF4-FFF2-40B4-BE49-F238E27FC236}">
                <a16:creationId xmlns:a16="http://schemas.microsoft.com/office/drawing/2014/main" id="{135313ED-9695-5EBD-AB81-075AC37CA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1278776"/>
            <a:ext cx="8839200" cy="4969624"/>
          </a:xfrm>
          <a:prstGeom prst="rect">
            <a:avLst/>
          </a:prstGeom>
        </p:spPr>
      </p:pic>
      <p:sp>
        <p:nvSpPr>
          <p:cNvPr id="15" name="Slide Number Placeholder 14">
            <a:extLst>
              <a:ext uri="{FF2B5EF4-FFF2-40B4-BE49-F238E27FC236}">
                <a16:creationId xmlns:a16="http://schemas.microsoft.com/office/drawing/2014/main" id="{7CB0B9E0-C89E-D53A-92DB-1B327B2312A5}"/>
              </a:ext>
            </a:extLst>
          </p:cNvPr>
          <p:cNvSpPr>
            <a:spLocks noGrp="1"/>
          </p:cNvSpPr>
          <p:nvPr>
            <p:ph type="sldNum" sz="quarter" idx="7"/>
          </p:nvPr>
        </p:nvSpPr>
        <p:spPr>
          <a:xfrm>
            <a:off x="11526011" y="6285686"/>
            <a:ext cx="361189" cy="228143"/>
          </a:xfrm>
        </p:spPr>
        <p:txBody>
          <a:bodyPr/>
          <a:lstStyle/>
          <a:p>
            <a:pPr marL="115570">
              <a:lnSpc>
                <a:spcPts val="1240"/>
              </a:lnSpc>
            </a:pPr>
            <a:fld id="{81D60167-4931-47E6-BA6A-407CBD079E47}" type="slidenum">
              <a:rPr lang="en-US" spc="-50" smtClean="0"/>
              <a:t>20</a:t>
            </a:fld>
            <a:endParaRPr lang="en-US" spc="-50" dirty="0"/>
          </a:p>
        </p:txBody>
      </p:sp>
    </p:spTree>
    <p:extLst>
      <p:ext uri="{BB962C8B-B14F-4D97-AF65-F5344CB8AC3E}">
        <p14:creationId xmlns:p14="http://schemas.microsoft.com/office/powerpoint/2010/main" val="50755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290"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91" name="Rounded Rectangle 4"/>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92" name="Rectangle 4"/>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93" name="Picture 5" descr="Picture 5"/>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96" name="Rounded Rectangle 4"/>
          <p:cNvGrpSpPr/>
          <p:nvPr/>
        </p:nvGrpSpPr>
        <p:grpSpPr>
          <a:xfrm>
            <a:off x="0" y="6477000"/>
            <a:ext cx="12192000" cy="393700"/>
            <a:chOff x="0" y="0"/>
            <a:chExt cx="12192000" cy="393700"/>
          </a:xfrm>
        </p:grpSpPr>
        <p:sp>
          <p:nvSpPr>
            <p:cNvPr id="294" name="Rectangle"/>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95" name="B.Tech III Year – II Sem | Dept of Computational Intelligence| Application Development – II | Project Review"/>
            <p:cNvSpPr txBox="1"/>
            <p:nvPr/>
          </p:nvSpPr>
          <p:spPr>
            <a:xfrm>
              <a:off x="52069" y="36830"/>
              <a:ext cx="1208786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297" name="TextBox 6"/>
          <p:cNvSpPr txBox="1"/>
          <p:nvPr/>
        </p:nvSpPr>
        <p:spPr>
          <a:xfrm>
            <a:off x="2193187" y="-97079"/>
            <a:ext cx="6747776"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5" name="TextBox 4">
            <a:extLst>
              <a:ext uri="{FF2B5EF4-FFF2-40B4-BE49-F238E27FC236}">
                <a16:creationId xmlns:a16="http://schemas.microsoft.com/office/drawing/2014/main" id="{F173D691-2BF3-96F4-C889-0A127D4ADE36}"/>
              </a:ext>
            </a:extLst>
          </p:cNvPr>
          <p:cNvSpPr txBox="1"/>
          <p:nvPr/>
        </p:nvSpPr>
        <p:spPr>
          <a:xfrm>
            <a:off x="752836" y="304800"/>
            <a:ext cx="10146939" cy="646331"/>
          </a:xfrm>
          <a:prstGeom prst="rect">
            <a:avLst/>
          </a:prstGeom>
          <a:noFill/>
        </p:spPr>
        <p:txBody>
          <a:bodyPr wrap="square">
            <a:spAutoFit/>
          </a:bodyPr>
          <a:lstStyle/>
          <a:p>
            <a:r>
              <a:rPr lang="en-US" sz="3600" b="1" i="0" u="none" strike="noStrike" baseline="0" dirty="0">
                <a:solidFill>
                  <a:srgbClr val="00B0F0"/>
                </a:solidFill>
                <a:latin typeface="Times New Roman" panose="02020603050405020304" pitchFamily="18" charset="0"/>
              </a:rPr>
              <a:t>Output 3 - Result of Workout and Diet Suggestion </a:t>
            </a:r>
            <a:endParaRPr lang="en-US" sz="3600" dirty="0">
              <a:solidFill>
                <a:srgbClr val="00B0F0"/>
              </a:solidFill>
            </a:endParaRPr>
          </a:p>
        </p:txBody>
      </p:sp>
      <p:pic>
        <p:nvPicPr>
          <p:cNvPr id="12" name="Picture 11" descr="A screenshot of a computer&#10;&#10;AI-generated content may be incorrect.">
            <a:extLst>
              <a:ext uri="{FF2B5EF4-FFF2-40B4-BE49-F238E27FC236}">
                <a16:creationId xmlns:a16="http://schemas.microsoft.com/office/drawing/2014/main" id="{CFEC7248-7395-ECA9-2D6A-2557A5B7DE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1276351"/>
            <a:ext cx="8843514" cy="4972049"/>
          </a:xfrm>
          <a:prstGeom prst="rect">
            <a:avLst/>
          </a:prstGeom>
        </p:spPr>
      </p:pic>
      <p:sp>
        <p:nvSpPr>
          <p:cNvPr id="10" name="Slide Number Placeholder 9">
            <a:extLst>
              <a:ext uri="{FF2B5EF4-FFF2-40B4-BE49-F238E27FC236}">
                <a16:creationId xmlns:a16="http://schemas.microsoft.com/office/drawing/2014/main" id="{9A1E0E99-0F35-FB36-CE61-41BE0091D961}"/>
              </a:ext>
            </a:extLst>
          </p:cNvPr>
          <p:cNvSpPr>
            <a:spLocks noGrp="1"/>
          </p:cNvSpPr>
          <p:nvPr>
            <p:ph type="sldNum" sz="quarter" idx="7"/>
          </p:nvPr>
        </p:nvSpPr>
        <p:spPr>
          <a:xfrm>
            <a:off x="11526011" y="6285686"/>
            <a:ext cx="361189" cy="228143"/>
          </a:xfrm>
        </p:spPr>
        <p:txBody>
          <a:bodyPr/>
          <a:lstStyle/>
          <a:p>
            <a:pPr marL="115570">
              <a:lnSpc>
                <a:spcPts val="1240"/>
              </a:lnSpc>
            </a:pPr>
            <a:fld id="{81D60167-4931-47E6-BA6A-407CBD079E47}" type="slidenum">
              <a:rPr lang="en-US" spc="-50" smtClean="0"/>
              <a:t>21</a:t>
            </a:fld>
            <a:endParaRPr lang="en-US" spc="-50" dirty="0"/>
          </a:p>
        </p:txBody>
      </p:sp>
    </p:spTree>
    <p:extLst>
      <p:ext uri="{BB962C8B-B14F-4D97-AF65-F5344CB8AC3E}">
        <p14:creationId xmlns:p14="http://schemas.microsoft.com/office/powerpoint/2010/main" val="3618561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3B3AC-E7DD-769E-426D-B4049A6C4D52}"/>
            </a:ext>
          </a:extLst>
        </p:cNvPr>
        <p:cNvGrpSpPr/>
        <p:nvPr/>
      </p:nvGrpSpPr>
      <p:grpSpPr>
        <a:xfrm>
          <a:off x="0" y="0"/>
          <a:ext cx="0" cy="0"/>
          <a:chOff x="0" y="0"/>
          <a:chExt cx="0" cy="0"/>
        </a:xfrm>
      </p:grpSpPr>
      <p:pic>
        <p:nvPicPr>
          <p:cNvPr id="289" name="Picture 5" descr="Picture 5">
            <a:extLst>
              <a:ext uri="{FF2B5EF4-FFF2-40B4-BE49-F238E27FC236}">
                <a16:creationId xmlns:a16="http://schemas.microsoft.com/office/drawing/2014/main" id="{C677F154-6A82-3B12-DCF1-031FDEF750BD}"/>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290" name="Picture 5" descr="Picture 5">
            <a:extLst>
              <a:ext uri="{FF2B5EF4-FFF2-40B4-BE49-F238E27FC236}">
                <a16:creationId xmlns:a16="http://schemas.microsoft.com/office/drawing/2014/main" id="{7A585E86-C49D-78C9-F347-2DF4F5159265}"/>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91" name="Rounded Rectangle 4">
            <a:extLst>
              <a:ext uri="{FF2B5EF4-FFF2-40B4-BE49-F238E27FC236}">
                <a16:creationId xmlns:a16="http://schemas.microsoft.com/office/drawing/2014/main" id="{44A92425-8516-F863-9EF3-1F28E95955F4}"/>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92" name="Rectangle 4">
            <a:extLst>
              <a:ext uri="{FF2B5EF4-FFF2-40B4-BE49-F238E27FC236}">
                <a16:creationId xmlns:a16="http://schemas.microsoft.com/office/drawing/2014/main" id="{E9D11621-D352-BD46-544D-97669CDCDCFB}"/>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93" name="Picture 5" descr="Picture 5">
            <a:extLst>
              <a:ext uri="{FF2B5EF4-FFF2-40B4-BE49-F238E27FC236}">
                <a16:creationId xmlns:a16="http://schemas.microsoft.com/office/drawing/2014/main" id="{AE13E592-7FB9-87D0-58D7-D8EEDAC8CD09}"/>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96" name="Rounded Rectangle 4">
            <a:extLst>
              <a:ext uri="{FF2B5EF4-FFF2-40B4-BE49-F238E27FC236}">
                <a16:creationId xmlns:a16="http://schemas.microsoft.com/office/drawing/2014/main" id="{46556FE8-F03B-3DC3-7AD3-863665049D32}"/>
              </a:ext>
            </a:extLst>
          </p:cNvPr>
          <p:cNvGrpSpPr/>
          <p:nvPr/>
        </p:nvGrpSpPr>
        <p:grpSpPr>
          <a:xfrm>
            <a:off x="0" y="6477000"/>
            <a:ext cx="12192000" cy="393700"/>
            <a:chOff x="0" y="0"/>
            <a:chExt cx="12192000" cy="393700"/>
          </a:xfrm>
        </p:grpSpPr>
        <p:sp>
          <p:nvSpPr>
            <p:cNvPr id="294" name="Rectangle">
              <a:extLst>
                <a:ext uri="{FF2B5EF4-FFF2-40B4-BE49-F238E27FC236}">
                  <a16:creationId xmlns:a16="http://schemas.microsoft.com/office/drawing/2014/main" id="{38ED1474-36B1-743C-4625-72BA8DA8A2DA}"/>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95" name="B.Tech III Year – II Sem | Dept of Computational Intelligence| Application Development – II | Project Review">
              <a:extLst>
                <a:ext uri="{FF2B5EF4-FFF2-40B4-BE49-F238E27FC236}">
                  <a16:creationId xmlns:a16="http://schemas.microsoft.com/office/drawing/2014/main" id="{C063A7DD-92F4-5F45-7147-1A70D32345A5}"/>
                </a:ext>
              </a:extLst>
            </p:cNvPr>
            <p:cNvSpPr txBox="1"/>
            <p:nvPr/>
          </p:nvSpPr>
          <p:spPr>
            <a:xfrm>
              <a:off x="52069" y="36830"/>
              <a:ext cx="12087862"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297" name="TextBox 6">
            <a:extLst>
              <a:ext uri="{FF2B5EF4-FFF2-40B4-BE49-F238E27FC236}">
                <a16:creationId xmlns:a16="http://schemas.microsoft.com/office/drawing/2014/main" id="{9B5EC24C-01D3-4898-85D8-EFA054BF64F7}"/>
              </a:ext>
            </a:extLst>
          </p:cNvPr>
          <p:cNvSpPr txBox="1"/>
          <p:nvPr/>
        </p:nvSpPr>
        <p:spPr>
          <a:xfrm>
            <a:off x="2193187" y="-97079"/>
            <a:ext cx="6747776" cy="320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5" name="TextBox 4">
            <a:extLst>
              <a:ext uri="{FF2B5EF4-FFF2-40B4-BE49-F238E27FC236}">
                <a16:creationId xmlns:a16="http://schemas.microsoft.com/office/drawing/2014/main" id="{A0571511-AACC-12A5-7107-6BD14DAD36DE}"/>
              </a:ext>
            </a:extLst>
          </p:cNvPr>
          <p:cNvSpPr txBox="1"/>
          <p:nvPr/>
        </p:nvSpPr>
        <p:spPr>
          <a:xfrm>
            <a:off x="752836" y="304800"/>
            <a:ext cx="8924563" cy="646331"/>
          </a:xfrm>
          <a:prstGeom prst="rect">
            <a:avLst/>
          </a:prstGeom>
          <a:noFill/>
        </p:spPr>
        <p:txBody>
          <a:bodyPr wrap="square">
            <a:spAutoFit/>
          </a:bodyPr>
          <a:lstStyle/>
          <a:p>
            <a:r>
              <a:rPr lang="en-US" sz="3600" b="1" i="0" u="none" strike="noStrike" baseline="0" dirty="0">
                <a:solidFill>
                  <a:srgbClr val="00B0F0"/>
                </a:solidFill>
                <a:latin typeface="Times New Roman" panose="02020603050405020304" pitchFamily="18" charset="0"/>
              </a:rPr>
              <a:t>Output 4 - Workout Tracker </a:t>
            </a:r>
            <a:endParaRPr lang="en-US" sz="3600" dirty="0">
              <a:solidFill>
                <a:srgbClr val="00B0F0"/>
              </a:solidFill>
            </a:endParaRPr>
          </a:p>
        </p:txBody>
      </p:sp>
      <p:pic>
        <p:nvPicPr>
          <p:cNvPr id="7" name="Picture 6" descr="A screenshot of a computer&#10;&#10;AI-generated content may be incorrect.">
            <a:extLst>
              <a:ext uri="{FF2B5EF4-FFF2-40B4-BE49-F238E27FC236}">
                <a16:creationId xmlns:a16="http://schemas.microsoft.com/office/drawing/2014/main" id="{7F84F1C0-5E9F-0CE4-ACA5-2E5597A7BE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1276351"/>
            <a:ext cx="8843514" cy="4972049"/>
          </a:xfrm>
          <a:prstGeom prst="rect">
            <a:avLst/>
          </a:prstGeom>
        </p:spPr>
      </p:pic>
      <p:sp>
        <p:nvSpPr>
          <p:cNvPr id="6" name="Slide Number Placeholder 5">
            <a:extLst>
              <a:ext uri="{FF2B5EF4-FFF2-40B4-BE49-F238E27FC236}">
                <a16:creationId xmlns:a16="http://schemas.microsoft.com/office/drawing/2014/main" id="{065F5AEF-DA0B-C3C8-10D6-FE9C365F45F4}"/>
              </a:ext>
            </a:extLst>
          </p:cNvPr>
          <p:cNvSpPr>
            <a:spLocks noGrp="1"/>
          </p:cNvSpPr>
          <p:nvPr>
            <p:ph type="sldNum" sz="quarter" idx="7"/>
          </p:nvPr>
        </p:nvSpPr>
        <p:spPr>
          <a:xfrm>
            <a:off x="11526011" y="6285686"/>
            <a:ext cx="361189" cy="191313"/>
          </a:xfrm>
        </p:spPr>
        <p:txBody>
          <a:bodyPr/>
          <a:lstStyle/>
          <a:p>
            <a:pPr marL="115570">
              <a:lnSpc>
                <a:spcPts val="1240"/>
              </a:lnSpc>
            </a:pPr>
            <a:fld id="{81D60167-4931-47E6-BA6A-407CBD079E47}" type="slidenum">
              <a:rPr lang="en-US" spc="-50" smtClean="0"/>
              <a:t>22</a:t>
            </a:fld>
            <a:endParaRPr lang="en-US" spc="-50" dirty="0"/>
          </a:p>
        </p:txBody>
      </p:sp>
    </p:spTree>
    <p:extLst>
      <p:ext uri="{BB962C8B-B14F-4D97-AF65-F5344CB8AC3E}">
        <p14:creationId xmlns:p14="http://schemas.microsoft.com/office/powerpoint/2010/main" val="507850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6BC29-72CB-2FD7-35F0-FA7A036DE84E}"/>
            </a:ext>
          </a:extLst>
        </p:cNvPr>
        <p:cNvGrpSpPr/>
        <p:nvPr/>
      </p:nvGrpSpPr>
      <p:grpSpPr>
        <a:xfrm>
          <a:off x="0" y="0"/>
          <a:ext cx="0" cy="0"/>
          <a:chOff x="0" y="0"/>
          <a:chExt cx="0" cy="0"/>
        </a:xfrm>
      </p:grpSpPr>
      <p:pic>
        <p:nvPicPr>
          <p:cNvPr id="289" name="Picture 5" descr="Picture 5">
            <a:extLst>
              <a:ext uri="{FF2B5EF4-FFF2-40B4-BE49-F238E27FC236}">
                <a16:creationId xmlns:a16="http://schemas.microsoft.com/office/drawing/2014/main" id="{B966A1C8-8E75-4BFE-0C82-A2EDE6F44A7E}"/>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290" name="Picture 5" descr="Picture 5">
            <a:extLst>
              <a:ext uri="{FF2B5EF4-FFF2-40B4-BE49-F238E27FC236}">
                <a16:creationId xmlns:a16="http://schemas.microsoft.com/office/drawing/2014/main" id="{8B29F2C6-72B7-27AC-A7B8-F35DF8473CD3}"/>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91" name="Rounded Rectangle 4">
            <a:extLst>
              <a:ext uri="{FF2B5EF4-FFF2-40B4-BE49-F238E27FC236}">
                <a16:creationId xmlns:a16="http://schemas.microsoft.com/office/drawing/2014/main" id="{08B0724B-ED32-1047-A0FC-76DFCD4DF2AC}"/>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92" name="Rectangle 4">
            <a:extLst>
              <a:ext uri="{FF2B5EF4-FFF2-40B4-BE49-F238E27FC236}">
                <a16:creationId xmlns:a16="http://schemas.microsoft.com/office/drawing/2014/main" id="{660BB05A-21A5-D056-FD6C-F633563BBAD2}"/>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93" name="Picture 5" descr="Picture 5">
            <a:extLst>
              <a:ext uri="{FF2B5EF4-FFF2-40B4-BE49-F238E27FC236}">
                <a16:creationId xmlns:a16="http://schemas.microsoft.com/office/drawing/2014/main" id="{285E346C-72C2-8BDB-43B2-C5117497727C}"/>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96" name="Rounded Rectangle 4">
            <a:extLst>
              <a:ext uri="{FF2B5EF4-FFF2-40B4-BE49-F238E27FC236}">
                <a16:creationId xmlns:a16="http://schemas.microsoft.com/office/drawing/2014/main" id="{9323A2DA-FA38-5D66-63C4-3B865F78CA3D}"/>
              </a:ext>
            </a:extLst>
          </p:cNvPr>
          <p:cNvGrpSpPr/>
          <p:nvPr/>
        </p:nvGrpSpPr>
        <p:grpSpPr>
          <a:xfrm>
            <a:off x="0" y="6477000"/>
            <a:ext cx="12192000" cy="393700"/>
            <a:chOff x="0" y="0"/>
            <a:chExt cx="12192000" cy="393700"/>
          </a:xfrm>
        </p:grpSpPr>
        <p:sp>
          <p:nvSpPr>
            <p:cNvPr id="294" name="Rectangle">
              <a:extLst>
                <a:ext uri="{FF2B5EF4-FFF2-40B4-BE49-F238E27FC236}">
                  <a16:creationId xmlns:a16="http://schemas.microsoft.com/office/drawing/2014/main" id="{4EB4A0B2-EDF8-5FDA-BC31-8AADEF3897C8}"/>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95" name="B.Tech III Year – II Sem | Dept of Computational Intelligence| Application Development – II | Project Review">
              <a:extLst>
                <a:ext uri="{FF2B5EF4-FFF2-40B4-BE49-F238E27FC236}">
                  <a16:creationId xmlns:a16="http://schemas.microsoft.com/office/drawing/2014/main" id="{BB853512-1A1C-E0A3-DEDC-8EEE2645A8B6}"/>
                </a:ext>
              </a:extLst>
            </p:cNvPr>
            <p:cNvSpPr txBox="1"/>
            <p:nvPr/>
          </p:nvSpPr>
          <p:spPr>
            <a:xfrm>
              <a:off x="52069" y="36830"/>
              <a:ext cx="1208786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297" name="TextBox 6">
            <a:extLst>
              <a:ext uri="{FF2B5EF4-FFF2-40B4-BE49-F238E27FC236}">
                <a16:creationId xmlns:a16="http://schemas.microsoft.com/office/drawing/2014/main" id="{4B683D4D-F03D-EF48-EC7E-EF0E7D278535}"/>
              </a:ext>
            </a:extLst>
          </p:cNvPr>
          <p:cNvSpPr txBox="1"/>
          <p:nvPr/>
        </p:nvSpPr>
        <p:spPr>
          <a:xfrm>
            <a:off x="2193187" y="-97079"/>
            <a:ext cx="6747776"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5" name="TextBox 4">
            <a:extLst>
              <a:ext uri="{FF2B5EF4-FFF2-40B4-BE49-F238E27FC236}">
                <a16:creationId xmlns:a16="http://schemas.microsoft.com/office/drawing/2014/main" id="{210BF2AF-ADB5-4C7A-7207-0B822906E0B3}"/>
              </a:ext>
            </a:extLst>
          </p:cNvPr>
          <p:cNvSpPr txBox="1"/>
          <p:nvPr/>
        </p:nvSpPr>
        <p:spPr>
          <a:xfrm>
            <a:off x="752836" y="304800"/>
            <a:ext cx="8924563" cy="646331"/>
          </a:xfrm>
          <a:prstGeom prst="rect">
            <a:avLst/>
          </a:prstGeom>
          <a:noFill/>
        </p:spPr>
        <p:txBody>
          <a:bodyPr wrap="square">
            <a:spAutoFit/>
          </a:bodyPr>
          <a:lstStyle/>
          <a:p>
            <a:r>
              <a:rPr lang="en-US" sz="3600" b="1" i="0" u="none" strike="noStrike" baseline="0" dirty="0">
                <a:solidFill>
                  <a:srgbClr val="00B0F0"/>
                </a:solidFill>
                <a:latin typeface="Times New Roman" panose="02020603050405020304" pitchFamily="18" charset="0"/>
              </a:rPr>
              <a:t>Output 5 - Calories Burned Analysis </a:t>
            </a:r>
            <a:endParaRPr lang="en-US" sz="3600" dirty="0">
              <a:solidFill>
                <a:srgbClr val="00B0F0"/>
              </a:solidFill>
            </a:endParaRPr>
          </a:p>
        </p:txBody>
      </p:sp>
      <p:pic>
        <p:nvPicPr>
          <p:cNvPr id="4" name="Picture 3" descr="A screenshot of a computer&#10;&#10;AI-generated content may be incorrect.">
            <a:extLst>
              <a:ext uri="{FF2B5EF4-FFF2-40B4-BE49-F238E27FC236}">
                <a16:creationId xmlns:a16="http://schemas.microsoft.com/office/drawing/2014/main" id="{7B91DCE2-370A-7B21-25B9-445ED13CD5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1276351"/>
            <a:ext cx="8843514" cy="4972049"/>
          </a:xfrm>
          <a:prstGeom prst="rect">
            <a:avLst/>
          </a:prstGeom>
        </p:spPr>
      </p:pic>
      <p:sp>
        <p:nvSpPr>
          <p:cNvPr id="10" name="Slide Number Placeholder 9">
            <a:extLst>
              <a:ext uri="{FF2B5EF4-FFF2-40B4-BE49-F238E27FC236}">
                <a16:creationId xmlns:a16="http://schemas.microsoft.com/office/drawing/2014/main" id="{B66ACA33-2B4C-7915-CF13-E5C5774E9317}"/>
              </a:ext>
            </a:extLst>
          </p:cNvPr>
          <p:cNvSpPr>
            <a:spLocks noGrp="1"/>
          </p:cNvSpPr>
          <p:nvPr>
            <p:ph type="sldNum" sz="quarter" idx="7"/>
          </p:nvPr>
        </p:nvSpPr>
        <p:spPr>
          <a:xfrm>
            <a:off x="11526011" y="6285686"/>
            <a:ext cx="284989" cy="191313"/>
          </a:xfrm>
        </p:spPr>
        <p:txBody>
          <a:bodyPr/>
          <a:lstStyle/>
          <a:p>
            <a:pPr marL="115570">
              <a:lnSpc>
                <a:spcPts val="1240"/>
              </a:lnSpc>
            </a:pPr>
            <a:fld id="{81D60167-4931-47E6-BA6A-407CBD079E47}" type="slidenum">
              <a:rPr lang="en-US" spc="-50" smtClean="0"/>
              <a:t>23</a:t>
            </a:fld>
            <a:endParaRPr lang="en-US" spc="-50" dirty="0"/>
          </a:p>
        </p:txBody>
      </p:sp>
    </p:spTree>
    <p:extLst>
      <p:ext uri="{BB962C8B-B14F-4D97-AF65-F5344CB8AC3E}">
        <p14:creationId xmlns:p14="http://schemas.microsoft.com/office/powerpoint/2010/main" val="3048133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1CFDE-8556-3755-FE1C-8E3304D08D8B}"/>
            </a:ext>
          </a:extLst>
        </p:cNvPr>
        <p:cNvGrpSpPr/>
        <p:nvPr/>
      </p:nvGrpSpPr>
      <p:grpSpPr>
        <a:xfrm>
          <a:off x="0" y="0"/>
          <a:ext cx="0" cy="0"/>
          <a:chOff x="0" y="0"/>
          <a:chExt cx="0" cy="0"/>
        </a:xfrm>
      </p:grpSpPr>
      <p:pic>
        <p:nvPicPr>
          <p:cNvPr id="289" name="Picture 5" descr="Picture 5">
            <a:extLst>
              <a:ext uri="{FF2B5EF4-FFF2-40B4-BE49-F238E27FC236}">
                <a16:creationId xmlns:a16="http://schemas.microsoft.com/office/drawing/2014/main" id="{8CD8D35F-4924-7A39-07D1-0FDC8FBBDD9F}"/>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290" name="Picture 5" descr="Picture 5">
            <a:extLst>
              <a:ext uri="{FF2B5EF4-FFF2-40B4-BE49-F238E27FC236}">
                <a16:creationId xmlns:a16="http://schemas.microsoft.com/office/drawing/2014/main" id="{FA6C8089-7A58-8891-E347-268969B8573F}"/>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91" name="Rounded Rectangle 4">
            <a:extLst>
              <a:ext uri="{FF2B5EF4-FFF2-40B4-BE49-F238E27FC236}">
                <a16:creationId xmlns:a16="http://schemas.microsoft.com/office/drawing/2014/main" id="{C5E57402-7857-3B21-34B7-6A277FCFB24E}"/>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92" name="Rectangle 4">
            <a:extLst>
              <a:ext uri="{FF2B5EF4-FFF2-40B4-BE49-F238E27FC236}">
                <a16:creationId xmlns:a16="http://schemas.microsoft.com/office/drawing/2014/main" id="{15B21110-35B0-C957-B60F-8D56C96AE9E8}"/>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93" name="Picture 5" descr="Picture 5">
            <a:extLst>
              <a:ext uri="{FF2B5EF4-FFF2-40B4-BE49-F238E27FC236}">
                <a16:creationId xmlns:a16="http://schemas.microsoft.com/office/drawing/2014/main" id="{89F4EC61-E837-9A02-D1D0-0F5E97DFD4C7}"/>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96" name="Rounded Rectangle 4">
            <a:extLst>
              <a:ext uri="{FF2B5EF4-FFF2-40B4-BE49-F238E27FC236}">
                <a16:creationId xmlns:a16="http://schemas.microsoft.com/office/drawing/2014/main" id="{94E42207-C1B5-A197-CAF9-4AB44AFC03CB}"/>
              </a:ext>
            </a:extLst>
          </p:cNvPr>
          <p:cNvGrpSpPr/>
          <p:nvPr/>
        </p:nvGrpSpPr>
        <p:grpSpPr>
          <a:xfrm>
            <a:off x="0" y="6477000"/>
            <a:ext cx="12192000" cy="393700"/>
            <a:chOff x="0" y="0"/>
            <a:chExt cx="12192000" cy="393700"/>
          </a:xfrm>
        </p:grpSpPr>
        <p:sp>
          <p:nvSpPr>
            <p:cNvPr id="294" name="Rectangle">
              <a:extLst>
                <a:ext uri="{FF2B5EF4-FFF2-40B4-BE49-F238E27FC236}">
                  <a16:creationId xmlns:a16="http://schemas.microsoft.com/office/drawing/2014/main" id="{D685ED82-4901-9930-712C-0C834EA06E55}"/>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95" name="B.Tech III Year – II Sem | Dept of Computational Intelligence| Application Development – II | Project Review">
              <a:extLst>
                <a:ext uri="{FF2B5EF4-FFF2-40B4-BE49-F238E27FC236}">
                  <a16:creationId xmlns:a16="http://schemas.microsoft.com/office/drawing/2014/main" id="{92FD182B-8042-CF61-5BB4-97507647890C}"/>
                </a:ext>
              </a:extLst>
            </p:cNvPr>
            <p:cNvSpPr txBox="1"/>
            <p:nvPr/>
          </p:nvSpPr>
          <p:spPr>
            <a:xfrm>
              <a:off x="52069" y="36830"/>
              <a:ext cx="12087862"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297" name="TextBox 6">
            <a:extLst>
              <a:ext uri="{FF2B5EF4-FFF2-40B4-BE49-F238E27FC236}">
                <a16:creationId xmlns:a16="http://schemas.microsoft.com/office/drawing/2014/main" id="{7504A0A1-B214-FE12-891D-FB3C534E6727}"/>
              </a:ext>
            </a:extLst>
          </p:cNvPr>
          <p:cNvSpPr txBox="1"/>
          <p:nvPr/>
        </p:nvSpPr>
        <p:spPr>
          <a:xfrm>
            <a:off x="2193187" y="-97079"/>
            <a:ext cx="6747776" cy="320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5" name="TextBox 4">
            <a:extLst>
              <a:ext uri="{FF2B5EF4-FFF2-40B4-BE49-F238E27FC236}">
                <a16:creationId xmlns:a16="http://schemas.microsoft.com/office/drawing/2014/main" id="{06A13B7B-A606-984B-1300-05EAF8E22735}"/>
              </a:ext>
            </a:extLst>
          </p:cNvPr>
          <p:cNvSpPr txBox="1"/>
          <p:nvPr/>
        </p:nvSpPr>
        <p:spPr>
          <a:xfrm>
            <a:off x="752836" y="304800"/>
            <a:ext cx="8924563" cy="646331"/>
          </a:xfrm>
          <a:prstGeom prst="rect">
            <a:avLst/>
          </a:prstGeom>
          <a:noFill/>
        </p:spPr>
        <p:txBody>
          <a:bodyPr wrap="square">
            <a:spAutoFit/>
          </a:bodyPr>
          <a:lstStyle/>
          <a:p>
            <a:r>
              <a:rPr lang="en-US" sz="3600" b="1" i="0" u="none" strike="noStrike" baseline="0" dirty="0">
                <a:solidFill>
                  <a:srgbClr val="00B0F0"/>
                </a:solidFill>
                <a:latin typeface="Times New Roman" panose="02020603050405020304" pitchFamily="18" charset="0"/>
              </a:rPr>
              <a:t>Output 6 - Daily Motivation Page </a:t>
            </a:r>
            <a:endParaRPr lang="en-US" sz="3600" dirty="0">
              <a:solidFill>
                <a:srgbClr val="00B0F0"/>
              </a:solidFill>
            </a:endParaRPr>
          </a:p>
        </p:txBody>
      </p:sp>
      <p:pic>
        <p:nvPicPr>
          <p:cNvPr id="7" name="Picture 6" descr="A screenshot of a computer&#10;&#10;AI-generated content may be incorrect.">
            <a:extLst>
              <a:ext uri="{FF2B5EF4-FFF2-40B4-BE49-F238E27FC236}">
                <a16:creationId xmlns:a16="http://schemas.microsoft.com/office/drawing/2014/main" id="{FC54D1CC-6623-83C8-ECAE-2EDBC9C2DF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1276351"/>
            <a:ext cx="8843514" cy="4972049"/>
          </a:xfrm>
          <a:prstGeom prst="rect">
            <a:avLst/>
          </a:prstGeom>
        </p:spPr>
      </p:pic>
      <p:sp>
        <p:nvSpPr>
          <p:cNvPr id="4" name="Slide Number Placeholder 3">
            <a:extLst>
              <a:ext uri="{FF2B5EF4-FFF2-40B4-BE49-F238E27FC236}">
                <a16:creationId xmlns:a16="http://schemas.microsoft.com/office/drawing/2014/main" id="{1111E6DA-9100-0DBA-5FA8-82ED8CBF75F1}"/>
              </a:ext>
            </a:extLst>
          </p:cNvPr>
          <p:cNvSpPr>
            <a:spLocks noGrp="1"/>
          </p:cNvSpPr>
          <p:nvPr>
            <p:ph type="sldNum" sz="quarter" idx="7"/>
          </p:nvPr>
        </p:nvSpPr>
        <p:spPr>
          <a:xfrm>
            <a:off x="11526011" y="6285686"/>
            <a:ext cx="361189" cy="191313"/>
          </a:xfrm>
        </p:spPr>
        <p:txBody>
          <a:bodyPr/>
          <a:lstStyle/>
          <a:p>
            <a:pPr marL="115570">
              <a:lnSpc>
                <a:spcPts val="1240"/>
              </a:lnSpc>
            </a:pPr>
            <a:fld id="{81D60167-4931-47E6-BA6A-407CBD079E47}" type="slidenum">
              <a:rPr lang="en-US" spc="-50" smtClean="0"/>
              <a:t>24</a:t>
            </a:fld>
            <a:endParaRPr lang="en-US" spc="-50" dirty="0"/>
          </a:p>
        </p:txBody>
      </p:sp>
    </p:spTree>
    <p:extLst>
      <p:ext uri="{BB962C8B-B14F-4D97-AF65-F5344CB8AC3E}">
        <p14:creationId xmlns:p14="http://schemas.microsoft.com/office/powerpoint/2010/main" val="3796305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itle 1"/>
          <p:cNvSpPr txBox="1">
            <a:spLocks noGrp="1"/>
          </p:cNvSpPr>
          <p:nvPr>
            <p:ph type="title"/>
          </p:nvPr>
        </p:nvSpPr>
        <p:spPr>
          <a:xfrm>
            <a:off x="666012" y="541841"/>
            <a:ext cx="10515600" cy="866775"/>
          </a:xfrm>
          <a:prstGeom prst="rect">
            <a:avLst/>
          </a:prstGeom>
        </p:spPr>
        <p:txBody>
          <a:bodyPr/>
          <a:lstStyle>
            <a:lvl1pPr>
              <a:defRPr b="1">
                <a:solidFill>
                  <a:srgbClr val="00B0F0"/>
                </a:solidFill>
                <a:latin typeface="Times New Roman"/>
                <a:ea typeface="Times New Roman"/>
                <a:cs typeface="Times New Roman"/>
                <a:sym typeface="Times New Roman"/>
              </a:defRPr>
            </a:lvl1pPr>
          </a:lstStyle>
          <a:p>
            <a:r>
              <a:rPr lang="en-US" dirty="0"/>
              <a:t>Testing</a:t>
            </a:r>
            <a:endParaRPr dirty="0"/>
          </a:p>
        </p:txBody>
      </p:sp>
      <p:pic>
        <p:nvPicPr>
          <p:cNvPr id="325"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326"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327" name="Rounded Rectangle 4"/>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328" name="Rectangle 4"/>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329" name="Picture 5" descr="Picture 5"/>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332" name="Rounded Rectangle 4"/>
          <p:cNvGrpSpPr/>
          <p:nvPr/>
        </p:nvGrpSpPr>
        <p:grpSpPr>
          <a:xfrm>
            <a:off x="0" y="6477000"/>
            <a:ext cx="12192000" cy="393700"/>
            <a:chOff x="0" y="0"/>
            <a:chExt cx="12192000" cy="393700"/>
          </a:xfrm>
        </p:grpSpPr>
        <p:sp>
          <p:nvSpPr>
            <p:cNvPr id="330" name="Rectangle"/>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31" name="B.Tech III Year – II Sem | Dept of Computational Intelligence| Application Development – II | Project Review"/>
            <p:cNvSpPr txBox="1"/>
            <p:nvPr/>
          </p:nvSpPr>
          <p:spPr>
            <a:xfrm>
              <a:off x="52069" y="36830"/>
              <a:ext cx="1208786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333" name="TextBox 5"/>
          <p:cNvSpPr txBox="1"/>
          <p:nvPr/>
        </p:nvSpPr>
        <p:spPr>
          <a:xfrm>
            <a:off x="2193187" y="-97080"/>
            <a:ext cx="6964086" cy="320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34" name="The proposed XAI-powered system represents a significant advancement in the automation of analysis and extraction of insights from charts and graphs within documents. Combining deep learning techniques such as Resnet 50 and Tesseract OCR with the Llama2 "/>
          <p:cNvSpPr txBox="1"/>
          <p:nvPr/>
        </p:nvSpPr>
        <p:spPr>
          <a:xfrm>
            <a:off x="609600" y="1427031"/>
            <a:ext cx="11171237" cy="45122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just">
              <a:lnSpc>
                <a:spcPct val="150000"/>
              </a:lnSpc>
              <a:spcBef>
                <a:spcPts val="1000"/>
              </a:spcBef>
              <a:buFont typeface="Arial"/>
              <a:defRPr sz="1900">
                <a:latin typeface="Times New Roman"/>
                <a:ea typeface="Times New Roman"/>
                <a:cs typeface="Times New Roman"/>
                <a:sym typeface="Times New Roman"/>
              </a:defRPr>
            </a:lvl1pPr>
          </a:lstStyle>
          <a:p>
            <a:pPr marR="99695" lvl="0" algn="just">
              <a:lnSpc>
                <a:spcPct val="115000"/>
              </a:lnSpc>
              <a:spcBef>
                <a:spcPts val="90"/>
              </a:spcBef>
            </a:pPr>
            <a:r>
              <a:rPr lang="en-US" sz="2800" b="0" i="0" u="none" strike="noStrike" baseline="0" dirty="0">
                <a:solidFill>
                  <a:srgbClr val="000000"/>
                </a:solidFill>
                <a:latin typeface="Times New Roman" panose="02020603050405020304" pitchFamily="18" charset="0"/>
              </a:rPr>
              <a:t>The testing phase encompasses various types of testing, including functional testing, integration testing, and user acceptance testing. It helps identify and rectify any bugs, inconsistencies, or performance issues before deployment. By simulating real-world scenarios and user interactions, system testing ensures the software behaves as expected, enhances user satisfaction, and confirms the system's readiness for final release. In the context of the AI-driven fitness recommendation system, system testing verifies the accuracy, reliability, and performance of the personalized workout and diet suggestions generated for users based on their input parameters.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D235F95-0F91-23B7-3B82-4D4A7C62BDD2}"/>
              </a:ext>
            </a:extLst>
          </p:cNvPr>
          <p:cNvSpPr>
            <a:spLocks noGrp="1"/>
          </p:cNvSpPr>
          <p:nvPr>
            <p:ph type="sldNum" sz="quarter" idx="7"/>
          </p:nvPr>
        </p:nvSpPr>
        <p:spPr>
          <a:xfrm>
            <a:off x="11526010" y="6285686"/>
            <a:ext cx="361189" cy="191314"/>
          </a:xfrm>
        </p:spPr>
        <p:txBody>
          <a:bodyPr/>
          <a:lstStyle/>
          <a:p>
            <a:pPr marL="115570">
              <a:lnSpc>
                <a:spcPts val="1240"/>
              </a:lnSpc>
            </a:pPr>
            <a:fld id="{81D60167-4931-47E6-BA6A-407CBD079E47}" type="slidenum">
              <a:rPr lang="en-US" spc="-50" smtClean="0"/>
              <a:t>25</a:t>
            </a:fld>
            <a:endParaRPr lang="en-US" spc="-50" dirty="0"/>
          </a:p>
        </p:txBody>
      </p:sp>
    </p:spTree>
    <p:extLst>
      <p:ext uri="{BB962C8B-B14F-4D97-AF65-F5344CB8AC3E}">
        <p14:creationId xmlns:p14="http://schemas.microsoft.com/office/powerpoint/2010/main" val="3440751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itle 1"/>
          <p:cNvSpPr txBox="1">
            <a:spLocks noGrp="1"/>
          </p:cNvSpPr>
          <p:nvPr>
            <p:ph type="title"/>
          </p:nvPr>
        </p:nvSpPr>
        <p:spPr>
          <a:xfrm>
            <a:off x="692150" y="545852"/>
            <a:ext cx="10515600" cy="866775"/>
          </a:xfrm>
          <a:prstGeom prst="rect">
            <a:avLst/>
          </a:prstGeom>
        </p:spPr>
        <p:txBody>
          <a:bodyPr>
            <a:normAutofit/>
          </a:bodyPr>
          <a:lstStyle>
            <a:lvl1pPr>
              <a:defRPr b="1">
                <a:solidFill>
                  <a:srgbClr val="00B0F0"/>
                </a:solidFill>
                <a:latin typeface="Times New Roman"/>
                <a:ea typeface="Times New Roman"/>
                <a:cs typeface="Times New Roman"/>
                <a:sym typeface="Times New Roman"/>
              </a:defRPr>
            </a:lvl1pPr>
          </a:lstStyle>
          <a:p>
            <a:r>
              <a:rPr sz="4000" dirty="0"/>
              <a:t>Conclusion</a:t>
            </a:r>
            <a:r>
              <a:rPr lang="en-US" sz="4000" dirty="0"/>
              <a:t> &amp; Future Enhancements</a:t>
            </a:r>
            <a:endParaRPr sz="4000" dirty="0"/>
          </a:p>
        </p:txBody>
      </p:sp>
      <p:pic>
        <p:nvPicPr>
          <p:cNvPr id="325"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326"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327" name="Rounded Rectangle 4"/>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328" name="Rectangle 4"/>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329" name="Picture 5" descr="Picture 5"/>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332" name="Rounded Rectangle 4"/>
          <p:cNvGrpSpPr/>
          <p:nvPr/>
        </p:nvGrpSpPr>
        <p:grpSpPr>
          <a:xfrm>
            <a:off x="0" y="6477000"/>
            <a:ext cx="12192000" cy="393700"/>
            <a:chOff x="0" y="0"/>
            <a:chExt cx="12192000" cy="393700"/>
          </a:xfrm>
        </p:grpSpPr>
        <p:sp>
          <p:nvSpPr>
            <p:cNvPr id="330" name="Rectangle"/>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31" name="B.Tech III Year – II Sem | Dept of Computational Intelligence| Application Development – II | Project Review"/>
            <p:cNvSpPr txBox="1"/>
            <p:nvPr/>
          </p:nvSpPr>
          <p:spPr>
            <a:xfrm>
              <a:off x="52069" y="36830"/>
              <a:ext cx="12087861"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333" name="TextBox 5"/>
          <p:cNvSpPr txBox="1"/>
          <p:nvPr/>
        </p:nvSpPr>
        <p:spPr>
          <a:xfrm>
            <a:off x="2193187" y="-97080"/>
            <a:ext cx="6964086" cy="320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34" name="The proposed XAI-powered system represents a significant advancement in the automation of analysis and extraction of insights from charts and graphs within documents. Combining deep learning techniques such as Resnet 50 and Tesseract OCR with the Llama2 "/>
          <p:cNvSpPr txBox="1"/>
          <p:nvPr/>
        </p:nvSpPr>
        <p:spPr>
          <a:xfrm>
            <a:off x="692150" y="1352426"/>
            <a:ext cx="11201400" cy="46567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just">
              <a:lnSpc>
                <a:spcPct val="150000"/>
              </a:lnSpc>
              <a:spcBef>
                <a:spcPts val="1000"/>
              </a:spcBef>
              <a:buFont typeface="Arial"/>
              <a:defRPr sz="1900">
                <a:latin typeface="Times New Roman"/>
                <a:ea typeface="Times New Roman"/>
                <a:cs typeface="Times New Roman"/>
                <a:sym typeface="Times New Roman"/>
              </a:defRPr>
            </a:lvl1pPr>
          </a:lstStyle>
          <a:p>
            <a:pPr marR="99695" lvl="0" algn="just">
              <a:lnSpc>
                <a:spcPct val="115000"/>
              </a:lnSpc>
            </a:pPr>
            <a:r>
              <a:rPr lang="en-US" sz="2600" dirty="0"/>
              <a:t>In conclusion, the Personalized Fitness and Diet Recommendation System successfully demonstrates how artificial intelligence and machine learning can be leveraged to deliver tailored workout and nutritional guidance based on individual user profiles. Combining user data with intelligent algorithms, the system enhances user engagement, promotes healthier lifestyles, and simplifies the decision-making process for fitness beginners. And future enhancements could include real-time activity tracking through wearable device integration, voice-enabled assistance for hands-free operation, and community features for peer motivation, incorporating advanced recommendation models, emotional well-being tracking, and multilingual support can further personalize and enrich the user experience.</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5DB68CA-479F-D2DB-D565-0D5A287ACFED}"/>
              </a:ext>
            </a:extLst>
          </p:cNvPr>
          <p:cNvSpPr>
            <a:spLocks noGrp="1"/>
          </p:cNvSpPr>
          <p:nvPr>
            <p:ph type="sldNum" sz="quarter" idx="7"/>
          </p:nvPr>
        </p:nvSpPr>
        <p:spPr>
          <a:xfrm>
            <a:off x="11526011" y="6285687"/>
            <a:ext cx="367539" cy="154484"/>
          </a:xfrm>
        </p:spPr>
        <p:txBody>
          <a:bodyPr/>
          <a:lstStyle/>
          <a:p>
            <a:pPr marL="115570">
              <a:lnSpc>
                <a:spcPts val="1240"/>
              </a:lnSpc>
            </a:pPr>
            <a:fld id="{81D60167-4931-47E6-BA6A-407CBD079E47}" type="slidenum">
              <a:rPr lang="en-US" spc="-50" smtClean="0"/>
              <a:t>26</a:t>
            </a:fld>
            <a:endParaRPr lang="en-US" spc="-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itle 1"/>
          <p:cNvSpPr txBox="1">
            <a:spLocks noGrp="1"/>
          </p:cNvSpPr>
          <p:nvPr>
            <p:ph type="title"/>
          </p:nvPr>
        </p:nvSpPr>
        <p:spPr>
          <a:xfrm>
            <a:off x="838200" y="1623536"/>
            <a:ext cx="10515600" cy="738664"/>
          </a:xfrm>
          <a:prstGeom prst="rect">
            <a:avLst/>
          </a:prstGeom>
        </p:spPr>
        <p:txBody>
          <a:bodyPr/>
          <a:lstStyle>
            <a:lvl1pPr algn="ctr">
              <a:defRPr b="1">
                <a:solidFill>
                  <a:srgbClr val="00B0F0"/>
                </a:solidFill>
                <a:latin typeface="Times New Roman"/>
                <a:ea typeface="Times New Roman"/>
                <a:cs typeface="Times New Roman"/>
                <a:sym typeface="Times New Roman"/>
              </a:defRPr>
            </a:lvl1pPr>
          </a:lstStyle>
          <a:p>
            <a:r>
              <a:rPr sz="4800" dirty="0"/>
              <a:t>Thank you</a:t>
            </a:r>
          </a:p>
        </p:txBody>
      </p:sp>
      <p:sp>
        <p:nvSpPr>
          <p:cNvPr id="349" name="Content Placeholder 2"/>
          <p:cNvSpPr txBox="1">
            <a:spLocks noGrp="1"/>
          </p:cNvSpPr>
          <p:nvPr>
            <p:ph type="body" sz="quarter" idx="1"/>
          </p:nvPr>
        </p:nvSpPr>
        <p:spPr>
          <a:xfrm>
            <a:off x="3107488" y="3354871"/>
            <a:ext cx="5961147" cy="2351315"/>
          </a:xfrm>
          <a:prstGeom prst="rect">
            <a:avLst/>
          </a:prstGeom>
        </p:spPr>
        <p:txBody>
          <a:bodyPr>
            <a:normAutofit/>
          </a:bodyPr>
          <a:lstStyle/>
          <a:p>
            <a:pPr marL="457200" indent="-457200" algn="ctr">
              <a:lnSpc>
                <a:spcPct val="150000"/>
              </a:lnSpc>
              <a:buFontTx/>
              <a:defRPr b="1"/>
            </a:pPr>
            <a:r>
              <a:rPr lang="en-US" sz="2800" dirty="0">
                <a:latin typeface="Times New Roman" panose="02020603050405020304" pitchFamily="18" charset="0"/>
                <a:cs typeface="Times New Roman" panose="02020603050405020304" pitchFamily="18" charset="0"/>
              </a:rPr>
              <a:t>Bochkar Nikhith </a:t>
            </a:r>
            <a:r>
              <a:rPr sz="2800" dirty="0">
                <a:latin typeface="Times New Roman" panose="02020603050405020304" pitchFamily="18" charset="0"/>
                <a:cs typeface="Times New Roman" panose="02020603050405020304" pitchFamily="18" charset="0"/>
              </a:rPr>
              <a:t>- 22N31A66</a:t>
            </a:r>
            <a:r>
              <a:rPr lang="en-US" sz="2800" dirty="0">
                <a:latin typeface="Times New Roman" panose="02020603050405020304" pitchFamily="18" charset="0"/>
                <a:cs typeface="Times New Roman" panose="02020603050405020304" pitchFamily="18" charset="0"/>
              </a:rPr>
              <a:t>29</a:t>
            </a:r>
            <a:endParaRPr sz="2800" dirty="0">
              <a:latin typeface="Times New Roman" panose="02020603050405020304" pitchFamily="18" charset="0"/>
              <a:cs typeface="Times New Roman" panose="02020603050405020304" pitchFamily="18" charset="0"/>
            </a:endParaRPr>
          </a:p>
          <a:p>
            <a:pPr marL="457200" indent="-457200" algn="ctr">
              <a:lnSpc>
                <a:spcPct val="150000"/>
              </a:lnSpc>
              <a:buFontTx/>
              <a:defRPr b="1"/>
            </a:pPr>
            <a:r>
              <a:rPr lang="en-US" sz="2800" dirty="0">
                <a:latin typeface="Times New Roman" panose="02020603050405020304" pitchFamily="18" charset="0"/>
                <a:cs typeface="Times New Roman" panose="02020603050405020304" pitchFamily="18" charset="0"/>
              </a:rPr>
              <a:t>Avudoddi Mounica </a:t>
            </a:r>
            <a:r>
              <a:rPr sz="2800" dirty="0">
                <a:latin typeface="Times New Roman" panose="02020603050405020304" pitchFamily="18" charset="0"/>
                <a:cs typeface="Times New Roman" panose="02020603050405020304" pitchFamily="18" charset="0"/>
              </a:rPr>
              <a:t>- 22N31A66</a:t>
            </a:r>
            <a:r>
              <a:rPr lang="en-US" sz="2800" dirty="0">
                <a:latin typeface="Times New Roman" panose="02020603050405020304" pitchFamily="18" charset="0"/>
                <a:cs typeface="Times New Roman" panose="02020603050405020304" pitchFamily="18" charset="0"/>
              </a:rPr>
              <a:t>14</a:t>
            </a:r>
            <a:endParaRPr sz="2800" dirty="0">
              <a:latin typeface="Times New Roman" panose="02020603050405020304" pitchFamily="18" charset="0"/>
              <a:cs typeface="Times New Roman" panose="02020603050405020304" pitchFamily="18" charset="0"/>
            </a:endParaRPr>
          </a:p>
          <a:p>
            <a:pPr marL="457200" indent="-457200" algn="ctr">
              <a:lnSpc>
                <a:spcPct val="150000"/>
              </a:lnSpc>
              <a:buFontTx/>
              <a:defRPr b="1"/>
            </a:pPr>
            <a:r>
              <a:rPr lang="en-US" sz="2800" dirty="0">
                <a:latin typeface="Times New Roman" panose="02020603050405020304" pitchFamily="18" charset="0"/>
                <a:cs typeface="Times New Roman" panose="02020603050405020304" pitchFamily="18" charset="0"/>
              </a:rPr>
              <a:t>Bhukya Kalyan </a:t>
            </a:r>
            <a:r>
              <a:rPr sz="2800" dirty="0">
                <a:latin typeface="Times New Roman" panose="02020603050405020304" pitchFamily="18" charset="0"/>
                <a:cs typeface="Times New Roman" panose="02020603050405020304" pitchFamily="18" charset="0"/>
              </a:rPr>
              <a:t>- 2</a:t>
            </a:r>
            <a:r>
              <a:rPr lang="en-US" sz="2800" dirty="0">
                <a:latin typeface="Times New Roman" panose="02020603050405020304" pitchFamily="18" charset="0"/>
                <a:cs typeface="Times New Roman" panose="02020603050405020304" pitchFamily="18" charset="0"/>
              </a:rPr>
              <a:t>2</a:t>
            </a:r>
            <a:r>
              <a:rPr sz="2800" dirty="0">
                <a:latin typeface="Times New Roman" panose="02020603050405020304" pitchFamily="18" charset="0"/>
                <a:cs typeface="Times New Roman" panose="02020603050405020304" pitchFamily="18" charset="0"/>
              </a:rPr>
              <a:t>N3</a:t>
            </a:r>
            <a:r>
              <a:rPr lang="en-US" sz="2800" dirty="0">
                <a:latin typeface="Times New Roman" panose="02020603050405020304" pitchFamily="18" charset="0"/>
                <a:cs typeface="Times New Roman" panose="02020603050405020304" pitchFamily="18" charset="0"/>
              </a:rPr>
              <a:t>1</a:t>
            </a:r>
            <a:r>
              <a:rPr sz="2800" dirty="0">
                <a:latin typeface="Times New Roman" panose="02020603050405020304" pitchFamily="18" charset="0"/>
                <a:cs typeface="Times New Roman" panose="02020603050405020304" pitchFamily="18" charset="0"/>
              </a:rPr>
              <a:t>A66</a:t>
            </a:r>
            <a:r>
              <a:rPr lang="en-US" sz="2800" dirty="0">
                <a:latin typeface="Times New Roman" panose="02020603050405020304" pitchFamily="18" charset="0"/>
                <a:cs typeface="Times New Roman" panose="02020603050405020304" pitchFamily="18" charset="0"/>
              </a:rPr>
              <a:t>28</a:t>
            </a:r>
            <a:endParaRPr sz="2800" dirty="0">
              <a:latin typeface="Times New Roman" panose="02020603050405020304" pitchFamily="18" charset="0"/>
              <a:cs typeface="Times New Roman" panose="02020603050405020304" pitchFamily="18" charset="0"/>
            </a:endParaRPr>
          </a:p>
        </p:txBody>
      </p:sp>
      <p:pic>
        <p:nvPicPr>
          <p:cNvPr id="351"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352"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353" name="Rounded Rectangle 4"/>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354" name="Rectangle 4"/>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355" name="Picture 5" descr="Picture 5"/>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358" name="Rounded Rectangle 4"/>
          <p:cNvGrpSpPr/>
          <p:nvPr/>
        </p:nvGrpSpPr>
        <p:grpSpPr>
          <a:xfrm>
            <a:off x="0" y="6477000"/>
            <a:ext cx="12192000" cy="393700"/>
            <a:chOff x="0" y="0"/>
            <a:chExt cx="12192000" cy="393700"/>
          </a:xfrm>
        </p:grpSpPr>
        <p:sp>
          <p:nvSpPr>
            <p:cNvPr id="356" name="Rectangle"/>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57" name="B.Tech III Year – II Sem | Dept of Computational Intelligence| Application Development – II | Project Review"/>
            <p:cNvSpPr txBox="1"/>
            <p:nvPr/>
          </p:nvSpPr>
          <p:spPr>
            <a:xfrm>
              <a:off x="52069" y="36830"/>
              <a:ext cx="12087862"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359" name="TextBox 2"/>
          <p:cNvSpPr txBox="1"/>
          <p:nvPr/>
        </p:nvSpPr>
        <p:spPr>
          <a:xfrm>
            <a:off x="2193186" y="-97079"/>
            <a:ext cx="6993585" cy="320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5" name="Slide Number Placeholder 4">
            <a:extLst>
              <a:ext uri="{FF2B5EF4-FFF2-40B4-BE49-F238E27FC236}">
                <a16:creationId xmlns:a16="http://schemas.microsoft.com/office/drawing/2014/main" id="{EE3A19FD-8053-0CFF-6F0F-571DFF37C168}"/>
              </a:ext>
            </a:extLst>
          </p:cNvPr>
          <p:cNvSpPr>
            <a:spLocks noGrp="1"/>
          </p:cNvSpPr>
          <p:nvPr>
            <p:ph type="sldNum" sz="quarter" idx="7"/>
          </p:nvPr>
        </p:nvSpPr>
        <p:spPr>
          <a:xfrm>
            <a:off x="11526011" y="6285686"/>
            <a:ext cx="361189" cy="191313"/>
          </a:xfrm>
        </p:spPr>
        <p:txBody>
          <a:bodyPr/>
          <a:lstStyle/>
          <a:p>
            <a:pPr marL="115570">
              <a:lnSpc>
                <a:spcPts val="1240"/>
              </a:lnSpc>
            </a:pPr>
            <a:fld id="{81D60167-4931-47E6-BA6A-407CBD079E47}" type="slidenum">
              <a:rPr lang="en-US" spc="-50" smtClean="0"/>
              <a:t>27</a:t>
            </a:fld>
            <a:endParaRPr lang="en-US"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50" y="-6350"/>
            <a:ext cx="12204700" cy="395605"/>
            <a:chOff x="-6350" y="-6350"/>
            <a:chExt cx="12204700" cy="395605"/>
          </a:xfrm>
        </p:grpSpPr>
        <p:sp>
          <p:nvSpPr>
            <p:cNvPr id="3" name="object 3"/>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5" name="object 5"/>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6" name="object 6"/>
          <p:cNvPicPr/>
          <p:nvPr/>
        </p:nvPicPr>
        <p:blipFill>
          <a:blip r:embed="rId2" cstate="print"/>
          <a:stretch>
            <a:fillRect/>
          </a:stretch>
        </p:blipFill>
        <p:spPr>
          <a:xfrm>
            <a:off x="10899775" y="-63"/>
            <a:ext cx="1276350" cy="1147762"/>
          </a:xfrm>
          <a:prstGeom prst="rect">
            <a:avLst/>
          </a:prstGeom>
        </p:spPr>
      </p:pic>
      <p:sp>
        <p:nvSpPr>
          <p:cNvPr id="7" name="object 7"/>
          <p:cNvSpPr txBox="1">
            <a:spLocks noGrp="1"/>
          </p:cNvSpPr>
          <p:nvPr>
            <p:ph type="title"/>
          </p:nvPr>
        </p:nvSpPr>
        <p:spPr>
          <a:xfrm>
            <a:off x="473590" y="323997"/>
            <a:ext cx="10515600" cy="986167"/>
          </a:xfrm>
          <a:prstGeom prst="rect">
            <a:avLst/>
          </a:prstGeom>
        </p:spPr>
        <p:txBody>
          <a:bodyPr vert="horz" wrap="square" lIns="0" tIns="306070" rIns="0" bIns="0" rtlCol="0">
            <a:spAutoFit/>
          </a:bodyPr>
          <a:lstStyle/>
          <a:p>
            <a:pPr marL="12700">
              <a:spcBef>
                <a:spcPts val="2410"/>
              </a:spcBef>
            </a:pPr>
            <a:r>
              <a:rPr lang="en-IN" spc="-10" dirty="0"/>
              <a:t>Abstract</a:t>
            </a:r>
          </a:p>
        </p:txBody>
      </p:sp>
      <p:sp>
        <p:nvSpPr>
          <p:cNvPr id="14" name="TextBox 13">
            <a:extLst>
              <a:ext uri="{FF2B5EF4-FFF2-40B4-BE49-F238E27FC236}">
                <a16:creationId xmlns:a16="http://schemas.microsoft.com/office/drawing/2014/main" id="{D8BBF384-8EC5-0F19-FB7C-F68A3D871BD8}"/>
              </a:ext>
            </a:extLst>
          </p:cNvPr>
          <p:cNvSpPr txBox="1"/>
          <p:nvPr/>
        </p:nvSpPr>
        <p:spPr>
          <a:xfrm>
            <a:off x="469579" y="1613153"/>
            <a:ext cx="11052421" cy="4532010"/>
          </a:xfrm>
          <a:prstGeom prst="rect">
            <a:avLst/>
          </a:prstGeom>
          <a:noFill/>
        </p:spPr>
        <p:txBody>
          <a:bodyPr wrap="square" rtlCol="0">
            <a:spAutoFit/>
          </a:bodyPr>
          <a:lstStyle/>
          <a:p>
            <a:pPr algn="just">
              <a:lnSpc>
                <a:spcPts val="3499"/>
              </a:lnSpc>
            </a:pPr>
            <a:r>
              <a:rPr lang="en-US" sz="2600" dirty="0">
                <a:solidFill>
                  <a:srgbClr val="000000"/>
                </a:solidFill>
                <a:latin typeface="Times New Roman" panose="02020603050405020304" pitchFamily="18" charset="0"/>
                <a:ea typeface="Garet"/>
                <a:cs typeface="Times New Roman" panose="02020603050405020304" pitchFamily="18" charset="0"/>
                <a:sym typeface="Garet"/>
              </a:rPr>
              <a:t>FitFusion is an AI-powered fitness app that delivers personalized workout plans, diet recommendations, and motivational content based on user data. It integrates fitness, nutrition, and wellness seamlessly, leveraging Machine Learning for predictions, Collaborative Filtering for suggestions, Genetic Algorithms for diet optimization, and NLP for motivational content. </a:t>
            </a:r>
          </a:p>
          <a:p>
            <a:pPr algn="just">
              <a:lnSpc>
                <a:spcPts val="3499"/>
              </a:lnSpc>
            </a:pPr>
            <a:endParaRPr lang="en-US" sz="2600" dirty="0">
              <a:solidFill>
                <a:srgbClr val="000000"/>
              </a:solidFill>
              <a:latin typeface="Times New Roman" panose="02020603050405020304" pitchFamily="18" charset="0"/>
              <a:ea typeface="Garet"/>
              <a:cs typeface="Times New Roman" panose="02020603050405020304" pitchFamily="18" charset="0"/>
              <a:sym typeface="Garet"/>
            </a:endParaRPr>
          </a:p>
          <a:p>
            <a:pPr algn="just">
              <a:lnSpc>
                <a:spcPts val="3499"/>
              </a:lnSpc>
            </a:pPr>
            <a:r>
              <a:rPr lang="en-US" sz="2600" dirty="0">
                <a:solidFill>
                  <a:srgbClr val="000000"/>
                </a:solidFill>
                <a:latin typeface="Times New Roman" panose="02020603050405020304" pitchFamily="18" charset="0"/>
                <a:ea typeface="Garet"/>
                <a:cs typeface="Times New Roman" panose="02020603050405020304" pitchFamily="18" charset="0"/>
                <a:sym typeface="Garet"/>
              </a:rPr>
              <a:t>With dynamic adaptations to user progress, a Smart Progress Dashboard for insights, and an intuitive interface powered by Python (Streamlit), FitFusion redefines fitness with a holistic, intelligent, and user-centric approach.</a:t>
            </a:r>
          </a:p>
          <a:p>
            <a:pPr algn="just"/>
            <a:endParaRPr lang="en-IN" sz="2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1EE34936-20B8-8D12-9DCA-1D318E5F09E6}"/>
              </a:ext>
            </a:extLst>
          </p:cNvPr>
          <p:cNvSpPr>
            <a:spLocks noGrp="1"/>
          </p:cNvSpPr>
          <p:nvPr>
            <p:ph type="sldNum" sz="quarter" idx="7"/>
          </p:nvPr>
        </p:nvSpPr>
        <p:spPr/>
        <p:txBody>
          <a:bodyPr/>
          <a:lstStyle/>
          <a:p>
            <a:pPr marL="115570">
              <a:lnSpc>
                <a:spcPts val="1240"/>
              </a:lnSpc>
            </a:pPr>
            <a:fld id="{81D60167-4931-47E6-BA6A-407CBD079E47}" type="slidenum">
              <a:rPr lang="en-US" spc="-50" smtClean="0"/>
              <a:t>3</a:t>
            </a:fld>
            <a:endParaRPr lang="en-US"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1014" y="498836"/>
            <a:ext cx="9380220" cy="696594"/>
          </a:xfrm>
          <a:prstGeom prst="rect">
            <a:avLst/>
          </a:prstGeom>
        </p:spPr>
        <p:txBody>
          <a:bodyPr vert="horz" wrap="square" lIns="0" tIns="12700" rIns="0" bIns="0" rtlCol="0">
            <a:spAutoFit/>
          </a:bodyPr>
          <a:lstStyle/>
          <a:p>
            <a:pPr marL="12700">
              <a:lnSpc>
                <a:spcPct val="100000"/>
              </a:lnSpc>
              <a:spcBef>
                <a:spcPts val="100"/>
              </a:spcBef>
            </a:pPr>
            <a:r>
              <a:rPr spc="-10" dirty="0"/>
              <a:t>Introduction</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p:nvPr/>
        </p:nvSpPr>
        <p:spPr>
          <a:xfrm>
            <a:off x="551067" y="1311361"/>
            <a:ext cx="11235461" cy="4890313"/>
          </a:xfrm>
          <a:prstGeom prst="rect">
            <a:avLst/>
          </a:prstGeom>
        </p:spPr>
        <p:txBody>
          <a:bodyPr vert="horz" wrap="square" lIns="0" tIns="11430" rIns="0" bIns="0" rtlCol="0">
            <a:spAutoFit/>
          </a:bodyPr>
          <a:lstStyle/>
          <a:p>
            <a:pPr marL="12700" marR="118745" algn="just">
              <a:lnSpc>
                <a:spcPct val="115999"/>
              </a:lnSpc>
              <a:spcBef>
                <a:spcPts val="90"/>
              </a:spcBef>
            </a:pPr>
            <a:r>
              <a:rPr lang="en-US" sz="2600" dirty="0">
                <a:latin typeface="Times New Roman" panose="02020603050405020304" pitchFamily="18" charset="0"/>
                <a:cs typeface="Times New Roman" panose="02020603050405020304" pitchFamily="18" charset="0"/>
              </a:rPr>
              <a:t>In today’s world, modern fitness apps often fall short in providing a truly personalized and engaging experience. Users struggle with inconsistent workout tracking, lack of proper diet recommendations, and no proper motivation, leading to disengagement. Also, most fitness platforms focus only on either workouts or nutrition, failing to offer a complete approach to health.</a:t>
            </a:r>
          </a:p>
          <a:p>
            <a:pPr marL="12700" marR="118745" algn="just">
              <a:lnSpc>
                <a:spcPct val="115999"/>
              </a:lnSpc>
              <a:spcBef>
                <a:spcPts val="90"/>
              </a:spcBef>
            </a:pPr>
            <a:endParaRPr lang="en-US" sz="1000" dirty="0">
              <a:latin typeface="Times New Roman" panose="02020603050405020304" pitchFamily="18" charset="0"/>
              <a:cs typeface="Times New Roman" panose="02020603050405020304" pitchFamily="18" charset="0"/>
            </a:endParaRPr>
          </a:p>
          <a:p>
            <a:pPr marL="12700" marR="118745" algn="just">
              <a:lnSpc>
                <a:spcPct val="115999"/>
              </a:lnSpc>
              <a:spcBef>
                <a:spcPts val="90"/>
              </a:spcBef>
            </a:pPr>
            <a:r>
              <a:rPr lang="en-US" sz="2600" dirty="0">
                <a:latin typeface="Times New Roman" panose="02020603050405020304" pitchFamily="18" charset="0"/>
                <a:cs typeface="Times New Roman" panose="02020603050405020304" pitchFamily="18" charset="0"/>
              </a:rPr>
              <a:t>FitFusion is designed to bridge this gap by integrating workout tracking, diet recommendations, and motivational support into a single, smart dashboard. With interactive progress meters, AI-driven workout and diet suggestions, and daily motivational quotes, FitFusion ensures users stay on track toward their fitness goals. Also making it easier for users to achieve and maintain a healthy lifestyle.</a:t>
            </a:r>
            <a:endParaRPr sz="2600" dirty="0">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7EEC1D19-F032-E440-E2B2-04EB660EDBD3}"/>
              </a:ext>
            </a:extLst>
          </p:cNvPr>
          <p:cNvSpPr>
            <a:spLocks noGrp="1"/>
          </p:cNvSpPr>
          <p:nvPr>
            <p:ph type="sldNum" sz="quarter" idx="7"/>
          </p:nvPr>
        </p:nvSpPr>
        <p:spPr/>
        <p:txBody>
          <a:bodyPr/>
          <a:lstStyle/>
          <a:p>
            <a:pPr marL="115570">
              <a:lnSpc>
                <a:spcPts val="1240"/>
              </a:lnSpc>
            </a:pPr>
            <a:fld id="{81D60167-4931-47E6-BA6A-407CBD079E47}" type="slidenum">
              <a:rPr lang="en-US" spc="-50" smtClean="0"/>
              <a:t>4</a:t>
            </a:fld>
            <a:endParaRPr lang="en-US"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54739"/>
            <a:ext cx="9380220" cy="696594"/>
          </a:xfrm>
          <a:prstGeom prst="rect">
            <a:avLst/>
          </a:prstGeom>
        </p:spPr>
        <p:txBody>
          <a:bodyPr vert="horz" wrap="square" lIns="0" tIns="12700" rIns="0" bIns="0" rtlCol="0">
            <a:spAutoFit/>
          </a:bodyPr>
          <a:lstStyle/>
          <a:p>
            <a:pPr marL="12700">
              <a:lnSpc>
                <a:spcPct val="100000"/>
              </a:lnSpc>
              <a:spcBef>
                <a:spcPts val="100"/>
              </a:spcBef>
            </a:pPr>
            <a:r>
              <a:rPr dirty="0"/>
              <a:t>Existing</a:t>
            </a:r>
            <a:r>
              <a:rPr spc="-15" dirty="0"/>
              <a:t> </a:t>
            </a:r>
            <a:r>
              <a:rPr spc="-10" dirty="0"/>
              <a:t>System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16" name="TextBox 15">
            <a:extLst>
              <a:ext uri="{FF2B5EF4-FFF2-40B4-BE49-F238E27FC236}">
                <a16:creationId xmlns:a16="http://schemas.microsoft.com/office/drawing/2014/main" id="{6FBCF37A-7E00-9883-C3CF-8D4BE6418F5D}"/>
              </a:ext>
            </a:extLst>
          </p:cNvPr>
          <p:cNvSpPr txBox="1"/>
          <p:nvPr/>
        </p:nvSpPr>
        <p:spPr>
          <a:xfrm>
            <a:off x="278358" y="1428308"/>
            <a:ext cx="11135767" cy="4546694"/>
          </a:xfrm>
          <a:prstGeom prst="rect">
            <a:avLst/>
          </a:prstGeom>
          <a:noFill/>
        </p:spPr>
        <p:txBody>
          <a:bodyPr wrap="square" rtlCol="0">
            <a:spAutoFit/>
          </a:bodyPr>
          <a:lstStyle/>
          <a:p>
            <a:pPr marL="539746" lvl="1" indent="-269873" algn="just">
              <a:lnSpc>
                <a:spcPts val="3499"/>
              </a:lnSpc>
              <a:buFont typeface="Arial"/>
              <a:buChar char="•"/>
            </a:pPr>
            <a:r>
              <a:rPr lang="en-US" sz="2600" b="1" spc="132" dirty="0">
                <a:solidFill>
                  <a:srgbClr val="000000"/>
                </a:solidFill>
                <a:latin typeface="Times New Roman" panose="02020603050405020304" pitchFamily="18" charset="0"/>
                <a:ea typeface="Garet"/>
                <a:cs typeface="Times New Roman" panose="02020603050405020304" pitchFamily="18" charset="0"/>
                <a:sym typeface="Garet"/>
              </a:rPr>
              <a:t>MyFitnessPal:</a:t>
            </a:r>
            <a:r>
              <a:rPr lang="en-US" sz="2600" spc="132" dirty="0">
                <a:solidFill>
                  <a:srgbClr val="000000"/>
                </a:solidFill>
                <a:latin typeface="Times New Roman" panose="02020603050405020304" pitchFamily="18" charset="0"/>
                <a:ea typeface="Garet"/>
                <a:cs typeface="Times New Roman" panose="02020603050405020304" pitchFamily="18" charset="0"/>
                <a:sym typeface="Garet"/>
              </a:rPr>
              <a:t> Focuses on diet tracking but lacks real-time adjustments and integration with workouts and wellness.</a:t>
            </a:r>
            <a:endParaRPr lang="en-US" sz="800" spc="132" dirty="0">
              <a:solidFill>
                <a:srgbClr val="000000"/>
              </a:solidFill>
              <a:latin typeface="Times New Roman" panose="02020603050405020304" pitchFamily="18" charset="0"/>
              <a:ea typeface="Garet"/>
              <a:cs typeface="Times New Roman" panose="02020603050405020304" pitchFamily="18" charset="0"/>
              <a:sym typeface="Garet"/>
            </a:endParaRPr>
          </a:p>
          <a:p>
            <a:pPr marL="539746" lvl="1" indent="-269873" algn="just">
              <a:lnSpc>
                <a:spcPts val="3499"/>
              </a:lnSpc>
              <a:buFont typeface="Arial"/>
              <a:buChar char="•"/>
            </a:pPr>
            <a:r>
              <a:rPr lang="en-US" sz="2600" b="1" spc="132" dirty="0">
                <a:solidFill>
                  <a:srgbClr val="000000"/>
                </a:solidFill>
                <a:latin typeface="Times New Roman" panose="02020603050405020304" pitchFamily="18" charset="0"/>
                <a:ea typeface="Garet"/>
                <a:cs typeface="Times New Roman" panose="02020603050405020304" pitchFamily="18" charset="0"/>
                <a:sym typeface="Garet"/>
              </a:rPr>
              <a:t>Nike Training Club:</a:t>
            </a:r>
            <a:r>
              <a:rPr lang="en-US" sz="2600" spc="132" dirty="0">
                <a:solidFill>
                  <a:srgbClr val="000000"/>
                </a:solidFill>
                <a:latin typeface="Times New Roman" panose="02020603050405020304" pitchFamily="18" charset="0"/>
                <a:ea typeface="Garet"/>
                <a:cs typeface="Times New Roman" panose="02020603050405020304" pitchFamily="18" charset="0"/>
                <a:sym typeface="Garet"/>
              </a:rPr>
              <a:t> Offers static workout plans with minimal personalization and no diet or mental wellness support.</a:t>
            </a:r>
          </a:p>
          <a:p>
            <a:pPr marL="539746" lvl="1" indent="-269873" algn="just">
              <a:lnSpc>
                <a:spcPts val="3499"/>
              </a:lnSpc>
              <a:buFont typeface="Arial"/>
              <a:buChar char="•"/>
            </a:pPr>
            <a:r>
              <a:rPr lang="en-US" sz="2600" b="1" spc="132" dirty="0">
                <a:solidFill>
                  <a:srgbClr val="000000"/>
                </a:solidFill>
                <a:latin typeface="Times New Roman" panose="02020603050405020304" pitchFamily="18" charset="0"/>
                <a:ea typeface="Garet"/>
                <a:cs typeface="Times New Roman" panose="02020603050405020304" pitchFamily="18" charset="0"/>
                <a:sym typeface="Garet"/>
              </a:rPr>
              <a:t>Lose It!: </a:t>
            </a:r>
            <a:r>
              <a:rPr lang="en-US" sz="2600" spc="132" dirty="0">
                <a:solidFill>
                  <a:srgbClr val="000000"/>
                </a:solidFill>
                <a:latin typeface="Times New Roman" panose="02020603050405020304" pitchFamily="18" charset="0"/>
                <a:ea typeface="Garet"/>
                <a:cs typeface="Times New Roman" panose="02020603050405020304" pitchFamily="18" charset="0"/>
                <a:sym typeface="Garet"/>
              </a:rPr>
              <a:t>Primarily diet-focused, with no integration of fitness or motivational tools.</a:t>
            </a:r>
          </a:p>
          <a:p>
            <a:pPr marL="539746" lvl="1" indent="-269873" algn="just">
              <a:lnSpc>
                <a:spcPts val="3499"/>
              </a:lnSpc>
              <a:buFont typeface="Arial"/>
              <a:buChar char="•"/>
            </a:pPr>
            <a:r>
              <a:rPr lang="en-US" sz="2600" b="1" spc="132" dirty="0">
                <a:solidFill>
                  <a:srgbClr val="000000"/>
                </a:solidFill>
                <a:latin typeface="Times New Roman" panose="02020603050405020304" pitchFamily="18" charset="0"/>
                <a:ea typeface="Garet"/>
                <a:cs typeface="Times New Roman" panose="02020603050405020304" pitchFamily="18" charset="0"/>
                <a:sym typeface="Garet"/>
              </a:rPr>
              <a:t>Headspace:</a:t>
            </a:r>
            <a:r>
              <a:rPr lang="en-US" sz="2600" spc="132" dirty="0">
                <a:solidFill>
                  <a:srgbClr val="000000"/>
                </a:solidFill>
                <a:latin typeface="Times New Roman" panose="02020603050405020304" pitchFamily="18" charset="0"/>
                <a:ea typeface="Garet"/>
                <a:cs typeface="Times New Roman" panose="02020603050405020304" pitchFamily="18" charset="0"/>
                <a:sym typeface="Garet"/>
              </a:rPr>
              <a:t> Specializes in mental wellness but lacks fitness and nutrition features.</a:t>
            </a:r>
          </a:p>
          <a:p>
            <a:pPr marL="539746" lvl="1" indent="-269873" algn="just">
              <a:lnSpc>
                <a:spcPts val="3499"/>
              </a:lnSpc>
              <a:spcBef>
                <a:spcPct val="0"/>
              </a:spcBef>
              <a:buFont typeface="Arial"/>
              <a:buChar char="•"/>
            </a:pPr>
            <a:r>
              <a:rPr lang="en-US" sz="2600" b="1" spc="132" dirty="0">
                <a:solidFill>
                  <a:srgbClr val="000000"/>
                </a:solidFill>
                <a:latin typeface="Times New Roman" panose="02020603050405020304" pitchFamily="18" charset="0"/>
                <a:ea typeface="Garet"/>
                <a:cs typeface="Times New Roman" panose="02020603050405020304" pitchFamily="18" charset="0"/>
                <a:sym typeface="Garet"/>
              </a:rPr>
              <a:t>Jefit:</a:t>
            </a:r>
            <a:r>
              <a:rPr lang="en-US" sz="2600" spc="132" dirty="0">
                <a:solidFill>
                  <a:srgbClr val="000000"/>
                </a:solidFill>
                <a:latin typeface="Times New Roman" panose="02020603050405020304" pitchFamily="18" charset="0"/>
                <a:ea typeface="Garet"/>
                <a:cs typeface="Times New Roman" panose="02020603050405020304" pitchFamily="18" charset="0"/>
                <a:sym typeface="Garet"/>
              </a:rPr>
              <a:t> Workout-centric with no AI-driven adjustments, diet recommendations, or motivational content.</a:t>
            </a:r>
            <a:endParaRPr lang="en-IN" sz="26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F35A5F00-B877-6320-EA96-8B3BCC5186CB}"/>
              </a:ext>
            </a:extLst>
          </p:cNvPr>
          <p:cNvSpPr>
            <a:spLocks noGrp="1"/>
          </p:cNvSpPr>
          <p:nvPr>
            <p:ph type="sldNum" sz="quarter" idx="7"/>
          </p:nvPr>
        </p:nvSpPr>
        <p:spPr/>
        <p:txBody>
          <a:bodyPr/>
          <a:lstStyle/>
          <a:p>
            <a:pPr marL="115570">
              <a:lnSpc>
                <a:spcPts val="1240"/>
              </a:lnSpc>
            </a:pPr>
            <a:fld id="{81D60167-4931-47E6-BA6A-407CBD079E47}" type="slidenum">
              <a:rPr lang="en-US" spc="-50" smtClean="0"/>
              <a:t>5</a:t>
            </a:fld>
            <a:endParaRPr lang="en-US"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23983"/>
            <a:ext cx="9380220" cy="696594"/>
          </a:xfrm>
          <a:prstGeom prst="rect">
            <a:avLst/>
          </a:prstGeom>
        </p:spPr>
        <p:txBody>
          <a:bodyPr vert="horz" wrap="square" lIns="0" tIns="12700" rIns="0" bIns="0" rtlCol="0">
            <a:spAutoFit/>
          </a:bodyPr>
          <a:lstStyle/>
          <a:p>
            <a:pPr marL="12700">
              <a:lnSpc>
                <a:spcPct val="100000"/>
              </a:lnSpc>
              <a:spcBef>
                <a:spcPts val="100"/>
              </a:spcBef>
            </a:pPr>
            <a:r>
              <a:rPr dirty="0"/>
              <a:t>Proposed</a:t>
            </a:r>
            <a:r>
              <a:rPr spc="-120" dirty="0"/>
              <a:t> </a:t>
            </a:r>
            <a:r>
              <a:rPr spc="-10" dirty="0"/>
              <a:t>System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p:nvPr/>
        </p:nvSpPr>
        <p:spPr>
          <a:xfrm>
            <a:off x="596658" y="1445668"/>
            <a:ext cx="10970641" cy="4753224"/>
          </a:xfrm>
          <a:prstGeom prst="rect">
            <a:avLst/>
          </a:prstGeom>
        </p:spPr>
        <p:txBody>
          <a:bodyPr vert="horz" wrap="square" lIns="0" tIns="13335" rIns="0" bIns="0" rtlCol="0">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Integration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Combines fitness, nutrition, and mental wellness into a single cohesive platform.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Adjustments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Linear Regression and Genetic Algorithms to modify workout and diet plans in real time.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Engaging Content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NLP-driven motivational content tailored to individual user needs.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Progress Dashboard</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real-time performance insights for continuous improvement.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Innovative &amp; User-Centric</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adaptability, predictive analytics, and a user-friendly interface. </a:t>
            </a:r>
          </a:p>
        </p:txBody>
      </p:sp>
      <p:sp>
        <p:nvSpPr>
          <p:cNvPr id="12" name="Slide Number Placeholder 11">
            <a:extLst>
              <a:ext uri="{FF2B5EF4-FFF2-40B4-BE49-F238E27FC236}">
                <a16:creationId xmlns:a16="http://schemas.microsoft.com/office/drawing/2014/main" id="{9E21CAC1-5E95-444B-1811-F1B200438E13}"/>
              </a:ext>
            </a:extLst>
          </p:cNvPr>
          <p:cNvSpPr>
            <a:spLocks noGrp="1"/>
          </p:cNvSpPr>
          <p:nvPr>
            <p:ph type="sldNum" sz="quarter" idx="7"/>
          </p:nvPr>
        </p:nvSpPr>
        <p:spPr/>
        <p:txBody>
          <a:bodyPr/>
          <a:lstStyle/>
          <a:p>
            <a:pPr marL="115570">
              <a:lnSpc>
                <a:spcPts val="1240"/>
              </a:lnSpc>
            </a:pPr>
            <a:fld id="{81D60167-4931-47E6-BA6A-407CBD079E47}" type="slidenum">
              <a:rPr lang="en-US" spc="-50" smtClean="0"/>
              <a:t>6</a:t>
            </a:fld>
            <a:endParaRPr lang="en-US"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4005" y="586759"/>
            <a:ext cx="9380220" cy="696594"/>
          </a:xfrm>
          <a:prstGeom prst="rect">
            <a:avLst/>
          </a:prstGeom>
        </p:spPr>
        <p:txBody>
          <a:bodyPr vert="horz" wrap="square" lIns="0" tIns="12700" rIns="0" bIns="0" rtlCol="0">
            <a:spAutoFit/>
          </a:bodyPr>
          <a:lstStyle/>
          <a:p>
            <a:pPr marL="12700">
              <a:lnSpc>
                <a:spcPct val="100000"/>
              </a:lnSpc>
              <a:spcBef>
                <a:spcPts val="100"/>
              </a:spcBef>
            </a:pPr>
            <a:r>
              <a:rPr dirty="0"/>
              <a:t>System</a:t>
            </a:r>
            <a:r>
              <a:rPr spc="-265" dirty="0"/>
              <a:t> </a:t>
            </a:r>
            <a:r>
              <a:rPr spc="-10" dirty="0"/>
              <a:t>Architecture</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pic>
        <p:nvPicPr>
          <p:cNvPr id="8" name="object 8"/>
          <p:cNvPicPr/>
          <p:nvPr/>
        </p:nvPicPr>
        <p:blipFill>
          <a:blip r:embed="rId3" cstate="print"/>
          <a:stretch>
            <a:fillRect/>
          </a:stretch>
        </p:blipFill>
        <p:spPr>
          <a:xfrm>
            <a:off x="625422" y="1477294"/>
            <a:ext cx="10866988" cy="4590250"/>
          </a:xfrm>
          <a:prstGeom prst="rect">
            <a:avLst/>
          </a:prstGeom>
        </p:spPr>
      </p:pic>
      <p:sp>
        <p:nvSpPr>
          <p:cNvPr id="12" name="Slide Number Placeholder 11">
            <a:extLst>
              <a:ext uri="{FF2B5EF4-FFF2-40B4-BE49-F238E27FC236}">
                <a16:creationId xmlns:a16="http://schemas.microsoft.com/office/drawing/2014/main" id="{160942E1-BE8D-ECEC-8252-2EC397604CF2}"/>
              </a:ext>
            </a:extLst>
          </p:cNvPr>
          <p:cNvSpPr>
            <a:spLocks noGrp="1"/>
          </p:cNvSpPr>
          <p:nvPr>
            <p:ph type="sldNum" sz="quarter" idx="7"/>
          </p:nvPr>
        </p:nvSpPr>
        <p:spPr/>
        <p:txBody>
          <a:bodyPr/>
          <a:lstStyle/>
          <a:p>
            <a:pPr marL="115570">
              <a:lnSpc>
                <a:spcPts val="1240"/>
              </a:lnSpc>
            </a:pPr>
            <a:fld id="{81D60167-4931-47E6-BA6A-407CBD079E47}" type="slidenum">
              <a:rPr lang="en-US" spc="-50" smtClean="0"/>
              <a:t>7</a:t>
            </a:fld>
            <a:endParaRPr lang="en-US"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6957" y="2176983"/>
            <a:ext cx="4512945" cy="1763395"/>
          </a:xfrm>
          <a:prstGeom prst="rect">
            <a:avLst/>
          </a:prstGeom>
        </p:spPr>
        <p:txBody>
          <a:bodyPr vert="horz" wrap="square" lIns="0" tIns="116205" rIns="0" bIns="0" rtlCol="0">
            <a:spAutoFit/>
          </a:bodyPr>
          <a:lstStyle/>
          <a:p>
            <a:pPr marL="12700" marR="5080" indent="112395">
              <a:lnSpc>
                <a:spcPts val="6480"/>
              </a:lnSpc>
              <a:spcBef>
                <a:spcPts val="915"/>
              </a:spcBef>
            </a:pPr>
            <a:r>
              <a:rPr sz="6000" spc="-10" dirty="0"/>
              <a:t>Requirement Specifications</a:t>
            </a:r>
            <a:endParaRPr sz="6000"/>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11" name="Slide Number Placeholder 10">
            <a:extLst>
              <a:ext uri="{FF2B5EF4-FFF2-40B4-BE49-F238E27FC236}">
                <a16:creationId xmlns:a16="http://schemas.microsoft.com/office/drawing/2014/main" id="{CCAFC6EB-D90A-AACF-FEE7-DEADF7DD28BB}"/>
              </a:ext>
            </a:extLst>
          </p:cNvPr>
          <p:cNvSpPr>
            <a:spLocks noGrp="1"/>
          </p:cNvSpPr>
          <p:nvPr>
            <p:ph type="sldNum" sz="quarter" idx="7"/>
          </p:nvPr>
        </p:nvSpPr>
        <p:spPr/>
        <p:txBody>
          <a:bodyPr/>
          <a:lstStyle/>
          <a:p>
            <a:pPr marL="115570">
              <a:lnSpc>
                <a:spcPts val="1240"/>
              </a:lnSpc>
            </a:pPr>
            <a:fld id="{81D60167-4931-47E6-BA6A-407CBD079E47}" type="slidenum">
              <a:rPr lang="en-US" spc="-50" smtClean="0"/>
              <a:t>8</a:t>
            </a:fld>
            <a:endParaRPr lang="en-US" spc="-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50" y="-6350"/>
            <a:ext cx="12204700" cy="395605"/>
            <a:chOff x="-6350" y="-6350"/>
            <a:chExt cx="12204700" cy="395605"/>
          </a:xfrm>
        </p:grpSpPr>
        <p:sp>
          <p:nvSpPr>
            <p:cNvPr id="3" name="object 3"/>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5" name="object 5"/>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6" name="object 6"/>
          <p:cNvPicPr/>
          <p:nvPr/>
        </p:nvPicPr>
        <p:blipFill>
          <a:blip r:embed="rId2" cstate="print"/>
          <a:stretch>
            <a:fillRect/>
          </a:stretch>
        </p:blipFill>
        <p:spPr>
          <a:xfrm>
            <a:off x="10899775" y="-63"/>
            <a:ext cx="1276350" cy="1147762"/>
          </a:xfrm>
          <a:prstGeom prst="rect">
            <a:avLst/>
          </a:prstGeom>
        </p:spPr>
      </p:pic>
      <p:sp>
        <p:nvSpPr>
          <p:cNvPr id="7" name="object 7"/>
          <p:cNvSpPr txBox="1">
            <a:spLocks noGrp="1"/>
          </p:cNvSpPr>
          <p:nvPr>
            <p:ph type="title"/>
          </p:nvPr>
        </p:nvSpPr>
        <p:spPr>
          <a:xfrm>
            <a:off x="522833" y="486171"/>
            <a:ext cx="9380220" cy="696594"/>
          </a:xfrm>
          <a:prstGeom prst="rect">
            <a:avLst/>
          </a:prstGeom>
        </p:spPr>
        <p:txBody>
          <a:bodyPr vert="horz" wrap="square" lIns="0" tIns="12700" rIns="0" bIns="0" rtlCol="0">
            <a:spAutoFit/>
          </a:bodyPr>
          <a:lstStyle/>
          <a:p>
            <a:pPr marL="12700">
              <a:lnSpc>
                <a:spcPct val="100000"/>
              </a:lnSpc>
              <a:spcBef>
                <a:spcPts val="100"/>
              </a:spcBef>
            </a:pPr>
            <a:r>
              <a:rPr dirty="0"/>
              <a:t>Software</a:t>
            </a:r>
            <a:r>
              <a:rPr spc="-120" dirty="0"/>
              <a:t> </a:t>
            </a:r>
            <a:r>
              <a:rPr dirty="0"/>
              <a:t>Requirements</a:t>
            </a:r>
            <a:r>
              <a:rPr spc="-110" dirty="0"/>
              <a:t> </a:t>
            </a:r>
            <a:r>
              <a:rPr spc="-10" dirty="0"/>
              <a:t>Specifications</a:t>
            </a:r>
          </a:p>
        </p:txBody>
      </p:sp>
      <p:sp>
        <p:nvSpPr>
          <p:cNvPr id="8" name="object 8"/>
          <p:cNvSpPr txBox="1">
            <a:spLocks noGrp="1"/>
          </p:cNvSpPr>
          <p:nvPr>
            <p:ph type="body" idx="1"/>
          </p:nvPr>
        </p:nvSpPr>
        <p:spPr>
          <a:xfrm>
            <a:off x="522833" y="1495756"/>
            <a:ext cx="11288168" cy="4375750"/>
          </a:xfrm>
          <a:prstGeom prst="rect">
            <a:avLst/>
          </a:prstGeom>
        </p:spPr>
        <p:txBody>
          <a:bodyPr vert="horz" wrap="square" lIns="0" tIns="13335" rIns="0" bIns="0" rtlCol="0">
            <a:spAutoFit/>
          </a:bodyPr>
          <a:lstStyle/>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Operating System</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Windows 10/11, macOS, or Linux</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Programming Language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Python 3.13</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Web Framework</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Streamlit (for UI and interactivity)</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Data Processing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Pandas, NumPy </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Visualization Libraries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Plotly, Matplotlib</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Storage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CSV files for workout and diet recommendations, Cloud Storage</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Deployment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Streamlit Cloud, for hosting the web application</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Version Control System</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Git/GitHub for code management and collaboration</a:t>
            </a:r>
          </a:p>
        </p:txBody>
      </p:sp>
      <p:sp>
        <p:nvSpPr>
          <p:cNvPr id="11" name="Slide Number Placeholder 10">
            <a:extLst>
              <a:ext uri="{FF2B5EF4-FFF2-40B4-BE49-F238E27FC236}">
                <a16:creationId xmlns:a16="http://schemas.microsoft.com/office/drawing/2014/main" id="{F5A91825-8F7A-27B6-F1E6-C5224F98FFAF}"/>
              </a:ext>
            </a:extLst>
          </p:cNvPr>
          <p:cNvSpPr>
            <a:spLocks noGrp="1"/>
          </p:cNvSpPr>
          <p:nvPr>
            <p:ph type="sldNum" sz="quarter" idx="7"/>
          </p:nvPr>
        </p:nvSpPr>
        <p:spPr/>
        <p:txBody>
          <a:bodyPr/>
          <a:lstStyle/>
          <a:p>
            <a:pPr marL="115570">
              <a:lnSpc>
                <a:spcPts val="1240"/>
              </a:lnSpc>
            </a:pPr>
            <a:fld id="{81D60167-4931-47E6-BA6A-407CBD079E47}" type="slidenum">
              <a:rPr lang="en-US" spc="-50" smtClean="0"/>
              <a:t>9</a:t>
            </a:fld>
            <a:endParaRPr lang="en-US" spc="-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203</TotalTime>
  <Words>1605</Words>
  <Application>Microsoft Office PowerPoint</Application>
  <PresentationFormat>Widescreen</PresentationFormat>
  <Paragraphs>169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Arial</vt:lpstr>
      <vt:lpstr>Arial Rounded MT Bold</vt:lpstr>
      <vt:lpstr>Calibri</vt:lpstr>
      <vt:lpstr>Symbol</vt:lpstr>
      <vt:lpstr>Times New Roman</vt:lpstr>
      <vt:lpstr>Office Theme</vt:lpstr>
      <vt:lpstr>MALLAREDDY COLLEGE OF ENGINEERING &amp; TECHNOLOGY</vt:lpstr>
      <vt:lpstr>Agenda</vt:lpstr>
      <vt:lpstr>Abstract</vt:lpstr>
      <vt:lpstr>Introduction</vt:lpstr>
      <vt:lpstr>Existing System</vt:lpstr>
      <vt:lpstr>Proposed System</vt:lpstr>
      <vt:lpstr>System Architecture</vt:lpstr>
      <vt:lpstr>Requirement Specifications</vt:lpstr>
      <vt:lpstr>Software Requirements Specifications</vt:lpstr>
      <vt:lpstr>Hardware Requirements Specifications</vt:lpstr>
      <vt:lpstr>Functional Requirements</vt:lpstr>
      <vt:lpstr>Non - Functional Requirements</vt:lpstr>
      <vt:lpstr>System Models (UML Diagrams)</vt:lpstr>
      <vt:lpstr>Use Case Diagram</vt:lpstr>
      <vt:lpstr>Class Diagram</vt:lpstr>
      <vt:lpstr>Sequence Diagram</vt:lpstr>
      <vt:lpstr>Activity Diagram</vt:lpstr>
      <vt:lpstr>PowerPoint Presentation</vt:lpstr>
      <vt:lpstr>Output 1 - Progress Dashboard </vt:lpstr>
      <vt:lpstr>PowerPoint Presentation</vt:lpstr>
      <vt:lpstr>PowerPoint Presentation</vt:lpstr>
      <vt:lpstr>PowerPoint Presentation</vt:lpstr>
      <vt:lpstr>PowerPoint Presentation</vt:lpstr>
      <vt:lpstr>PowerPoint Presentation</vt:lpstr>
      <vt:lpstr>Testing</vt:lpstr>
      <vt:lpstr>Conclusion &amp; 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supreeth kumar</dc:creator>
  <cp:lastModifiedBy>Bochkar Nikhith</cp:lastModifiedBy>
  <cp:revision>31</cp:revision>
  <dcterms:created xsi:type="dcterms:W3CDTF">2025-03-06T08:40:14Z</dcterms:created>
  <dcterms:modified xsi:type="dcterms:W3CDTF">2025-04-22T18:02:12Z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2025-02-27T00:00:00Z</vt:filetime>
  </property>
  <property fmtid="{D5CDD505-2E9C-101B-9397-08002B2CF9AE}" pid="3" name="Creator">
    <vt:lpwstr>Microsoft® PowerPoint® 2021</vt:lpwstr>
  </property>
  <property fmtid="{D5CDD505-2E9C-101B-9397-08002B2CF9AE}" pid="4" name="LastSaved">
    <vt:filetime>2025-03-06T00:00:00Z</vt:filetime>
  </property>
  <property fmtid="{D5CDD505-2E9C-101B-9397-08002B2CF9AE}" pid="5" name="Producer">
    <vt:lpwstr>3-Heights(TM) PDF Security Shell 4.8.25.2 (http://www.pdf-tools.com)</vt:lpwstr>
  </property>
</Properties>
</file>