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22cf855791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22cf855791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22cf855791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22cf855791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22cf855791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22cf855791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22cf855791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22cf855791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22cf855791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22cf855791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22cf855791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22cf855791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22cf855791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22cf855791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22cf855791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22cf855791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22cf855791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22cf855791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22dff6409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22dff6409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2cf85579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2cf85579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22dff6409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22dff6409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22dff6409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22dff6409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2cf85579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2cf85579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32f89fa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32f89fa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22cf85579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22cf85579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22cf85579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22cf85579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2cf85579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22cf85579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22cf855791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22cf855791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22cf855791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22cf855791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4500"/>
              <a:t>FLIPKART REVIEW SENTIMENT ANALYSIS</a:t>
            </a:r>
            <a:endParaRPr b="1" sz="4500"/>
          </a:p>
        </p:txBody>
      </p:sp>
      <p:sp>
        <p:nvSpPr>
          <p:cNvPr id="129" name="Google Shape;129;p13"/>
          <p:cNvSpPr txBox="1"/>
          <p:nvPr>
            <p:ph idx="1" type="subTitle"/>
          </p:nvPr>
        </p:nvSpPr>
        <p:spPr>
          <a:xfrm flipH="1" rot="10800000">
            <a:off x="-1078025" y="3492250"/>
            <a:ext cx="411000" cy="1998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rot="10800000">
            <a:off x="9749200" y="439100"/>
            <a:ext cx="93900" cy="406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8" name="Google Shape;188;p22"/>
          <p:cNvSpPr txBox="1"/>
          <p:nvPr>
            <p:ph idx="1" type="body"/>
          </p:nvPr>
        </p:nvSpPr>
        <p:spPr>
          <a:xfrm>
            <a:off x="819150" y="537750"/>
            <a:ext cx="7505700" cy="39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400" u="sng"/>
              <a:t>Implementation in Jupyter Notebook :</a:t>
            </a:r>
            <a:endParaRPr b="1" sz="1400" u="sng"/>
          </a:p>
          <a:p>
            <a:pPr indent="0" lvl="0" marL="0" rtl="0" algn="l">
              <a:spcBef>
                <a:spcPts val="1200"/>
              </a:spcBef>
              <a:spcAft>
                <a:spcPts val="0"/>
              </a:spcAft>
              <a:buNone/>
            </a:pPr>
            <a:r>
              <a:rPr b="1" lang="en-GB" sz="1400" u="sng"/>
              <a:t>1.Loading Packages :</a:t>
            </a:r>
            <a:endParaRPr b="1" sz="1400" u="sng"/>
          </a:p>
          <a:p>
            <a:pPr indent="0" lvl="0" marL="0" rtl="0" algn="just">
              <a:spcBef>
                <a:spcPts val="1200"/>
              </a:spcBef>
              <a:spcAft>
                <a:spcPts val="0"/>
              </a:spcAft>
              <a:buNone/>
            </a:pPr>
            <a:r>
              <a:rPr lang="en-GB" sz="1400"/>
              <a:t>In Jupyter Notebook, packages are loaded using the import statement, allowing you to access libraries like numpy, pandas, or matplotlib. </a:t>
            </a:r>
            <a:endParaRPr sz="1500"/>
          </a:p>
          <a:p>
            <a:pPr indent="0" lvl="0" marL="0" rtl="0" algn="ctr">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b="1" sz="1500" u="sng"/>
          </a:p>
          <a:p>
            <a:pPr indent="0" lvl="0" marL="0" rtl="0" algn="l">
              <a:spcBef>
                <a:spcPts val="1200"/>
              </a:spcBef>
              <a:spcAft>
                <a:spcPts val="0"/>
              </a:spcAft>
              <a:buNone/>
            </a:pPr>
            <a:r>
              <a:rPr b="1" lang="en-GB" sz="1400" u="sng"/>
              <a:t>2.Loading Dataset :</a:t>
            </a:r>
            <a:endParaRPr b="1" sz="1400" u="sng"/>
          </a:p>
          <a:p>
            <a:pPr indent="0" lvl="0" marL="0" rtl="0" algn="just">
              <a:spcBef>
                <a:spcPts val="1200"/>
              </a:spcBef>
              <a:spcAft>
                <a:spcPts val="0"/>
              </a:spcAft>
              <a:buNone/>
            </a:pPr>
            <a:r>
              <a:rPr lang="en-GB" sz="1400"/>
              <a:t>Loading a dataset in Jupyter Notebook can be done using libraries like pandas or numpy. For example, pandas.readcsv() is commonly used to load a CSV file, allowing efficient data manipulation and analysis within the notebook.</a:t>
            </a:r>
            <a:endParaRPr sz="1400"/>
          </a:p>
          <a:p>
            <a:pPr indent="0" lvl="0" marL="0" rtl="0" algn="ctr">
              <a:spcBef>
                <a:spcPts val="1200"/>
              </a:spcBef>
              <a:spcAft>
                <a:spcPts val="1200"/>
              </a:spcAft>
              <a:buNone/>
            </a:pPr>
            <a:r>
              <a:t/>
            </a:r>
            <a:endParaRPr sz="1400"/>
          </a:p>
        </p:txBody>
      </p:sp>
      <p:pic>
        <p:nvPicPr>
          <p:cNvPr id="189" name="Google Shape;189;p22"/>
          <p:cNvPicPr preferRelativeResize="0"/>
          <p:nvPr/>
        </p:nvPicPr>
        <p:blipFill>
          <a:blip r:embed="rId3">
            <a:alphaModFix/>
          </a:blip>
          <a:stretch>
            <a:fillRect/>
          </a:stretch>
        </p:blipFill>
        <p:spPr>
          <a:xfrm>
            <a:off x="3270038" y="2052050"/>
            <a:ext cx="2603925" cy="1232275"/>
          </a:xfrm>
          <a:prstGeom prst="rect">
            <a:avLst/>
          </a:prstGeom>
          <a:noFill/>
          <a:ln>
            <a:noFill/>
          </a:ln>
        </p:spPr>
      </p:pic>
      <p:pic>
        <p:nvPicPr>
          <p:cNvPr id="190" name="Google Shape;190;p22"/>
          <p:cNvPicPr preferRelativeResize="0"/>
          <p:nvPr/>
        </p:nvPicPr>
        <p:blipFill>
          <a:blip r:embed="rId4">
            <a:alphaModFix/>
          </a:blip>
          <a:stretch>
            <a:fillRect/>
          </a:stretch>
        </p:blipFill>
        <p:spPr>
          <a:xfrm>
            <a:off x="2962213" y="4078650"/>
            <a:ext cx="3219574" cy="34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flipH="1">
            <a:off x="10021625" y="845600"/>
            <a:ext cx="36300" cy="22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6" name="Google Shape;196;p23"/>
          <p:cNvSpPr txBox="1"/>
          <p:nvPr>
            <p:ph idx="1" type="body"/>
          </p:nvPr>
        </p:nvSpPr>
        <p:spPr>
          <a:xfrm>
            <a:off x="819150" y="343400"/>
            <a:ext cx="7505700" cy="443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400" u="sng"/>
              <a:t>3.Displaying Reviews by Stars “</a:t>
            </a:r>
            <a:endParaRPr b="1" sz="1400" u="sng"/>
          </a:p>
          <a:p>
            <a:pPr indent="0" lvl="0" marL="0" rtl="0" algn="l">
              <a:spcBef>
                <a:spcPts val="1200"/>
              </a:spcBef>
              <a:spcAft>
                <a:spcPts val="0"/>
              </a:spcAft>
              <a:buNone/>
            </a:pPr>
            <a:r>
              <a:rPr lang="en-GB" sz="1400"/>
              <a:t>The data in the dataset will displayed in the form of graph by taking the reviews as Stars: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b="1" sz="1400" u="sng"/>
          </a:p>
          <a:p>
            <a:pPr indent="0" lvl="0" marL="0" rtl="0" algn="l">
              <a:spcBef>
                <a:spcPts val="1200"/>
              </a:spcBef>
              <a:spcAft>
                <a:spcPts val="0"/>
              </a:spcAft>
              <a:buNone/>
            </a:pPr>
            <a:r>
              <a:rPr b="1" lang="en-GB" sz="1400" u="sng"/>
              <a:t>4.Usage of NPL :</a:t>
            </a:r>
            <a:endParaRPr b="1" sz="1400" u="sng"/>
          </a:p>
          <a:p>
            <a:pPr indent="0" lvl="0" marL="0" rtl="0" algn="just">
              <a:spcBef>
                <a:spcPts val="1200"/>
              </a:spcBef>
              <a:spcAft>
                <a:spcPts val="1200"/>
              </a:spcAft>
              <a:buNone/>
            </a:pPr>
            <a:r>
              <a:rPr lang="en-GB" sz="1400"/>
              <a:t>Natural Language Processing (NLP) is a branch of AI that enables computers to understand, interpret, and generate human language using algorithms and linguistic rules. It processes and analyzes text or speech data for various applications</a:t>
            </a:r>
            <a:endParaRPr sz="1400"/>
          </a:p>
        </p:txBody>
      </p:sp>
      <p:pic>
        <p:nvPicPr>
          <p:cNvPr id="197" name="Google Shape;197;p23"/>
          <p:cNvPicPr preferRelativeResize="0"/>
          <p:nvPr/>
        </p:nvPicPr>
        <p:blipFill>
          <a:blip r:embed="rId3">
            <a:alphaModFix/>
          </a:blip>
          <a:stretch>
            <a:fillRect/>
          </a:stretch>
        </p:blipFill>
        <p:spPr>
          <a:xfrm>
            <a:off x="2725576" y="1178625"/>
            <a:ext cx="3692851" cy="2608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rot="10800000">
            <a:off x="9464825" y="807200"/>
            <a:ext cx="338400" cy="38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3" name="Google Shape;203;p24"/>
          <p:cNvSpPr txBox="1"/>
          <p:nvPr>
            <p:ph idx="1" type="body"/>
          </p:nvPr>
        </p:nvSpPr>
        <p:spPr>
          <a:xfrm>
            <a:off x="819150" y="426125"/>
            <a:ext cx="7505700" cy="43239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GB" sz="1400"/>
              <a:t>Common approach in sentiment analysis, a specific application of Natural Language Processing (NLP). In sentiment analysis, text data is analyzed to determine the sentiment expressed in it, often categorized as positive, negative, or neutral.</a:t>
            </a:r>
            <a:endParaRPr sz="1400"/>
          </a:p>
          <a:p>
            <a:pPr indent="0" lvl="0" marL="0" rtl="0" algn="ctr">
              <a:spcBef>
                <a:spcPts val="1200"/>
              </a:spcBef>
              <a:spcAft>
                <a:spcPts val="0"/>
              </a:spcAft>
              <a:buNone/>
            </a:pPr>
            <a:r>
              <a:t/>
            </a:r>
            <a:endParaRPr sz="1400"/>
          </a:p>
          <a:p>
            <a:pPr indent="0" lvl="0" marL="0" rtl="0" algn="ctr">
              <a:spcBef>
                <a:spcPts val="1200"/>
              </a:spcBef>
              <a:spcAft>
                <a:spcPts val="0"/>
              </a:spcAft>
              <a:buNone/>
            </a:pPr>
            <a:r>
              <a:t/>
            </a:r>
            <a:endParaRPr sz="1400"/>
          </a:p>
          <a:p>
            <a:pPr indent="0" lvl="0" marL="0" rtl="0" algn="ctr">
              <a:spcBef>
                <a:spcPts val="1200"/>
              </a:spcBef>
              <a:spcAft>
                <a:spcPts val="0"/>
              </a:spcAft>
              <a:buNone/>
            </a:pPr>
            <a:r>
              <a:t/>
            </a:r>
            <a:endParaRPr sz="1400"/>
          </a:p>
          <a:p>
            <a:pPr indent="0" lvl="0" marL="0" rtl="0" algn="ctr">
              <a:spcBef>
                <a:spcPts val="1200"/>
              </a:spcBef>
              <a:spcAft>
                <a:spcPts val="0"/>
              </a:spcAft>
              <a:buNone/>
            </a:pPr>
            <a:r>
              <a:t/>
            </a:r>
            <a:endParaRPr sz="1400"/>
          </a:p>
          <a:p>
            <a:pPr indent="0" lvl="0" marL="0" rtl="0" algn="ctr">
              <a:spcBef>
                <a:spcPts val="1200"/>
              </a:spcBef>
              <a:spcAft>
                <a:spcPts val="0"/>
              </a:spcAft>
              <a:buNone/>
            </a:pPr>
            <a:r>
              <a:t/>
            </a:r>
            <a:endParaRPr sz="1400"/>
          </a:p>
          <a:p>
            <a:pPr indent="0" lvl="0" marL="0" rtl="0" algn="ctr">
              <a:spcBef>
                <a:spcPts val="1200"/>
              </a:spcBef>
              <a:spcAft>
                <a:spcPts val="0"/>
              </a:spcAft>
              <a:buNone/>
            </a:pPr>
            <a:r>
              <a:t/>
            </a:r>
            <a:endParaRPr sz="1400"/>
          </a:p>
          <a:p>
            <a:pPr indent="0" lvl="0" marL="0" rtl="0" algn="ctr">
              <a:spcBef>
                <a:spcPts val="1200"/>
              </a:spcBef>
              <a:spcAft>
                <a:spcPts val="0"/>
              </a:spcAft>
              <a:buNone/>
            </a:pPr>
            <a:r>
              <a:t/>
            </a:r>
            <a:endParaRPr sz="1400"/>
          </a:p>
          <a:p>
            <a:pPr indent="0" lvl="0" marL="0" rtl="0" algn="ctr">
              <a:spcBef>
                <a:spcPts val="1200"/>
              </a:spcBef>
              <a:spcAft>
                <a:spcPts val="0"/>
              </a:spcAft>
              <a:buNone/>
            </a:pPr>
            <a:r>
              <a:t/>
            </a:r>
            <a:endParaRPr sz="1400"/>
          </a:p>
          <a:p>
            <a:pPr indent="0" lvl="0" marL="0" rtl="0" algn="l">
              <a:spcBef>
                <a:spcPts val="1200"/>
              </a:spcBef>
              <a:spcAft>
                <a:spcPts val="1200"/>
              </a:spcAft>
              <a:buNone/>
            </a:pPr>
            <a:r>
              <a:rPr lang="en-GB" sz="1400"/>
              <a:t>These sentiment values are typically categorized as positive, negative, or neutral based on predefined </a:t>
            </a:r>
            <a:endParaRPr sz="1400"/>
          </a:p>
        </p:txBody>
      </p:sp>
      <p:pic>
        <p:nvPicPr>
          <p:cNvPr id="204" name="Google Shape;204;p24"/>
          <p:cNvPicPr preferRelativeResize="0"/>
          <p:nvPr/>
        </p:nvPicPr>
        <p:blipFill>
          <a:blip r:embed="rId3">
            <a:alphaModFix/>
          </a:blip>
          <a:stretch>
            <a:fillRect/>
          </a:stretch>
        </p:blipFill>
        <p:spPr>
          <a:xfrm>
            <a:off x="2748596" y="1288233"/>
            <a:ext cx="3646799" cy="2968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flipH="1">
            <a:off x="10154275" y="845600"/>
            <a:ext cx="876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0" name="Google Shape;210;p25"/>
          <p:cNvSpPr txBox="1"/>
          <p:nvPr>
            <p:ph idx="1" type="body"/>
          </p:nvPr>
        </p:nvSpPr>
        <p:spPr>
          <a:xfrm>
            <a:off x="819150" y="589275"/>
            <a:ext cx="7505700" cy="405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400"/>
              <a:t>sentiment lexicons or dictionaries</a:t>
            </a:r>
            <a:endParaRPr sz="1400"/>
          </a:p>
          <a:p>
            <a:pPr indent="0" lvl="0" marL="0" rtl="0" algn="l">
              <a:spcBef>
                <a:spcPts val="1200"/>
              </a:spcBef>
              <a:spcAft>
                <a:spcPts val="0"/>
              </a:spcAft>
              <a:buNone/>
            </a:pPr>
            <a:r>
              <a:rPr lang="en-GB" sz="1400"/>
              <a:t>.</a:t>
            </a:r>
            <a:endParaRPr sz="1400"/>
          </a:p>
          <a:p>
            <a:pPr indent="0" lvl="0" marL="0" rtl="0" algn="ctr">
              <a:spcBef>
                <a:spcPts val="1200"/>
              </a:spcBef>
              <a:spcAft>
                <a:spcPts val="0"/>
              </a:spcAft>
              <a:buNone/>
            </a:pPr>
            <a:r>
              <a:t/>
            </a:r>
            <a:endParaRPr sz="1400"/>
          </a:p>
          <a:p>
            <a:pPr indent="0" lvl="0" marL="0" rtl="0" algn="ctr">
              <a:spcBef>
                <a:spcPts val="1200"/>
              </a:spcBef>
              <a:spcAft>
                <a:spcPts val="0"/>
              </a:spcAft>
              <a:buNone/>
            </a:pPr>
            <a:r>
              <a:t/>
            </a:r>
            <a:endParaRPr sz="1400"/>
          </a:p>
          <a:p>
            <a:pPr indent="0" lvl="0" marL="0" rtl="0" algn="ctr">
              <a:spcBef>
                <a:spcPts val="1200"/>
              </a:spcBef>
              <a:spcAft>
                <a:spcPts val="0"/>
              </a:spcAft>
              <a:buNone/>
            </a:pPr>
            <a:r>
              <a:t/>
            </a:r>
            <a:endParaRPr sz="1400"/>
          </a:p>
          <a:p>
            <a:pPr indent="0" lvl="0" marL="0" rtl="0" algn="ctr">
              <a:spcBef>
                <a:spcPts val="1200"/>
              </a:spcBef>
              <a:spcAft>
                <a:spcPts val="0"/>
              </a:spcAft>
              <a:buNone/>
            </a:pPr>
            <a:r>
              <a:t/>
            </a:r>
            <a:endParaRPr sz="1400"/>
          </a:p>
          <a:p>
            <a:pPr indent="0" lvl="0" marL="0" rtl="0" algn="ctr">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b="1" lang="en-GB" sz="1400" u="sng"/>
              <a:t>5.Sentiment Analysis with Compound Values :</a:t>
            </a:r>
            <a:endParaRPr sz="1400"/>
          </a:p>
          <a:p>
            <a:pPr indent="0" lvl="0" marL="0" rtl="0" algn="just">
              <a:spcBef>
                <a:spcPts val="1200"/>
              </a:spcBef>
              <a:spcAft>
                <a:spcPts val="1200"/>
              </a:spcAft>
              <a:buNone/>
            </a:pPr>
            <a:r>
              <a:rPr lang="en-GB" sz="1400"/>
              <a:t>In the NLP system, sentiment analysis assigns sentiment scores to words or phrases, categorizing them as positive, negative, or neutral based on sentiment lexicons. Positive words get positive scores, negative words receive negative scores, and neutral words have scores close to zero.</a:t>
            </a:r>
            <a:endParaRPr sz="1400"/>
          </a:p>
        </p:txBody>
      </p:sp>
      <p:pic>
        <p:nvPicPr>
          <p:cNvPr id="211" name="Google Shape;211;p25"/>
          <p:cNvPicPr preferRelativeResize="0"/>
          <p:nvPr/>
        </p:nvPicPr>
        <p:blipFill>
          <a:blip r:embed="rId3">
            <a:alphaModFix/>
          </a:blip>
          <a:stretch>
            <a:fillRect/>
          </a:stretch>
        </p:blipFill>
        <p:spPr>
          <a:xfrm>
            <a:off x="2984500" y="973150"/>
            <a:ext cx="2595300" cy="2419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flipH="1">
            <a:off x="9480450" y="680500"/>
            <a:ext cx="14568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7" name="Google Shape;217;p26"/>
          <p:cNvSpPr txBox="1"/>
          <p:nvPr>
            <p:ph idx="1" type="body"/>
          </p:nvPr>
        </p:nvSpPr>
        <p:spPr>
          <a:xfrm>
            <a:off x="819150" y="386075"/>
            <a:ext cx="7505700" cy="433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Positive Words</a:t>
            </a:r>
            <a:r>
              <a:rPr lang="en-GB" sz="1400"/>
              <a:t> receive positive scores, negative words receive negative scores, and neutral </a:t>
            </a:r>
            <a:r>
              <a:rPr lang="en-GB" sz="1400"/>
              <a:t>words may</a:t>
            </a:r>
            <a:r>
              <a:rPr lang="en-GB" sz="1400"/>
              <a:t> have scores close to zero.</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pic>
        <p:nvPicPr>
          <p:cNvPr id="218" name="Google Shape;218;p26"/>
          <p:cNvPicPr preferRelativeResize="0"/>
          <p:nvPr/>
        </p:nvPicPr>
        <p:blipFill>
          <a:blip r:embed="rId3">
            <a:alphaModFix/>
          </a:blip>
          <a:stretch>
            <a:fillRect/>
          </a:stretch>
        </p:blipFill>
        <p:spPr>
          <a:xfrm>
            <a:off x="1972799" y="1053325"/>
            <a:ext cx="5198426" cy="1518425"/>
          </a:xfrm>
          <a:prstGeom prst="rect">
            <a:avLst/>
          </a:prstGeom>
          <a:noFill/>
          <a:ln>
            <a:noFill/>
          </a:ln>
        </p:spPr>
      </p:pic>
      <p:pic>
        <p:nvPicPr>
          <p:cNvPr id="219" name="Google Shape;219;p26"/>
          <p:cNvPicPr preferRelativeResize="0"/>
          <p:nvPr/>
        </p:nvPicPr>
        <p:blipFill>
          <a:blip r:embed="rId4">
            <a:alphaModFix/>
          </a:blip>
          <a:stretch>
            <a:fillRect/>
          </a:stretch>
        </p:blipFill>
        <p:spPr>
          <a:xfrm>
            <a:off x="2211387" y="2647950"/>
            <a:ext cx="4721226" cy="2145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flipH="1">
            <a:off x="10211950" y="845600"/>
            <a:ext cx="509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5" name="Google Shape;225;p27"/>
          <p:cNvSpPr txBox="1"/>
          <p:nvPr>
            <p:ph idx="1" type="body"/>
          </p:nvPr>
        </p:nvSpPr>
        <p:spPr>
          <a:xfrm>
            <a:off x="819150" y="434650"/>
            <a:ext cx="7505700" cy="4306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400" u="sng"/>
              <a:t>6.Converting text into Vectors :</a:t>
            </a:r>
            <a:endParaRPr b="1" sz="1400" u="sng"/>
          </a:p>
          <a:p>
            <a:pPr indent="0" lvl="0" marL="0" rtl="0" algn="just">
              <a:spcBef>
                <a:spcPts val="1200"/>
              </a:spcBef>
              <a:spcAft>
                <a:spcPts val="0"/>
              </a:spcAft>
              <a:buNone/>
            </a:pPr>
            <a:r>
              <a:rPr lang="en-GB" sz="1400"/>
              <a:t>TF-IDF calculates that how relevant a word in a series or corpus is to a text. The meaning increases proportionally to the number of times in the text a word appears but is compensated by the word frequency in the corpus (data-set).</a:t>
            </a:r>
            <a:endParaRPr sz="1400"/>
          </a:p>
          <a:p>
            <a:pPr indent="0" lvl="0" marL="0" rtl="0" algn="just">
              <a:spcBef>
                <a:spcPts val="1200"/>
              </a:spcBef>
              <a:spcAft>
                <a:spcPts val="0"/>
              </a:spcAft>
              <a:buNone/>
            </a:pPr>
            <a:r>
              <a:t/>
            </a:r>
            <a:endParaRPr sz="1400"/>
          </a:p>
          <a:p>
            <a:pPr indent="0" lvl="0" marL="0" rtl="0" algn="just">
              <a:spcBef>
                <a:spcPts val="1200"/>
              </a:spcBef>
              <a:spcAft>
                <a:spcPts val="0"/>
              </a:spcAft>
              <a:buNone/>
            </a:pPr>
            <a:r>
              <a:t/>
            </a:r>
            <a:endParaRPr sz="1400"/>
          </a:p>
          <a:p>
            <a:pPr indent="0" lvl="0" marL="0" rtl="0" algn="just">
              <a:spcBef>
                <a:spcPts val="1200"/>
              </a:spcBef>
              <a:spcAft>
                <a:spcPts val="0"/>
              </a:spcAft>
              <a:buNone/>
            </a:pPr>
            <a:r>
              <a:t/>
            </a:r>
            <a:endParaRPr sz="1400"/>
          </a:p>
          <a:p>
            <a:pPr indent="0" lvl="0" marL="0" rtl="0" algn="just">
              <a:spcBef>
                <a:spcPts val="1200"/>
              </a:spcBef>
              <a:spcAft>
                <a:spcPts val="0"/>
              </a:spcAft>
              <a:buNone/>
            </a:pPr>
            <a:r>
              <a:t/>
            </a:r>
            <a:endParaRPr sz="1400"/>
          </a:p>
          <a:p>
            <a:pPr indent="0" lvl="0" marL="0" rtl="0" algn="just">
              <a:spcBef>
                <a:spcPts val="1200"/>
              </a:spcBef>
              <a:spcAft>
                <a:spcPts val="0"/>
              </a:spcAft>
              <a:buNone/>
            </a:pPr>
            <a:r>
              <a:t/>
            </a:r>
            <a:endParaRPr sz="1400"/>
          </a:p>
          <a:p>
            <a:pPr indent="0" lvl="0" marL="0" rtl="0" algn="just">
              <a:spcBef>
                <a:spcPts val="1200"/>
              </a:spcBef>
              <a:spcAft>
                <a:spcPts val="0"/>
              </a:spcAft>
              <a:buNone/>
            </a:pPr>
            <a:r>
              <a:t/>
            </a:r>
            <a:endParaRPr b="1" sz="1400" u="sng"/>
          </a:p>
          <a:p>
            <a:pPr indent="0" lvl="0" marL="0" rtl="0" algn="just">
              <a:spcBef>
                <a:spcPts val="1200"/>
              </a:spcBef>
              <a:spcAft>
                <a:spcPts val="0"/>
              </a:spcAft>
              <a:buNone/>
            </a:pPr>
            <a:r>
              <a:rPr b="1" lang="en-GB" sz="1400" u="sng"/>
              <a:t>7.Python Implementation of Decision Tree “</a:t>
            </a:r>
            <a:endParaRPr sz="1400"/>
          </a:p>
          <a:p>
            <a:pPr indent="0" lvl="0" marL="0" rtl="0" algn="just">
              <a:spcBef>
                <a:spcPts val="1200"/>
              </a:spcBef>
              <a:spcAft>
                <a:spcPts val="1200"/>
              </a:spcAft>
              <a:buNone/>
            </a:pPr>
            <a:r>
              <a:rPr lang="en-GB" sz="1400"/>
              <a:t>Now we will implement the Decision tree using Python.For this, we will use the dataset ”Reviews.csv”</a:t>
            </a:r>
            <a:endParaRPr sz="1400"/>
          </a:p>
        </p:txBody>
      </p:sp>
      <p:pic>
        <p:nvPicPr>
          <p:cNvPr id="226" name="Google Shape;226;p27"/>
          <p:cNvPicPr preferRelativeResize="0"/>
          <p:nvPr/>
        </p:nvPicPr>
        <p:blipFill rotWithShape="1">
          <a:blip r:embed="rId3">
            <a:alphaModFix/>
          </a:blip>
          <a:srcRect b="0" l="0" r="0" t="0"/>
          <a:stretch/>
        </p:blipFill>
        <p:spPr>
          <a:xfrm>
            <a:off x="2593600" y="1800188"/>
            <a:ext cx="3956775" cy="1848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flipH="1">
            <a:off x="9671150" y="845600"/>
            <a:ext cx="8220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2" name="Google Shape;232;p28"/>
          <p:cNvSpPr txBox="1"/>
          <p:nvPr>
            <p:ph idx="1" type="body"/>
          </p:nvPr>
        </p:nvSpPr>
        <p:spPr>
          <a:xfrm>
            <a:off x="819150" y="448850"/>
            <a:ext cx="7505700" cy="4136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t>which we have used in previous classification models. By using the same dataset, we can compare the Decision tree classifier with other classification models such as KNN, SVM, Logistic Regression, etc.</a:t>
            </a:r>
            <a:endParaRPr sz="1400"/>
          </a:p>
          <a:p>
            <a:pPr indent="0" lvl="0" marL="0" rtl="0" algn="just">
              <a:spcBef>
                <a:spcPts val="1200"/>
              </a:spcBef>
              <a:spcAft>
                <a:spcPts val="1200"/>
              </a:spcAft>
              <a:buNone/>
            </a:pPr>
            <a:r>
              <a:t/>
            </a:r>
            <a:endParaRPr sz="1400"/>
          </a:p>
        </p:txBody>
      </p:sp>
      <p:pic>
        <p:nvPicPr>
          <p:cNvPr id="233" name="Google Shape;233;p28"/>
          <p:cNvPicPr preferRelativeResize="0"/>
          <p:nvPr/>
        </p:nvPicPr>
        <p:blipFill>
          <a:blip r:embed="rId3">
            <a:alphaModFix/>
          </a:blip>
          <a:stretch>
            <a:fillRect/>
          </a:stretch>
        </p:blipFill>
        <p:spPr>
          <a:xfrm>
            <a:off x="1502025" y="1265675"/>
            <a:ext cx="6139951" cy="3319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819150" y="488000"/>
            <a:ext cx="7505700" cy="70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u="sng"/>
              <a:t>Result</a:t>
            </a:r>
            <a:endParaRPr b="1" u="sng"/>
          </a:p>
        </p:txBody>
      </p:sp>
      <p:sp>
        <p:nvSpPr>
          <p:cNvPr id="239" name="Google Shape;239;p29"/>
          <p:cNvSpPr txBox="1"/>
          <p:nvPr>
            <p:ph idx="1" type="body"/>
          </p:nvPr>
        </p:nvSpPr>
        <p:spPr>
          <a:xfrm>
            <a:off x="819150" y="1140400"/>
            <a:ext cx="7505700" cy="3298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t>The performance of the sentiment analysis model is evaluated using a confusion matrix, which categorizes predictions into True Positives (TP), True Negatives (TN), False Positives (FP), and False Negatives (FN). For binary classification, the matrix is 2x2, while for multi-class classification, it is an nXn matrix, where n is the number of classes.</a:t>
            </a:r>
            <a:endParaRPr sz="1400"/>
          </a:p>
          <a:p>
            <a:pPr indent="0" lvl="0" marL="0" rtl="0" algn="ctr">
              <a:spcBef>
                <a:spcPts val="1200"/>
              </a:spcBef>
              <a:spcAft>
                <a:spcPts val="1200"/>
              </a:spcAft>
              <a:buNone/>
            </a:pPr>
            <a:r>
              <a:t/>
            </a:r>
            <a:endParaRPr sz="1400"/>
          </a:p>
        </p:txBody>
      </p:sp>
      <p:pic>
        <p:nvPicPr>
          <p:cNvPr id="240" name="Google Shape;240;p29"/>
          <p:cNvPicPr preferRelativeResize="0"/>
          <p:nvPr/>
        </p:nvPicPr>
        <p:blipFill>
          <a:blip r:embed="rId3">
            <a:alphaModFix/>
          </a:blip>
          <a:stretch>
            <a:fillRect/>
          </a:stretch>
        </p:blipFill>
        <p:spPr>
          <a:xfrm>
            <a:off x="1681150" y="2334925"/>
            <a:ext cx="5781675" cy="2000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flipH="1">
            <a:off x="9749050" y="845600"/>
            <a:ext cx="211500" cy="12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6" name="Google Shape;246;p30"/>
          <p:cNvSpPr txBox="1"/>
          <p:nvPr>
            <p:ph idx="1" type="body"/>
          </p:nvPr>
        </p:nvSpPr>
        <p:spPr>
          <a:xfrm>
            <a:off x="819150" y="204325"/>
            <a:ext cx="7505700" cy="443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output is displayed as:</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GB"/>
              <a:t>Accuracy:</a:t>
            </a:r>
            <a:r>
              <a:rPr lang="en-GB"/>
              <a:t> Alongside the confusion matrix, we will also gauge the model’s accuracy. This metric represents the proportion of correctly classified reviews, offering a broad overview of the model’s overall correctness.</a:t>
            </a:r>
            <a:endParaRPr/>
          </a:p>
          <a:p>
            <a:pPr indent="0" lvl="0" marL="0" rtl="0" algn="ctr">
              <a:spcBef>
                <a:spcPts val="1200"/>
              </a:spcBef>
              <a:spcAft>
                <a:spcPts val="1200"/>
              </a:spcAft>
              <a:buNone/>
            </a:pPr>
            <a:r>
              <a:t/>
            </a:r>
            <a:endParaRPr/>
          </a:p>
        </p:txBody>
      </p:sp>
      <p:pic>
        <p:nvPicPr>
          <p:cNvPr id="247" name="Google Shape;247;p30"/>
          <p:cNvPicPr preferRelativeResize="0"/>
          <p:nvPr/>
        </p:nvPicPr>
        <p:blipFill>
          <a:blip r:embed="rId3">
            <a:alphaModFix/>
          </a:blip>
          <a:stretch>
            <a:fillRect/>
          </a:stretch>
        </p:blipFill>
        <p:spPr>
          <a:xfrm>
            <a:off x="3155743" y="366225"/>
            <a:ext cx="2832500" cy="2205525"/>
          </a:xfrm>
          <a:prstGeom prst="rect">
            <a:avLst/>
          </a:prstGeom>
          <a:noFill/>
          <a:ln>
            <a:noFill/>
          </a:ln>
        </p:spPr>
      </p:pic>
      <p:pic>
        <p:nvPicPr>
          <p:cNvPr id="248" name="Google Shape;248;p30"/>
          <p:cNvPicPr preferRelativeResize="0"/>
          <p:nvPr/>
        </p:nvPicPr>
        <p:blipFill>
          <a:blip r:embed="rId4">
            <a:alphaModFix/>
          </a:blip>
          <a:stretch>
            <a:fillRect/>
          </a:stretch>
        </p:blipFill>
        <p:spPr>
          <a:xfrm>
            <a:off x="2963325" y="3121500"/>
            <a:ext cx="3217350" cy="1580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819150" y="979375"/>
            <a:ext cx="7505700" cy="6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22" u="sng"/>
              <a:t>Future Scope</a:t>
            </a:r>
            <a:endParaRPr b="1" sz="3022" u="sng"/>
          </a:p>
        </p:txBody>
      </p:sp>
      <p:sp>
        <p:nvSpPr>
          <p:cNvPr id="254" name="Google Shape;254;p31"/>
          <p:cNvSpPr txBox="1"/>
          <p:nvPr>
            <p:ph idx="1" type="body"/>
          </p:nvPr>
        </p:nvSpPr>
        <p:spPr>
          <a:xfrm>
            <a:off x="819150" y="1672225"/>
            <a:ext cx="7505700" cy="3006300"/>
          </a:xfrm>
          <a:prstGeom prst="rect">
            <a:avLst/>
          </a:prstGeom>
        </p:spPr>
        <p:txBody>
          <a:bodyPr anchorCtr="0" anchor="t" bIns="91425" lIns="91425" spcFirstLastPara="1" rIns="91425" wrap="square" tIns="91425">
            <a:normAutofit lnSpcReduction="10000"/>
          </a:bodyPr>
          <a:lstStyle/>
          <a:p>
            <a:pPr indent="-317500" lvl="0" marL="457200" rtl="0" algn="just">
              <a:spcBef>
                <a:spcPts val="0"/>
              </a:spcBef>
              <a:spcAft>
                <a:spcPts val="0"/>
              </a:spcAft>
              <a:buClr>
                <a:srgbClr val="000000"/>
              </a:buClr>
              <a:buSzPts val="1400"/>
              <a:buChar char="●"/>
            </a:pPr>
            <a:r>
              <a:rPr b="1" lang="en-GB" sz="1400">
                <a:solidFill>
                  <a:srgbClr val="000000"/>
                </a:solidFill>
              </a:rPr>
              <a:t>Real-Time Sentiment Tracking</a:t>
            </a:r>
            <a:r>
              <a:rPr lang="en-GB" sz="1400">
                <a:solidFill>
                  <a:srgbClr val="000000"/>
                </a:solidFill>
              </a:rPr>
              <a:t>: Analyze incoming reviews in real-time to address customer concerns promptly.</a:t>
            </a:r>
            <a:endParaRPr sz="1400">
              <a:solidFill>
                <a:srgbClr val="000000"/>
              </a:solidFill>
            </a:endParaRPr>
          </a:p>
          <a:p>
            <a:pPr indent="-317500" lvl="0" marL="457200" rtl="0" algn="just">
              <a:spcBef>
                <a:spcPts val="0"/>
              </a:spcBef>
              <a:spcAft>
                <a:spcPts val="0"/>
              </a:spcAft>
              <a:buClr>
                <a:srgbClr val="000000"/>
              </a:buClr>
              <a:buSzPts val="1400"/>
              <a:buChar char="●"/>
            </a:pPr>
            <a:r>
              <a:rPr b="1" lang="en-GB" sz="1400">
                <a:solidFill>
                  <a:srgbClr val="000000"/>
                </a:solidFill>
              </a:rPr>
              <a:t>Multi-Language Analysis</a:t>
            </a:r>
            <a:r>
              <a:rPr lang="en-GB" sz="1400">
                <a:solidFill>
                  <a:srgbClr val="000000"/>
                </a:solidFill>
              </a:rPr>
              <a:t>: Enhance models to process reviews in multiple languages and regional dialects.</a:t>
            </a:r>
            <a:endParaRPr sz="1400">
              <a:solidFill>
                <a:srgbClr val="000000"/>
              </a:solidFill>
            </a:endParaRPr>
          </a:p>
          <a:p>
            <a:pPr indent="-317500" lvl="0" marL="457200" rtl="0" algn="just">
              <a:spcBef>
                <a:spcPts val="0"/>
              </a:spcBef>
              <a:spcAft>
                <a:spcPts val="0"/>
              </a:spcAft>
              <a:buClr>
                <a:srgbClr val="000000"/>
              </a:buClr>
              <a:buSzPts val="1400"/>
              <a:buChar char="●"/>
            </a:pPr>
            <a:r>
              <a:rPr b="1" lang="en-GB" sz="1400">
                <a:solidFill>
                  <a:srgbClr val="000000"/>
                </a:solidFill>
              </a:rPr>
              <a:t>Fake Review Detection</a:t>
            </a:r>
            <a:r>
              <a:rPr lang="en-GB" sz="1400">
                <a:solidFill>
                  <a:srgbClr val="000000"/>
                </a:solidFill>
              </a:rPr>
              <a:t>: Use advanced algorithms and verification technologies to filter fake reviews.</a:t>
            </a:r>
            <a:endParaRPr sz="1400">
              <a:solidFill>
                <a:srgbClr val="000000"/>
              </a:solidFill>
            </a:endParaRPr>
          </a:p>
          <a:p>
            <a:pPr indent="-317500" lvl="0" marL="457200" rtl="0" algn="just">
              <a:spcBef>
                <a:spcPts val="0"/>
              </a:spcBef>
              <a:spcAft>
                <a:spcPts val="0"/>
              </a:spcAft>
              <a:buClr>
                <a:srgbClr val="000000"/>
              </a:buClr>
              <a:buSzPts val="1400"/>
              <a:buChar char="●"/>
            </a:pPr>
            <a:r>
              <a:rPr b="1" lang="en-GB" sz="1400">
                <a:solidFill>
                  <a:srgbClr val="000000"/>
                </a:solidFill>
              </a:rPr>
              <a:t>Contextual Understanding</a:t>
            </a:r>
            <a:r>
              <a:rPr lang="en-GB" sz="1400">
                <a:solidFill>
                  <a:srgbClr val="000000"/>
                </a:solidFill>
              </a:rPr>
              <a:t>: Leverage deep learning models to capture sarcasm, mixed sentiments, and nuanced feedback.</a:t>
            </a:r>
            <a:endParaRPr sz="1400">
              <a:solidFill>
                <a:srgbClr val="000000"/>
              </a:solidFill>
            </a:endParaRPr>
          </a:p>
          <a:p>
            <a:pPr indent="0" lvl="0" marL="457200" rtl="0" algn="just">
              <a:spcBef>
                <a:spcPts val="1200"/>
              </a:spcBef>
              <a:spcAft>
                <a:spcPts val="1200"/>
              </a:spcAft>
              <a:buNone/>
            </a:pPr>
            <a:r>
              <a:t/>
            </a:r>
            <a:endParaRPr sz="5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6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00" u="sng"/>
              <a:t>ABSTRACT</a:t>
            </a:r>
            <a:endParaRPr b="1" sz="3000" u="sng"/>
          </a:p>
        </p:txBody>
      </p:sp>
      <p:sp>
        <p:nvSpPr>
          <p:cNvPr id="135" name="Google Shape;135;p14"/>
          <p:cNvSpPr txBox="1"/>
          <p:nvPr>
            <p:ph idx="1" type="body"/>
          </p:nvPr>
        </p:nvSpPr>
        <p:spPr>
          <a:xfrm>
            <a:off x="819150" y="1566525"/>
            <a:ext cx="7505700" cy="2872200"/>
          </a:xfrm>
          <a:prstGeom prst="rect">
            <a:avLst/>
          </a:prstGeom>
        </p:spPr>
        <p:txBody>
          <a:bodyPr anchorCtr="0" anchor="t" bIns="91425" lIns="91425" spcFirstLastPara="1" rIns="91425" wrap="square" tIns="91425">
            <a:normAutofit lnSpcReduction="10000"/>
          </a:bodyPr>
          <a:lstStyle/>
          <a:p>
            <a:pPr indent="457200" lvl="0" marL="0" rtl="0" algn="just">
              <a:spcBef>
                <a:spcPts val="0"/>
              </a:spcBef>
              <a:spcAft>
                <a:spcPts val="0"/>
              </a:spcAft>
              <a:buNone/>
            </a:pPr>
            <a:r>
              <a:rPr lang="en-GB" sz="1400"/>
              <a:t>Flipkart review sentiment analysis involves the application of natural language processing (NLP) techniques and machine learning algorithms to analyze customer reviews on the Flipkart platform. This process aims to classify reviews into positive, negative, or neutral sentiments, providing valuable insights into customer satisfaction and product quality. </a:t>
            </a:r>
            <a:endParaRPr sz="1400"/>
          </a:p>
          <a:p>
            <a:pPr indent="-336550" lvl="0" marL="457200" rtl="0" algn="just">
              <a:spcBef>
                <a:spcPts val="1200"/>
              </a:spcBef>
              <a:spcAft>
                <a:spcPts val="0"/>
              </a:spcAft>
              <a:buSzPts val="1700"/>
              <a:buChar char="●"/>
            </a:pPr>
            <a:r>
              <a:rPr b="1" lang="en-GB" sz="1400">
                <a:solidFill>
                  <a:srgbClr val="000000"/>
                </a:solidFill>
              </a:rPr>
              <a:t>Naïve Bayes Classifier:</a:t>
            </a:r>
            <a:r>
              <a:rPr lang="en-GB" sz="1400">
                <a:solidFill>
                  <a:srgbClr val="000000"/>
                </a:solidFill>
              </a:rPr>
              <a:t> Achieved 89% accuracy using TF-IDF for feature extraction but struggled with nuanced sentiments in binary classification.</a:t>
            </a:r>
            <a:endParaRPr sz="1400">
              <a:solidFill>
                <a:srgbClr val="000000"/>
              </a:solidFill>
            </a:endParaRPr>
          </a:p>
          <a:p>
            <a:pPr indent="-336550" lvl="0" marL="457200" rtl="0" algn="just">
              <a:spcBef>
                <a:spcPts val="0"/>
              </a:spcBef>
              <a:spcAft>
                <a:spcPts val="0"/>
              </a:spcAft>
              <a:buSzPts val="1700"/>
              <a:buChar char="●"/>
            </a:pPr>
            <a:r>
              <a:rPr b="1" lang="en-GB" sz="1400">
                <a:solidFill>
                  <a:srgbClr val="000000"/>
                </a:solidFill>
              </a:rPr>
              <a:t>Hybrid Ensemble Model (HEM):</a:t>
            </a:r>
            <a:r>
              <a:rPr lang="en-GB" sz="1400">
                <a:solidFill>
                  <a:srgbClr val="000000"/>
                </a:solidFill>
              </a:rPr>
              <a:t> Combined Naïve Bayes, SVM, and Decision Trees to achieve 90% accuracy, effectively addressing class imbalance.</a:t>
            </a:r>
            <a:endParaRPr sz="1400">
              <a:solidFill>
                <a:srgbClr val="000000"/>
              </a:solidFill>
            </a:endParaRPr>
          </a:p>
          <a:p>
            <a:pPr indent="-336550" lvl="0" marL="457200" rtl="0" algn="just">
              <a:spcBef>
                <a:spcPts val="0"/>
              </a:spcBef>
              <a:spcAft>
                <a:spcPts val="0"/>
              </a:spcAft>
              <a:buSzPts val="1700"/>
              <a:buChar char="●"/>
            </a:pPr>
            <a:r>
              <a:rPr b="1" lang="en-GB" sz="1400">
                <a:solidFill>
                  <a:srgbClr val="000000"/>
                </a:solidFill>
              </a:rPr>
              <a:t>SVM with TF-IDF:</a:t>
            </a:r>
            <a:r>
              <a:rPr lang="en-GB" sz="1400">
                <a:solidFill>
                  <a:srgbClr val="000000"/>
                </a:solidFill>
              </a:rPr>
              <a:t> Reached 85% accuracy with efficient binary classification but faced challenges in handling subtle sentiment differences.</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819150" y="298275"/>
            <a:ext cx="7505700" cy="65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u="sng"/>
              <a:t>Conclusion</a:t>
            </a:r>
            <a:endParaRPr b="1" u="sng"/>
          </a:p>
        </p:txBody>
      </p:sp>
      <p:sp>
        <p:nvSpPr>
          <p:cNvPr id="260" name="Google Shape;260;p32"/>
          <p:cNvSpPr txBox="1"/>
          <p:nvPr>
            <p:ph idx="1" type="body"/>
          </p:nvPr>
        </p:nvSpPr>
        <p:spPr>
          <a:xfrm>
            <a:off x="819150" y="955875"/>
            <a:ext cx="7505700" cy="3483000"/>
          </a:xfrm>
          <a:prstGeom prst="rect">
            <a:avLst/>
          </a:prstGeom>
        </p:spPr>
        <p:txBody>
          <a:bodyPr anchorCtr="0" anchor="t" bIns="91425" lIns="91425" spcFirstLastPara="1" rIns="91425" wrap="square" tIns="91425">
            <a:normAutofit/>
          </a:bodyPr>
          <a:lstStyle/>
          <a:p>
            <a:pPr indent="457200" lvl="0" marL="0" rtl="0" algn="just">
              <a:spcBef>
                <a:spcPts val="1200"/>
              </a:spcBef>
              <a:spcAft>
                <a:spcPts val="0"/>
              </a:spcAft>
              <a:buNone/>
            </a:pPr>
            <a:r>
              <a:rPr lang="en-GB" sz="1400"/>
              <a:t>In this project, we analyzed diverse product reviews to uncover customer sentiments using tools like VADER, quantifying positivity, neutrality, and negativity. Through meticulous preprocessing and integration, sentiment scores were merged with the dataset for comprehensive insights. This analysis aids decision-making, enhances customer trust, and maintains Flipkart's competitive edge. With advancements in AI and NLP, the scope for refining sentiment analysis and improving customer experiences is immense.</a:t>
            </a:r>
            <a:endParaRPr sz="1400"/>
          </a:p>
          <a:p>
            <a:pPr indent="0" lvl="0" marL="0" rtl="0" algn="ctr">
              <a:spcBef>
                <a:spcPts val="1200"/>
              </a:spcBef>
              <a:spcAft>
                <a:spcPts val="0"/>
              </a:spcAft>
              <a:buNone/>
            </a:pPr>
            <a:r>
              <a:t/>
            </a:r>
            <a:endParaRPr sz="1400"/>
          </a:p>
          <a:p>
            <a:pPr indent="0" lvl="0" marL="0" rtl="0" algn="l">
              <a:spcBef>
                <a:spcPts val="1200"/>
              </a:spcBef>
              <a:spcAft>
                <a:spcPts val="1200"/>
              </a:spcAft>
              <a:buNone/>
            </a:pPr>
            <a:r>
              <a:t/>
            </a:r>
            <a:endParaRPr sz="1400"/>
          </a:p>
        </p:txBody>
      </p:sp>
      <p:pic>
        <p:nvPicPr>
          <p:cNvPr id="261" name="Google Shape;261;p32"/>
          <p:cNvPicPr preferRelativeResize="0"/>
          <p:nvPr/>
        </p:nvPicPr>
        <p:blipFill>
          <a:blip r:embed="rId3">
            <a:alphaModFix/>
          </a:blip>
          <a:stretch>
            <a:fillRect/>
          </a:stretch>
        </p:blipFill>
        <p:spPr>
          <a:xfrm>
            <a:off x="3042480" y="2653943"/>
            <a:ext cx="3059026" cy="19254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819150" y="944125"/>
            <a:ext cx="7505700" cy="219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9600"/>
              <a:t>Thank</a:t>
            </a:r>
            <a:endParaRPr b="1" sz="9600"/>
          </a:p>
          <a:p>
            <a:pPr indent="0" lvl="0" marL="0" rtl="0" algn="ctr">
              <a:spcBef>
                <a:spcPts val="0"/>
              </a:spcBef>
              <a:spcAft>
                <a:spcPts val="0"/>
              </a:spcAft>
              <a:buNone/>
            </a:pPr>
            <a:r>
              <a:rPr b="1" lang="en-GB" sz="9600"/>
              <a:t> You</a:t>
            </a:r>
            <a:endParaRPr b="1" sz="9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1362300"/>
            <a:ext cx="7505700" cy="67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u="sng"/>
              <a:t>Problem Statement</a:t>
            </a:r>
            <a:endParaRPr b="1" u="sng"/>
          </a:p>
        </p:txBody>
      </p:sp>
      <p:sp>
        <p:nvSpPr>
          <p:cNvPr id="141" name="Google Shape;141;p15"/>
          <p:cNvSpPr txBox="1"/>
          <p:nvPr>
            <p:ph idx="1" type="body"/>
          </p:nvPr>
        </p:nvSpPr>
        <p:spPr>
          <a:xfrm>
            <a:off x="819150" y="2177175"/>
            <a:ext cx="7505700" cy="22548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en-GB" sz="1400"/>
              <a:t>In the era of e-commerce, customer feedback plays a pivotal role in shaping business decisions. For Flipkart, one of India’s leading online marketplaces, comprehending customer sentiment from a sea of reviews is paramount. This sentiment analysis will not only provide valuable insights into customer satisfaction but also enable Flipkart to swiftly identify areas for improvement in products and services.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1421025"/>
            <a:ext cx="7505700" cy="6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33" u="sng"/>
              <a:t>Introduction</a:t>
            </a:r>
            <a:endParaRPr b="1" sz="3033" u="sng"/>
          </a:p>
        </p:txBody>
      </p:sp>
      <p:sp>
        <p:nvSpPr>
          <p:cNvPr id="147" name="Google Shape;147;p16"/>
          <p:cNvSpPr txBox="1"/>
          <p:nvPr>
            <p:ph idx="1" type="body"/>
          </p:nvPr>
        </p:nvSpPr>
        <p:spPr>
          <a:xfrm>
            <a:off x="819150" y="2059725"/>
            <a:ext cx="7505700" cy="23790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en-GB" sz="1400"/>
              <a:t>Flipkart review sentiment analysis involves evaluating customer feedback and reviews to identify the underlying sentiment, such as positive, negative, or neutral. This process leverages natural language processing (NLP) techniques and machine learning algorithms to understand customer opinions and preferences. By analyzing reviews, businesses can gain actionable insights into product performance, customer satisfaction, and areas for improvement.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6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33" u="sng"/>
              <a:t>Proposed Methodologies</a:t>
            </a:r>
            <a:endParaRPr b="1" sz="3033" u="sng"/>
          </a:p>
        </p:txBody>
      </p:sp>
      <p:sp>
        <p:nvSpPr>
          <p:cNvPr id="153" name="Google Shape;153;p17"/>
          <p:cNvSpPr txBox="1"/>
          <p:nvPr>
            <p:ph idx="1" type="body"/>
          </p:nvPr>
        </p:nvSpPr>
        <p:spPr>
          <a:xfrm>
            <a:off x="819150" y="1590025"/>
            <a:ext cx="7505700" cy="30297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b="1" lang="en-GB" sz="1400"/>
              <a:t>1.Data Cleaning : </a:t>
            </a:r>
            <a:r>
              <a:rPr lang="en-GB" sz="1400"/>
              <a:t>Extract product reviews from Flipkart using web scraping tools or APIs. Reviews should include text, ratings, timestamps, and user information (if available)  </a:t>
            </a:r>
            <a:endParaRPr sz="1400"/>
          </a:p>
          <a:p>
            <a:pPr indent="0" lvl="0" marL="0" rtl="0" algn="just">
              <a:spcBef>
                <a:spcPts val="1200"/>
              </a:spcBef>
              <a:spcAft>
                <a:spcPts val="0"/>
              </a:spcAft>
              <a:buNone/>
            </a:pPr>
            <a:r>
              <a:rPr b="1" lang="en-GB" sz="1400"/>
              <a:t>2.Data Pre-processing :  </a:t>
            </a:r>
            <a:r>
              <a:rPr lang="en-GB" sz="1400"/>
              <a:t>Remove irrelevant elements like HTML tags, URLs, special characters, and stopwords. Normalize text by converting to lowercase and performing stemming or lemmatization. Handle code-mixed and multilingual data by identifying language and translating to a unified language (e.g., English).</a:t>
            </a:r>
            <a:endParaRPr sz="1400"/>
          </a:p>
          <a:p>
            <a:pPr indent="0" lvl="0" marL="0" rtl="0" algn="just">
              <a:spcBef>
                <a:spcPts val="1200"/>
              </a:spcBef>
              <a:spcAft>
                <a:spcPts val="0"/>
              </a:spcAft>
              <a:buNone/>
            </a:pPr>
            <a:r>
              <a:rPr b="1" lang="en-GB" sz="1400"/>
              <a:t>3.Feature Extraction : </a:t>
            </a:r>
            <a:r>
              <a:rPr lang="en-GB" sz="1400"/>
              <a:t>Use NLP techniques such as Bag-of-Words (BoW), TF-IDF (Term Frequency Inverse Document Frequency), or word embeddings (e.g., Word2Vec, GloVe) to convert textual data into numerical vectors.: </a:t>
            </a:r>
            <a:endParaRPr sz="1400"/>
          </a:p>
          <a:p>
            <a:pPr indent="0" lvl="0" marL="0" rtl="0" algn="l">
              <a:spcBef>
                <a:spcPts val="1200"/>
              </a:spcBef>
              <a:spcAft>
                <a:spcPts val="1200"/>
              </a:spcAft>
              <a:buNone/>
            </a:pPr>
            <a:r>
              <a:rPr b="1" lang="en-GB" sz="1400"/>
              <a:t>4.Sentiment Classification : </a:t>
            </a:r>
            <a:r>
              <a:rPr lang="en-GB" sz="1400"/>
              <a:t> Implement models like </a:t>
            </a:r>
            <a:r>
              <a:rPr lang="en-GB" sz="1400"/>
              <a:t>NaIve</a:t>
            </a:r>
            <a:r>
              <a:rPr lang="en-GB" sz="1400"/>
              <a:t> Bayes, Support </a:t>
            </a:r>
            <a:r>
              <a:rPr lang="en-GB" sz="1400"/>
              <a:t>Vector</a:t>
            </a:r>
            <a:r>
              <a:rPr lang="en-GB" sz="1400"/>
              <a:t> Machines (SVM), Random Forests, or Gradient Boosting for baseline classification tasks.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1197950"/>
            <a:ext cx="7505700" cy="6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00" u="sng"/>
              <a:t>Algorithms</a:t>
            </a:r>
            <a:endParaRPr b="1" sz="3000" u="sng"/>
          </a:p>
        </p:txBody>
      </p:sp>
      <p:sp>
        <p:nvSpPr>
          <p:cNvPr id="159" name="Google Shape;159;p18"/>
          <p:cNvSpPr txBox="1"/>
          <p:nvPr>
            <p:ph idx="1" type="body"/>
          </p:nvPr>
        </p:nvSpPr>
        <p:spPr>
          <a:xfrm>
            <a:off x="819150" y="2001025"/>
            <a:ext cx="7505700" cy="24378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en-GB" sz="1400"/>
              <a:t>A decision tree algorithm is a supervised machine learning algorithm used for both classification and regression tasks. It works by making a series of decisions based on features of the data to ultimately arrive at a prediction or decision.It is a type of machine learning algorithm that makes decisions based on a series of if-else statements. It works by recursively partitioning the data based on the values of its features, leadington hierarchical tree-like structure of decisions.</a:t>
            </a:r>
            <a:endParaRPr sz="1400"/>
          </a:p>
          <a:p>
            <a:pPr indent="0" lvl="0" marL="0" rtl="0" algn="l">
              <a:spcBef>
                <a:spcPts val="120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flipH="1">
            <a:off x="9631700" y="86900"/>
            <a:ext cx="152700" cy="1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3011"/>
          </a:p>
        </p:txBody>
      </p:sp>
      <p:sp>
        <p:nvSpPr>
          <p:cNvPr id="165" name="Google Shape;165;p19"/>
          <p:cNvSpPr txBox="1"/>
          <p:nvPr>
            <p:ph idx="1" type="body"/>
          </p:nvPr>
        </p:nvSpPr>
        <p:spPr>
          <a:xfrm>
            <a:off x="819150" y="522100"/>
            <a:ext cx="7505700" cy="408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u="sng"/>
              <a:t>Decision Tree Terminologies :</a:t>
            </a:r>
            <a:endParaRPr b="1" sz="1400" u="sng"/>
          </a:p>
          <a:p>
            <a:pPr indent="0" lvl="0" marL="0" rtl="0" algn="just">
              <a:spcBef>
                <a:spcPts val="1200"/>
              </a:spcBef>
              <a:spcAft>
                <a:spcPts val="0"/>
              </a:spcAft>
              <a:buNone/>
            </a:pPr>
            <a:r>
              <a:rPr lang="en-GB" sz="1400"/>
              <a:t>• Root Node: Root node is from where the decision tree starts. It represents the entire dataset, which further gets divided into two or more homogeneous sets. </a:t>
            </a:r>
            <a:endParaRPr sz="1400"/>
          </a:p>
          <a:p>
            <a:pPr indent="0" lvl="0" marL="0" rtl="0" algn="just">
              <a:spcBef>
                <a:spcPts val="1200"/>
              </a:spcBef>
              <a:spcAft>
                <a:spcPts val="1200"/>
              </a:spcAft>
              <a:buNone/>
            </a:pPr>
            <a:r>
              <a:rPr lang="en-GB" sz="1400"/>
              <a:t>• Leaf Node: Leaf nodes are the final output node, and the tree cannot be segregated further after getting a leaf node. </a:t>
            </a:r>
            <a:endParaRPr sz="1400"/>
          </a:p>
        </p:txBody>
      </p:sp>
      <p:pic>
        <p:nvPicPr>
          <p:cNvPr id="166" name="Google Shape;166;p19"/>
          <p:cNvPicPr preferRelativeResize="0"/>
          <p:nvPr/>
        </p:nvPicPr>
        <p:blipFill>
          <a:blip r:embed="rId3">
            <a:alphaModFix/>
          </a:blip>
          <a:stretch>
            <a:fillRect/>
          </a:stretch>
        </p:blipFill>
        <p:spPr>
          <a:xfrm>
            <a:off x="3023875" y="2227200"/>
            <a:ext cx="3096225" cy="220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rot="10800000">
            <a:off x="9631650" y="603500"/>
            <a:ext cx="141000" cy="24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2" name="Google Shape;172;p20"/>
          <p:cNvSpPr txBox="1"/>
          <p:nvPr>
            <p:ph idx="1" type="body"/>
          </p:nvPr>
        </p:nvSpPr>
        <p:spPr>
          <a:xfrm>
            <a:off x="819150" y="683450"/>
            <a:ext cx="7505700" cy="3755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GB" sz="1500" u="sng"/>
              <a:t>How Decision Trees Make Decisions :</a:t>
            </a:r>
            <a:endParaRPr b="1" sz="1500" u="sng"/>
          </a:p>
          <a:p>
            <a:pPr indent="-335280" lvl="0" marL="457200" rtl="0" algn="l">
              <a:spcBef>
                <a:spcPts val="1200"/>
              </a:spcBef>
              <a:spcAft>
                <a:spcPts val="0"/>
              </a:spcAft>
              <a:buSzPct val="119786"/>
              <a:buAutoNum type="arabicPeriod"/>
            </a:pPr>
            <a:r>
              <a:rPr b="1" lang="en-GB" sz="1516">
                <a:solidFill>
                  <a:srgbClr val="000000"/>
                </a:solidFill>
              </a:rPr>
              <a:t>Information Gain</a:t>
            </a:r>
            <a:r>
              <a:rPr lang="en-GB" sz="1516">
                <a:solidFill>
                  <a:srgbClr val="000000"/>
                </a:solidFill>
              </a:rPr>
              <a:t>: Measures the reduction in entropy to determine the best feature for splitting data during decision tree construction.</a:t>
            </a:r>
            <a:endParaRPr sz="1516">
              <a:solidFill>
                <a:srgbClr val="000000"/>
              </a:solidFil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457200" rtl="0" algn="ctr">
              <a:spcBef>
                <a:spcPts val="1200"/>
              </a:spcBef>
              <a:spcAft>
                <a:spcPts val="0"/>
              </a:spcAft>
              <a:buNone/>
            </a:pPr>
            <a:r>
              <a:t/>
            </a:r>
            <a:endParaRPr sz="1100">
              <a:solidFill>
                <a:srgbClr val="000000"/>
              </a:solidFill>
              <a:latin typeface="Arial"/>
              <a:ea typeface="Arial"/>
              <a:cs typeface="Arial"/>
              <a:sym typeface="Arial"/>
            </a:endParaRPr>
          </a:p>
          <a:p>
            <a:pPr indent="-316706" lvl="0" marL="457200" rtl="0" algn="l">
              <a:spcBef>
                <a:spcPts val="1200"/>
              </a:spcBef>
              <a:spcAft>
                <a:spcPts val="0"/>
              </a:spcAft>
              <a:buSzPct val="100000"/>
              <a:buAutoNum type="arabicPeriod"/>
            </a:pPr>
            <a:r>
              <a:rPr b="1" lang="en-GB" sz="1500">
                <a:solidFill>
                  <a:srgbClr val="000000"/>
                </a:solidFill>
              </a:rPr>
              <a:t>Entropy</a:t>
            </a:r>
            <a:r>
              <a:rPr lang="en-GB" sz="1500">
                <a:solidFill>
                  <a:srgbClr val="000000"/>
                </a:solidFill>
              </a:rPr>
              <a:t>: Quantifies impurity or randomness in data, helping evaluate feature splits in classification tasks.</a:t>
            </a:r>
            <a:endParaRPr sz="1500">
              <a:solidFill>
                <a:srgbClr val="000000"/>
              </a:solidFil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ctr">
              <a:spcBef>
                <a:spcPts val="1200"/>
              </a:spcBef>
              <a:spcAft>
                <a:spcPts val="0"/>
              </a:spcAft>
              <a:buNone/>
            </a:pPr>
            <a:r>
              <a:t/>
            </a:r>
            <a:endParaRPr sz="1100">
              <a:solidFill>
                <a:srgbClr val="000000"/>
              </a:solidFill>
              <a:latin typeface="Arial"/>
              <a:ea typeface="Arial"/>
              <a:cs typeface="Arial"/>
              <a:sym typeface="Arial"/>
            </a:endParaRPr>
          </a:p>
          <a:p>
            <a:pPr indent="-316706" lvl="0" marL="457200" rtl="0" algn="l">
              <a:spcBef>
                <a:spcPts val="1200"/>
              </a:spcBef>
              <a:spcAft>
                <a:spcPts val="0"/>
              </a:spcAft>
              <a:buSzPct val="100000"/>
              <a:buAutoNum type="arabicPeriod"/>
            </a:pPr>
            <a:r>
              <a:rPr b="1" lang="en-GB" sz="1500">
                <a:solidFill>
                  <a:srgbClr val="000000"/>
                </a:solidFill>
              </a:rPr>
              <a:t>Gini Index</a:t>
            </a:r>
            <a:r>
              <a:rPr lang="en-GB" sz="1500">
                <a:solidFill>
                  <a:srgbClr val="000000"/>
                </a:solidFill>
              </a:rPr>
              <a:t>: Calculates impurity in a dataset, guiding the selection of features for splitting in decision trees.</a:t>
            </a:r>
            <a:endParaRPr sz="1500">
              <a:solidFill>
                <a:srgbClr val="000000"/>
              </a:solidFill>
            </a:endParaRPr>
          </a:p>
          <a:p>
            <a:pPr indent="0" lvl="0" marL="0" rtl="0" algn="ctr">
              <a:spcBef>
                <a:spcPts val="1200"/>
              </a:spcBef>
              <a:spcAft>
                <a:spcPts val="1200"/>
              </a:spcAft>
              <a:buNone/>
            </a:pPr>
            <a:r>
              <a:rPr b="1" lang="en-GB" sz="1400" u="sng"/>
              <a:t> </a:t>
            </a:r>
            <a:endParaRPr b="1" sz="1400" u="sng"/>
          </a:p>
        </p:txBody>
      </p:sp>
      <p:pic>
        <p:nvPicPr>
          <p:cNvPr id="173" name="Google Shape;173;p20"/>
          <p:cNvPicPr preferRelativeResize="0"/>
          <p:nvPr/>
        </p:nvPicPr>
        <p:blipFill>
          <a:blip r:embed="rId3">
            <a:alphaModFix/>
          </a:blip>
          <a:stretch>
            <a:fillRect/>
          </a:stretch>
        </p:blipFill>
        <p:spPr>
          <a:xfrm>
            <a:off x="2463850" y="1667225"/>
            <a:ext cx="4216300" cy="554575"/>
          </a:xfrm>
          <a:prstGeom prst="rect">
            <a:avLst/>
          </a:prstGeom>
          <a:noFill/>
          <a:ln>
            <a:noFill/>
          </a:ln>
        </p:spPr>
      </p:pic>
      <p:pic>
        <p:nvPicPr>
          <p:cNvPr id="174" name="Google Shape;174;p20"/>
          <p:cNvPicPr preferRelativeResize="0"/>
          <p:nvPr/>
        </p:nvPicPr>
        <p:blipFill>
          <a:blip r:embed="rId4">
            <a:alphaModFix/>
          </a:blip>
          <a:stretch>
            <a:fillRect/>
          </a:stretch>
        </p:blipFill>
        <p:spPr>
          <a:xfrm>
            <a:off x="3241988" y="2747575"/>
            <a:ext cx="2616975" cy="636800"/>
          </a:xfrm>
          <a:prstGeom prst="rect">
            <a:avLst/>
          </a:prstGeom>
          <a:noFill/>
          <a:ln>
            <a:noFill/>
          </a:ln>
        </p:spPr>
      </p:pic>
      <p:pic>
        <p:nvPicPr>
          <p:cNvPr id="175" name="Google Shape;175;p20"/>
          <p:cNvPicPr preferRelativeResize="0"/>
          <p:nvPr/>
        </p:nvPicPr>
        <p:blipFill>
          <a:blip r:embed="rId5">
            <a:alphaModFix/>
          </a:blip>
          <a:stretch>
            <a:fillRect/>
          </a:stretch>
        </p:blipFill>
        <p:spPr>
          <a:xfrm>
            <a:off x="3435800" y="3863125"/>
            <a:ext cx="2229375" cy="804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280725"/>
            <a:ext cx="7505700" cy="6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u="sng"/>
              <a:t>Dataset</a:t>
            </a:r>
            <a:endParaRPr b="1" u="sng"/>
          </a:p>
        </p:txBody>
      </p:sp>
      <p:sp>
        <p:nvSpPr>
          <p:cNvPr id="181" name="Google Shape;181;p21"/>
          <p:cNvSpPr txBox="1"/>
          <p:nvPr>
            <p:ph idx="1" type="body"/>
          </p:nvPr>
        </p:nvSpPr>
        <p:spPr>
          <a:xfrm>
            <a:off x="819150" y="832175"/>
            <a:ext cx="7505700" cy="36063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en-GB" sz="1400"/>
              <a:t>The dataset utilized in this project is a collection of customer reviews obtained from the Flipkart e-commerce platform. It serves as the foundation for sentiment analysis, allowing us to understand and categorize customer sentiments towards various products and services offered on Flipkart. </a:t>
            </a:r>
            <a:endParaRPr sz="1400"/>
          </a:p>
          <a:p>
            <a:pPr indent="0" lvl="0" marL="0" rtl="0" algn="ctr">
              <a:spcBef>
                <a:spcPts val="1200"/>
              </a:spcBef>
              <a:spcAft>
                <a:spcPts val="1200"/>
              </a:spcAft>
              <a:buNone/>
            </a:pPr>
            <a:r>
              <a:t/>
            </a:r>
            <a:endParaRPr sz="1400"/>
          </a:p>
        </p:txBody>
      </p:sp>
      <p:pic>
        <p:nvPicPr>
          <p:cNvPr id="182" name="Google Shape;182;p21"/>
          <p:cNvPicPr preferRelativeResize="0"/>
          <p:nvPr/>
        </p:nvPicPr>
        <p:blipFill>
          <a:blip r:embed="rId3">
            <a:alphaModFix/>
          </a:blip>
          <a:stretch>
            <a:fillRect/>
          </a:stretch>
        </p:blipFill>
        <p:spPr>
          <a:xfrm>
            <a:off x="1621725" y="1955801"/>
            <a:ext cx="5900549" cy="269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