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60" r:id="rId4"/>
    <p:sldId id="261" r:id="rId5"/>
    <p:sldId id="262" r:id="rId6"/>
    <p:sldId id="263" r:id="rId7"/>
    <p:sldId id="264" r:id="rId8"/>
    <p:sldId id="266" r:id="rId9"/>
    <p:sldId id="265" r:id="rId10"/>
    <p:sldId id="268" r:id="rId11"/>
    <p:sldId id="267" r:id="rId12"/>
    <p:sldId id="269" r:id="rId13"/>
    <p:sldId id="259" r:id="rId14"/>
  </p:sldIdLst>
  <p:sldSz cx="12192000" cy="6858000"/>
  <p:notesSz cx="6858000" cy="9144000"/>
  <p:embeddedFontLst>
    <p:embeddedFont>
      <p:font typeface="Lato Black" panose="020F0502020204030203" pitchFamily="34" charset="0"/>
      <p:bold r:id="rId16"/>
      <p:boldItalic r:id="rId17"/>
    </p:embeddedFont>
    <p:embeddedFont>
      <p:font typeface="Libre Baskerville" panose="02000000000000000000" pitchFamily="2"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tha Reddy Chinthala" userId="ca383fc12e6f7295" providerId="LiveId" clId="{07930990-0559-4E15-AC1A-A5B59F97C236}"/>
    <pc:docChg chg="delSld modSld">
      <pc:chgData name="Nikhitha Reddy Chinthala" userId="ca383fc12e6f7295" providerId="LiveId" clId="{07930990-0559-4E15-AC1A-A5B59F97C236}" dt="2024-02-22T17:13:30.201" v="15" actId="20577"/>
      <pc:docMkLst>
        <pc:docMk/>
      </pc:docMkLst>
      <pc:sldChg chg="modSp mod">
        <pc:chgData name="Nikhitha Reddy Chinthala" userId="ca383fc12e6f7295" providerId="LiveId" clId="{07930990-0559-4E15-AC1A-A5B59F97C236}" dt="2024-02-22T17:13:30.201" v="15" actId="20577"/>
        <pc:sldMkLst>
          <pc:docMk/>
          <pc:sldMk cId="0" sldId="256"/>
        </pc:sldMkLst>
        <pc:spChg chg="mod">
          <ac:chgData name="Nikhitha Reddy Chinthala" userId="ca383fc12e6f7295" providerId="LiveId" clId="{07930990-0559-4E15-AC1A-A5B59F97C236}" dt="2024-02-22T17:13:30.201" v="15" actId="20577"/>
          <ac:spMkLst>
            <pc:docMk/>
            <pc:sldMk cId="0" sldId="256"/>
            <ac:spMk id="99" creationId="{00000000-0000-0000-0000-000000000000}"/>
          </ac:spMkLst>
        </pc:spChg>
      </pc:sldChg>
      <pc:sldChg chg="del">
        <pc:chgData name="Nikhitha Reddy Chinthala" userId="ca383fc12e6f7295" providerId="LiveId" clId="{07930990-0559-4E15-AC1A-A5B59F97C236}" dt="2024-02-22T17:10:45.852" v="0" actId="2696"/>
        <pc:sldMkLst>
          <pc:docMk/>
          <pc:sldMk cId="0"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nikhitha-chinthala-a49b5b20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github.com/Nikhitha-23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086405" y="3802826"/>
            <a:ext cx="8358494"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tx1"/>
                </a:solidFill>
              </a:rPr>
              <a:t>EDA ON AMEO 2015</a:t>
            </a:r>
            <a:br>
              <a:rPr lang="en-US" sz="3200" b="1" dirty="0">
                <a:solidFill>
                  <a:schemeClr val="tx1"/>
                </a:solidFill>
              </a:rPr>
            </a:br>
            <a:endParaRPr sz="32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3F22-9532-6787-5251-758A23E2CCC4}"/>
              </a:ext>
            </a:extLst>
          </p:cNvPr>
          <p:cNvSpPr>
            <a:spLocks noGrp="1"/>
          </p:cNvSpPr>
          <p:nvPr>
            <p:ph type="title"/>
          </p:nvPr>
        </p:nvSpPr>
        <p:spPr/>
        <p:txBody>
          <a:bodyPr>
            <a:normAutofit/>
          </a:bodyPr>
          <a:lstStyle/>
          <a:p>
            <a:r>
              <a:rPr lang="en-US"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rPr>
              <a:t>Research questions</a:t>
            </a:r>
            <a:endParaRPr lang="en-IN"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D7498DB7-F90F-FC92-CF0C-D0ECECF9BC21}"/>
              </a:ext>
            </a:extLst>
          </p:cNvPr>
          <p:cNvSpPr>
            <a:spLocks noGrp="1"/>
          </p:cNvSpPr>
          <p:nvPr>
            <p:ph type="body" idx="1"/>
          </p:nvPr>
        </p:nvSpPr>
        <p:spPr>
          <a:xfrm>
            <a:off x="909688" y="4383464"/>
            <a:ext cx="10515600" cy="2109411"/>
          </a:xfrm>
        </p:spPr>
        <p:txBody>
          <a:bodyPr>
            <a:normAutofit/>
          </a:bodyPr>
          <a:lstStyle/>
          <a:p>
            <a:r>
              <a:rPr lang="en-US" sz="1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claim stated by the Times of India regarding the salary of computer Science Engineering students in the roles like Programming Analyst, Software Engineer, Hardware Engineer and Associate Engineer as fresher can earn 2.5-3 lakhs is true. The Null hypothesis given by the Times of India can be accepted.</a:t>
            </a:r>
          </a:p>
          <a:p>
            <a:r>
              <a:rPr lang="en-US" sz="1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is a relationship between the Gender and the Specialization. There are more number of females in the specializations related to software industry compared to the hardware. The female count is very less in hardware branches, and male count is high in both software and hardware branches.</a:t>
            </a:r>
          </a:p>
          <a:p>
            <a:endPar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BCFABBB-778D-2B16-F525-2AF23CAEF278}"/>
              </a:ext>
            </a:extLst>
          </p:cNvPr>
          <p:cNvPicPr>
            <a:picLocks noChangeAspect="1"/>
          </p:cNvPicPr>
          <p:nvPr/>
        </p:nvPicPr>
        <p:blipFill>
          <a:blip r:embed="rId2"/>
          <a:stretch>
            <a:fillRect/>
          </a:stretch>
        </p:blipFill>
        <p:spPr>
          <a:xfrm>
            <a:off x="1008668" y="1470582"/>
            <a:ext cx="4371941" cy="2707672"/>
          </a:xfrm>
          <a:prstGeom prst="rect">
            <a:avLst/>
          </a:prstGeom>
        </p:spPr>
      </p:pic>
      <p:pic>
        <p:nvPicPr>
          <p:cNvPr id="7" name="Picture 6">
            <a:extLst>
              <a:ext uri="{FF2B5EF4-FFF2-40B4-BE49-F238E27FC236}">
                <a16:creationId xmlns:a16="http://schemas.microsoft.com/office/drawing/2014/main" id="{6279C686-86DC-F8D4-1E7B-C0CFAFFD588C}"/>
              </a:ext>
            </a:extLst>
          </p:cNvPr>
          <p:cNvPicPr>
            <a:picLocks noChangeAspect="1"/>
          </p:cNvPicPr>
          <p:nvPr/>
        </p:nvPicPr>
        <p:blipFill>
          <a:blip r:embed="rId3"/>
          <a:stretch>
            <a:fillRect/>
          </a:stretch>
        </p:blipFill>
        <p:spPr>
          <a:xfrm>
            <a:off x="6602260" y="1470580"/>
            <a:ext cx="3908627" cy="2646331"/>
          </a:xfrm>
          <a:prstGeom prst="rect">
            <a:avLst/>
          </a:prstGeom>
        </p:spPr>
      </p:pic>
    </p:spTree>
    <p:extLst>
      <p:ext uri="{BB962C8B-B14F-4D97-AF65-F5344CB8AC3E}">
        <p14:creationId xmlns:p14="http://schemas.microsoft.com/office/powerpoint/2010/main" val="617535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C80A-DBB0-7D69-D701-0334FD77C379}"/>
              </a:ext>
            </a:extLst>
          </p:cNvPr>
          <p:cNvSpPr>
            <a:spLocks noGrp="1"/>
          </p:cNvSpPr>
          <p:nvPr>
            <p:ph type="title"/>
          </p:nvPr>
        </p:nvSpPr>
        <p:spPr/>
        <p:txBody>
          <a:bodyPr>
            <a:normAutofit/>
          </a:bodyPr>
          <a:lstStyle/>
          <a:p>
            <a:r>
              <a:rPr lang="en-US" sz="3200" b="1" u="sng" dirty="0">
                <a:solidFill>
                  <a:srgbClr val="FF0000"/>
                </a:solidFill>
                <a:latin typeface="Lato Black" panose="020F0502020204030203" pitchFamily="34" charset="0"/>
                <a:ea typeface="Lato Black" panose="020F0502020204030203" pitchFamily="34" charset="0"/>
                <a:cs typeface="Lato Black" panose="020F0502020204030203" pitchFamily="34" charset="0"/>
              </a:rPr>
              <a:t>Conclusion</a:t>
            </a:r>
            <a:endParaRPr lang="en-IN" sz="3200" b="1" u="sng"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1F38A7F3-1195-80FC-401F-9622BDFC5C78}"/>
              </a:ext>
            </a:extLst>
          </p:cNvPr>
          <p:cNvSpPr>
            <a:spLocks noGrp="1"/>
          </p:cNvSpPr>
          <p:nvPr>
            <p:ph type="body" idx="1"/>
          </p:nvPr>
        </p:nvSpPr>
        <p:spPr/>
        <p:txBody>
          <a:bodyPr>
            <a:normAutofit/>
          </a:bodyPr>
          <a:lstStyle/>
          <a:p>
            <a:r>
              <a:rPr lang="en-US" sz="1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analysis done on Aspiring minds employees , the salaries of the employees is varying based on different features. The salary of most of the employees is below 5lakhs, The maximum number of employees are from </a:t>
            </a:r>
            <a:r>
              <a:rPr lang="en-US" sz="1800"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Btech</a:t>
            </a:r>
            <a:r>
              <a:rPr lang="en-US" sz="1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Software Background. In the company, there is a domination of male count over female count. The salary of employees is not depending on any of their 10th or 12th grades and also the test scores conducted by the company in each domain. The salary is varying based on the designation, specialization, their Degree. The employees with MTech degree has the higher salary compared to other degrees. On top of all male employees has the higher salaries compared to female employees.</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17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uestion Mark, Microsoft PowerPoint, Presentation, Sentence, Interview,  Presentation Slide, Drawing, Full Stop transparent background PNG clipart |  HiClipart">
            <a:extLst>
              <a:ext uri="{FF2B5EF4-FFF2-40B4-BE49-F238E27FC236}">
                <a16:creationId xmlns:a16="http://schemas.microsoft.com/office/drawing/2014/main" id="{4D896968-4341-9312-48C0-1FC81028A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695"/>
            <a:ext cx="12192000" cy="6733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56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535527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Name: Nikhitha Reddy</a:t>
            </a:r>
          </a:p>
          <a:p>
            <a:pPr marL="285750" marR="0" lvl="0" indent="-285750" algn="l" rtl="0">
              <a:spcBef>
                <a:spcPts val="0"/>
              </a:spcBef>
              <a:spcAft>
                <a:spcPts val="0"/>
              </a:spcAft>
              <a:buClr>
                <a:schemeClr val="dk1"/>
              </a:buClr>
              <a:buSzPts val="1800"/>
              <a:buFont typeface="Arial"/>
              <a:buChar char="•"/>
            </a:pP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a:t>
            </a:r>
          </a:p>
          <a:p>
            <a:pPr marR="0" lvl="0" algn="l" rtl="0">
              <a:spcBef>
                <a:spcPts val="0"/>
              </a:spcBef>
              <a:spcAft>
                <a:spcPts val="0"/>
              </a:spcAft>
              <a:buClr>
                <a:schemeClr val="dk1"/>
              </a:buClr>
              <a:buSzPts val="1800"/>
            </a:pPr>
            <a:r>
              <a:rPr lang="en-IN" sz="1800" b="1" i="0" u="none" strike="noStrike" cap="none" dirty="0">
                <a:solidFill>
                  <a:schemeClr val="dk1"/>
                </a:solidFill>
                <a:latin typeface="Calibri"/>
                <a:ea typeface="Calibri"/>
                <a:cs typeface="Calibri"/>
                <a:sym typeface="Calibri"/>
              </a:rPr>
              <a:t>      </a:t>
            </a:r>
            <a:r>
              <a:rPr lang="en-IN" sz="1800" b="1" dirty="0">
                <a:solidFill>
                  <a:schemeClr val="dk1"/>
                </a:solidFill>
                <a:latin typeface="Calibri"/>
                <a:ea typeface="Calibri"/>
                <a:cs typeface="Calibri"/>
                <a:sym typeface="Calibri"/>
              </a:rPr>
              <a:t>   </a:t>
            </a:r>
            <a:r>
              <a:rPr lang="en-IN" sz="1800" b="1" i="0" u="none" strike="noStrike" cap="none" dirty="0">
                <a:solidFill>
                  <a:schemeClr val="dk1"/>
                </a:solidFill>
                <a:latin typeface="Calibri"/>
                <a:ea typeface="Calibri"/>
                <a:cs typeface="Calibri"/>
                <a:sym typeface="Calibri"/>
              </a:rPr>
              <a:t>B-tech </a:t>
            </a:r>
            <a:r>
              <a:rPr lang="en-IN" sz="1800" b="1" dirty="0">
                <a:solidFill>
                  <a:schemeClr val="dk1"/>
                </a:solidFill>
                <a:latin typeface="Calibri"/>
                <a:ea typeface="Calibri"/>
                <a:cs typeface="Calibri"/>
                <a:sym typeface="Calibri"/>
              </a:rPr>
              <a:t>in Electronics and communication Engineering</a:t>
            </a:r>
          </a:p>
          <a:p>
            <a:pPr marR="0" lvl="0" algn="l"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  As Data is generating from everywhere which is crucial for       drawing insights and analysis. Also the Data science and Artificial Intelligence are going to rule the world in the coming years. So, with the interest to be in the part of this Domain and keen to draw insights, build models I chose Data Science.</a:t>
            </a:r>
          </a:p>
          <a:p>
            <a:pPr marR="0" lvl="0" algn="l"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        Fresher</a:t>
            </a:r>
            <a:endParaRPr lang="en-IN"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Share your </a:t>
            </a: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and </a:t>
            </a: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a:t>
            </a:r>
            <a:r>
              <a:rPr lang="en-IN" sz="1800" b="1" dirty="0" err="1">
                <a:solidFill>
                  <a:schemeClr val="dk1"/>
                </a:solidFill>
                <a:latin typeface="Calibri"/>
                <a:ea typeface="Calibri"/>
                <a:cs typeface="Calibri"/>
                <a:sym typeface="Calibri"/>
              </a:rPr>
              <a:t>urls</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       </a:t>
            </a:r>
            <a:r>
              <a:rPr lang="en-IN" sz="1800" b="1" dirty="0">
                <a:solidFill>
                  <a:schemeClr val="dk1"/>
                </a:solidFill>
                <a:latin typeface="Calibri"/>
                <a:ea typeface="Calibri"/>
                <a:cs typeface="Calibri"/>
                <a:sym typeface="Calibri"/>
                <a:hlinkClick r:id="rId3"/>
              </a:rPr>
              <a:t>https://www.linkedin.com/in/nikhitha-chinthala-a49b5b200/</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       </a:t>
            </a:r>
            <a:r>
              <a:rPr lang="en-IN" sz="1800" b="1" dirty="0">
                <a:solidFill>
                  <a:schemeClr val="dk1"/>
                </a:solidFill>
                <a:latin typeface="Calibri"/>
                <a:ea typeface="Calibri"/>
                <a:cs typeface="Calibri"/>
                <a:sym typeface="Calibri"/>
                <a:hlinkClick r:id="rId4"/>
              </a:rPr>
              <a:t>https://github.com/Nikhitha-2310</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sng" strike="noStrike" cap="none" dirty="0">
                <a:solidFill>
                  <a:srgbClr val="FF0000"/>
                </a:solidFill>
                <a:latin typeface="Lato Black"/>
                <a:ea typeface="Lato Black"/>
                <a:cs typeface="Lato Black"/>
                <a:sym typeface="Lato Black"/>
              </a:rPr>
              <a:t>About me</a:t>
            </a:r>
            <a:endParaRPr sz="1800" b="0" i="0" u="sng" strike="noStrike" cap="none" dirty="0">
              <a:solidFill>
                <a:srgbClr val="FF0000"/>
              </a:solidFill>
              <a:latin typeface="Calibri"/>
              <a:ea typeface="Calibri"/>
              <a:cs typeface="Calibri"/>
              <a:sym typeface="Calibri"/>
            </a:endParaRPr>
          </a:p>
        </p:txBody>
      </p:sp>
      <p:pic>
        <p:nvPicPr>
          <p:cNvPr id="1026" name="Picture 2" descr="Learn Data Science &amp; Analytics - Apps on Google Play">
            <a:extLst>
              <a:ext uri="{FF2B5EF4-FFF2-40B4-BE49-F238E27FC236}">
                <a16:creationId xmlns:a16="http://schemas.microsoft.com/office/drawing/2014/main" id="{E9E8A476-3016-979F-6EC9-367DE6839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4061" y="1763598"/>
            <a:ext cx="2064470" cy="20644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F038-94D0-E166-592C-740C706ACC41}"/>
              </a:ext>
            </a:extLst>
          </p:cNvPr>
          <p:cNvSpPr>
            <a:spLocks noGrp="1"/>
          </p:cNvSpPr>
          <p:nvPr>
            <p:ph type="title"/>
          </p:nvPr>
        </p:nvSpPr>
        <p:spPr/>
        <p:txBody>
          <a:bodyPr>
            <a:normAutofit/>
          </a:bodyPr>
          <a:lstStyle/>
          <a:p>
            <a:r>
              <a:rPr lang="en-US" sz="3200" b="1" u="sng" dirty="0">
                <a:solidFill>
                  <a:srgbClr val="FF0000"/>
                </a:solidFill>
                <a:latin typeface="Lato Black" panose="020F0502020204030203" pitchFamily="34" charset="0"/>
                <a:ea typeface="Lato Black" panose="020F0502020204030203" pitchFamily="34" charset="0"/>
                <a:cs typeface="Lato Black" panose="020F0502020204030203" pitchFamily="34" charset="0"/>
              </a:rPr>
              <a:t>Introduction </a:t>
            </a:r>
            <a:endParaRPr lang="en-IN" sz="3200" b="1" u="sng"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713EC728-FA27-EB02-C55C-82CD2C42AF42}"/>
              </a:ext>
            </a:extLst>
          </p:cNvPr>
          <p:cNvSpPr>
            <a:spLocks noGrp="1"/>
          </p:cNvSpPr>
          <p:nvPr>
            <p:ph type="body" idx="1"/>
          </p:nvPr>
        </p:nvSpPr>
        <p:spPr/>
        <p:txBody>
          <a:bodyPr/>
          <a:lstStyle/>
          <a:p>
            <a:pPr>
              <a:buFont typeface="Arial" panose="020B0604020202020204" pitchFamily="34" charset="0"/>
              <a:buChar char="•"/>
            </a:pPr>
            <a:r>
              <a:rPr lang="en-US" sz="1800" b="1" dirty="0"/>
              <a:t>The EDA project is provided with the dataset of Aspiring Minds Employees which has 3998 data points and around 38 feature variables and one class variable. The feature variables contain the employee’s id, their education background, test scores in different domains, designation, class variable being salary of each employee.</a:t>
            </a:r>
          </a:p>
          <a:p>
            <a:pPr>
              <a:buFont typeface="Arial" panose="020B0604020202020204" pitchFamily="34" charset="0"/>
              <a:buChar char="•"/>
            </a:pPr>
            <a:r>
              <a:rPr lang="en-US" sz="1800" b="1" dirty="0"/>
              <a:t>The objective of the project is to find the features through which salary of the employee is getting effected.</a:t>
            </a:r>
          </a:p>
          <a:p>
            <a:pPr>
              <a:buFont typeface="Arial" panose="020B0604020202020204" pitchFamily="34" charset="0"/>
              <a:buChar char="•"/>
            </a:pPr>
            <a:r>
              <a:rPr lang="en-US" sz="1800" b="1" dirty="0"/>
              <a:t>The dataset is not found using web scraping, it was released by Aspiring Minds from Aspiring Minds Employment outcome 2015.</a:t>
            </a:r>
          </a:p>
          <a:p>
            <a:pPr>
              <a:buFont typeface="Arial" panose="020B0604020202020204" pitchFamily="34" charset="0"/>
              <a:buChar char="•"/>
            </a:pPr>
            <a:endParaRPr lang="en-US" sz="1800" b="1" dirty="0"/>
          </a:p>
          <a:p>
            <a:pPr marL="114300" indent="0">
              <a:buNone/>
            </a:pPr>
            <a:endParaRPr lang="en-US" sz="1800" b="1" dirty="0"/>
          </a:p>
          <a:p>
            <a:endParaRPr lang="en-IN" dirty="0"/>
          </a:p>
        </p:txBody>
      </p:sp>
    </p:spTree>
    <p:extLst>
      <p:ext uri="{BB962C8B-B14F-4D97-AF65-F5344CB8AC3E}">
        <p14:creationId xmlns:p14="http://schemas.microsoft.com/office/powerpoint/2010/main" val="245574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A934-C952-E9C2-42EF-4D320642C05D}"/>
              </a:ext>
            </a:extLst>
          </p:cNvPr>
          <p:cNvSpPr>
            <a:spLocks noGrp="1"/>
          </p:cNvSpPr>
          <p:nvPr>
            <p:ph type="title"/>
          </p:nvPr>
        </p:nvSpPr>
        <p:spPr/>
        <p:txBody>
          <a:bodyPr>
            <a:normAutofit/>
          </a:bodyPr>
          <a:lstStyle/>
          <a:p>
            <a:r>
              <a:rPr lang="en-US"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cleaning and analysis</a:t>
            </a:r>
            <a:endParaRPr lang="en-IN"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7DCD3FD1-41EC-DC92-2D5D-EDF9DC0F147F}"/>
              </a:ext>
            </a:extLst>
          </p:cNvPr>
          <p:cNvSpPr>
            <a:spLocks noGrp="1"/>
          </p:cNvSpPr>
          <p:nvPr>
            <p:ph type="body" idx="1"/>
          </p:nvPr>
        </p:nvSpPr>
        <p:spPr/>
        <p:txBody>
          <a:bodyPr/>
          <a:lstStyle/>
          <a:p>
            <a:r>
              <a:rPr lang="en-US" sz="1800" b="1" dirty="0">
                <a:solidFill>
                  <a:schemeClr val="tx1"/>
                </a:solidFill>
              </a:rPr>
              <a:t>The raw data contains few data type issues with the features, so I had changed the data types of each feature respectively.</a:t>
            </a:r>
          </a:p>
          <a:p>
            <a:r>
              <a:rPr lang="en-US" sz="1800" b="1" dirty="0">
                <a:solidFill>
                  <a:schemeClr val="tx1"/>
                </a:solidFill>
              </a:rPr>
              <a:t>Other than the above issue, there are no issues with the dataset.</a:t>
            </a:r>
          </a:p>
          <a:p>
            <a:r>
              <a:rPr lang="en-US" sz="1800" b="1" dirty="0">
                <a:solidFill>
                  <a:schemeClr val="tx1"/>
                </a:solidFill>
              </a:rPr>
              <a:t>After the data is cleaned, I had performed Univariate analysis on each numerical and categorical feature, Bivariate analysis of each feature variable with respect to the class label and found the features which are affecting the salary.</a:t>
            </a:r>
          </a:p>
          <a:p>
            <a:pPr marL="114300" indent="0">
              <a:buNone/>
            </a:pPr>
            <a:br>
              <a:rPr lang="en-US" dirty="0"/>
            </a:br>
            <a:endParaRPr lang="en-IN" dirty="0"/>
          </a:p>
        </p:txBody>
      </p:sp>
    </p:spTree>
    <p:extLst>
      <p:ext uri="{BB962C8B-B14F-4D97-AF65-F5344CB8AC3E}">
        <p14:creationId xmlns:p14="http://schemas.microsoft.com/office/powerpoint/2010/main" val="135801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0BB2-DEB7-CD22-F07C-1CE8295957C8}"/>
              </a:ext>
            </a:extLst>
          </p:cNvPr>
          <p:cNvSpPr>
            <a:spLocks noGrp="1"/>
          </p:cNvSpPr>
          <p:nvPr>
            <p:ph type="title"/>
          </p:nvPr>
        </p:nvSpPr>
        <p:spPr/>
        <p:txBody>
          <a:bodyPr>
            <a:normAutofit/>
          </a:bodyPr>
          <a:lstStyle/>
          <a:p>
            <a:r>
              <a:rPr lang="en-US"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rPr>
              <a:t>Salary range</a:t>
            </a:r>
            <a:endParaRPr lang="en-IN"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5" name="Picture 4">
            <a:extLst>
              <a:ext uri="{FF2B5EF4-FFF2-40B4-BE49-F238E27FC236}">
                <a16:creationId xmlns:a16="http://schemas.microsoft.com/office/drawing/2014/main" id="{E7B4155A-288E-7B00-DC99-FBD0126B9999}"/>
              </a:ext>
            </a:extLst>
          </p:cNvPr>
          <p:cNvPicPr>
            <a:picLocks noChangeAspect="1"/>
          </p:cNvPicPr>
          <p:nvPr/>
        </p:nvPicPr>
        <p:blipFill>
          <a:blip r:embed="rId2"/>
          <a:stretch>
            <a:fillRect/>
          </a:stretch>
        </p:blipFill>
        <p:spPr>
          <a:xfrm>
            <a:off x="1009496" y="1928775"/>
            <a:ext cx="6343411" cy="3754431"/>
          </a:xfrm>
          <a:prstGeom prst="rect">
            <a:avLst/>
          </a:prstGeom>
        </p:spPr>
      </p:pic>
      <p:sp>
        <p:nvSpPr>
          <p:cNvPr id="6" name="TextBox 5">
            <a:extLst>
              <a:ext uri="{FF2B5EF4-FFF2-40B4-BE49-F238E27FC236}">
                <a16:creationId xmlns:a16="http://schemas.microsoft.com/office/drawing/2014/main" id="{AFA370A3-BAD9-A308-A7E6-E56C5C5CB89C}"/>
              </a:ext>
            </a:extLst>
          </p:cNvPr>
          <p:cNvSpPr txBox="1"/>
          <p:nvPr/>
        </p:nvSpPr>
        <p:spPr>
          <a:xfrm>
            <a:off x="7729979" y="2196445"/>
            <a:ext cx="3452525" cy="2031325"/>
          </a:xfrm>
          <a:prstGeom prst="rect">
            <a:avLst/>
          </a:prstGeom>
          <a:noFill/>
        </p:spPr>
        <p:txBody>
          <a:bodyPr wrap="square" rtlCol="0">
            <a:spAutoFit/>
          </a:bodyPr>
          <a:lstStyle/>
          <a:p>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The salary of 50% of the employees are ranging till 5lakhs. There are few employees getting till 7lakhs and very few employees are getting 15lakhs to 40lakhs which are exceptionally high compared to the lower salaries</a:t>
            </a:r>
            <a:r>
              <a:rPr lang="en-US" dirty="0"/>
              <a:t>.</a:t>
            </a:r>
            <a:endParaRPr lang="en-IN" dirty="0"/>
          </a:p>
        </p:txBody>
      </p:sp>
    </p:spTree>
    <p:extLst>
      <p:ext uri="{BB962C8B-B14F-4D97-AF65-F5344CB8AC3E}">
        <p14:creationId xmlns:p14="http://schemas.microsoft.com/office/powerpoint/2010/main" val="314740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3473-345C-5F47-8BD5-39B8D40D203D}"/>
              </a:ext>
            </a:extLst>
          </p:cNvPr>
          <p:cNvSpPr>
            <a:spLocks noGrp="1"/>
          </p:cNvSpPr>
          <p:nvPr>
            <p:ph type="title"/>
          </p:nvPr>
        </p:nvSpPr>
        <p:spPr/>
        <p:txBody>
          <a:bodyPr>
            <a:normAutofit/>
          </a:bodyPr>
          <a:lstStyle/>
          <a:p>
            <a:r>
              <a:rPr lang="en-US"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rPr>
              <a:t>Analysis on variations of Salary with Designation</a:t>
            </a:r>
            <a:endParaRPr lang="en-IN"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648D5632-9464-3166-DECB-035DC8E13CF7}"/>
              </a:ext>
            </a:extLst>
          </p:cNvPr>
          <p:cNvSpPr>
            <a:spLocks noGrp="1"/>
          </p:cNvSpPr>
          <p:nvPr>
            <p:ph type="body" idx="1"/>
          </p:nvPr>
        </p:nvSpPr>
        <p:spPr>
          <a:xfrm>
            <a:off x="7475456" y="1825625"/>
            <a:ext cx="4204354" cy="2086499"/>
          </a:xfrm>
        </p:spPr>
        <p:txBody>
          <a:bodyPr>
            <a:normAutofit/>
          </a:bodyPr>
          <a:lstStyle/>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The salary is varying with the designation of each employee, the average salary is high for junior manager with around 12lakh followed by senior developer.</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1ECC800-C7CF-6FA1-CF34-6020C912234D}"/>
              </a:ext>
            </a:extLst>
          </p:cNvPr>
          <p:cNvPicPr>
            <a:picLocks noChangeAspect="1"/>
          </p:cNvPicPr>
          <p:nvPr/>
        </p:nvPicPr>
        <p:blipFill>
          <a:blip r:embed="rId2"/>
          <a:stretch>
            <a:fillRect/>
          </a:stretch>
        </p:blipFill>
        <p:spPr>
          <a:xfrm>
            <a:off x="838200" y="1788652"/>
            <a:ext cx="5868110" cy="3763736"/>
          </a:xfrm>
          <a:prstGeom prst="rect">
            <a:avLst/>
          </a:prstGeom>
        </p:spPr>
      </p:pic>
    </p:spTree>
    <p:extLst>
      <p:ext uri="{BB962C8B-B14F-4D97-AF65-F5344CB8AC3E}">
        <p14:creationId xmlns:p14="http://schemas.microsoft.com/office/powerpoint/2010/main" val="377981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4ED9-E177-566F-E741-C342FB6F899D}"/>
              </a:ext>
            </a:extLst>
          </p:cNvPr>
          <p:cNvSpPr>
            <a:spLocks noGrp="1"/>
          </p:cNvSpPr>
          <p:nvPr>
            <p:ph type="title"/>
          </p:nvPr>
        </p:nvSpPr>
        <p:spPr/>
        <p:txBody>
          <a:bodyPr>
            <a:normAutofit/>
          </a:bodyPr>
          <a:lstStyle/>
          <a:p>
            <a:r>
              <a:rPr lang="en-US"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rPr>
              <a:t>Analysis on variations of Salary with Gender</a:t>
            </a:r>
            <a:endParaRPr lang="en-IN"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087B2B31-378B-EB40-EB69-3F79F109191F}"/>
              </a:ext>
            </a:extLst>
          </p:cNvPr>
          <p:cNvSpPr>
            <a:spLocks noGrp="1"/>
          </p:cNvSpPr>
          <p:nvPr>
            <p:ph type="body" idx="1"/>
          </p:nvPr>
        </p:nvSpPr>
        <p:spPr>
          <a:xfrm>
            <a:off x="8069344" y="2671401"/>
            <a:ext cx="3723588" cy="1862892"/>
          </a:xfrm>
        </p:spPr>
        <p:txBody>
          <a:bodyPr>
            <a:normAutofit/>
          </a:bodyPr>
          <a:lstStyle/>
          <a:p>
            <a:r>
              <a:rPr lang="en-US" sz="1800" b="1" dirty="0">
                <a:solidFill>
                  <a:schemeClr val="tx1"/>
                </a:solidFill>
              </a:rPr>
              <a:t>The salary is slightly higher for male compared to female </a:t>
            </a:r>
            <a:br>
              <a:rPr lang="en-US" sz="1800" b="1" dirty="0">
                <a:solidFill>
                  <a:schemeClr val="tx1"/>
                </a:solidFill>
              </a:rPr>
            </a:br>
            <a:endParaRPr lang="en-IN" sz="1800" b="1" dirty="0">
              <a:solidFill>
                <a:schemeClr val="tx1"/>
              </a:solidFill>
            </a:endParaRPr>
          </a:p>
        </p:txBody>
      </p:sp>
      <p:pic>
        <p:nvPicPr>
          <p:cNvPr id="5" name="Picture 4">
            <a:extLst>
              <a:ext uri="{FF2B5EF4-FFF2-40B4-BE49-F238E27FC236}">
                <a16:creationId xmlns:a16="http://schemas.microsoft.com/office/drawing/2014/main" id="{F2229A69-D575-5A9A-FB9E-CA36FBA4B322}"/>
              </a:ext>
            </a:extLst>
          </p:cNvPr>
          <p:cNvPicPr>
            <a:picLocks noChangeAspect="1"/>
          </p:cNvPicPr>
          <p:nvPr/>
        </p:nvPicPr>
        <p:blipFill>
          <a:blip r:embed="rId2"/>
          <a:stretch>
            <a:fillRect/>
          </a:stretch>
        </p:blipFill>
        <p:spPr>
          <a:xfrm>
            <a:off x="1465427" y="1776918"/>
            <a:ext cx="5825813" cy="3651857"/>
          </a:xfrm>
          <a:prstGeom prst="rect">
            <a:avLst/>
          </a:prstGeom>
        </p:spPr>
      </p:pic>
    </p:spTree>
    <p:extLst>
      <p:ext uri="{BB962C8B-B14F-4D97-AF65-F5344CB8AC3E}">
        <p14:creationId xmlns:p14="http://schemas.microsoft.com/office/powerpoint/2010/main" val="29857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6959-0593-89F7-6FFF-2AB30796EA67}"/>
              </a:ext>
            </a:extLst>
          </p:cNvPr>
          <p:cNvSpPr>
            <a:spLocks noGrp="1"/>
          </p:cNvSpPr>
          <p:nvPr>
            <p:ph type="title"/>
          </p:nvPr>
        </p:nvSpPr>
        <p:spPr/>
        <p:txBody>
          <a:bodyPr>
            <a:normAutofit/>
          </a:bodyPr>
          <a:lstStyle/>
          <a:p>
            <a:r>
              <a:rPr lang="en-US"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rPr>
              <a:t>Degree</a:t>
            </a:r>
            <a:endParaRPr lang="en-IN"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80208B93-4D2E-5061-CE3B-3CABC7510B81}"/>
              </a:ext>
            </a:extLst>
          </p:cNvPr>
          <p:cNvSpPr>
            <a:spLocks noGrp="1"/>
          </p:cNvSpPr>
          <p:nvPr>
            <p:ph type="body" idx="1"/>
          </p:nvPr>
        </p:nvSpPr>
        <p:spPr>
          <a:xfrm>
            <a:off x="6947554" y="2432115"/>
            <a:ext cx="4406245" cy="2526384"/>
          </a:xfrm>
        </p:spPr>
        <p:txBody>
          <a:bodyPr>
            <a:normAutofit/>
          </a:bodyPr>
          <a:lstStyle/>
          <a:p>
            <a:r>
              <a:rPr lang="en-US" sz="1800" b="1" dirty="0"/>
              <a:t>Around 3600 employees in the company belongs to </a:t>
            </a:r>
            <a:r>
              <a:rPr lang="en-US" sz="1800" b="1" dirty="0" err="1"/>
              <a:t>Btech</a:t>
            </a:r>
            <a:r>
              <a:rPr lang="en-US" sz="1800" b="1" dirty="0"/>
              <a:t>/B.E  and a very few employees are from MCA, </a:t>
            </a:r>
            <a:r>
              <a:rPr lang="en-US" sz="1800" b="1" dirty="0" err="1"/>
              <a:t>Mtech</a:t>
            </a:r>
            <a:r>
              <a:rPr lang="en-US" sz="1800" b="1" dirty="0"/>
              <a:t>/ME, MSC background</a:t>
            </a:r>
            <a:endParaRPr lang="en-IN" sz="1800" b="1" dirty="0"/>
          </a:p>
        </p:txBody>
      </p:sp>
      <p:pic>
        <p:nvPicPr>
          <p:cNvPr id="5" name="Picture 4">
            <a:extLst>
              <a:ext uri="{FF2B5EF4-FFF2-40B4-BE49-F238E27FC236}">
                <a16:creationId xmlns:a16="http://schemas.microsoft.com/office/drawing/2014/main" id="{9AE2469E-0829-4250-FD87-60FB634958E2}"/>
              </a:ext>
            </a:extLst>
          </p:cNvPr>
          <p:cNvPicPr>
            <a:picLocks noChangeAspect="1"/>
          </p:cNvPicPr>
          <p:nvPr/>
        </p:nvPicPr>
        <p:blipFill>
          <a:blip r:embed="rId2"/>
          <a:stretch>
            <a:fillRect/>
          </a:stretch>
        </p:blipFill>
        <p:spPr>
          <a:xfrm>
            <a:off x="716437" y="1731487"/>
            <a:ext cx="5684363" cy="3945818"/>
          </a:xfrm>
          <a:prstGeom prst="rect">
            <a:avLst/>
          </a:prstGeom>
        </p:spPr>
      </p:pic>
    </p:spTree>
    <p:extLst>
      <p:ext uri="{BB962C8B-B14F-4D97-AF65-F5344CB8AC3E}">
        <p14:creationId xmlns:p14="http://schemas.microsoft.com/office/powerpoint/2010/main" val="33503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F6C0-E9B0-D97C-97C6-2B0D532616A0}"/>
              </a:ext>
            </a:extLst>
          </p:cNvPr>
          <p:cNvSpPr>
            <a:spLocks noGrp="1"/>
          </p:cNvSpPr>
          <p:nvPr>
            <p:ph type="title"/>
          </p:nvPr>
        </p:nvSpPr>
        <p:spPr/>
        <p:txBody>
          <a:bodyPr>
            <a:normAutofit/>
          </a:bodyPr>
          <a:lstStyle/>
          <a:p>
            <a:r>
              <a:rPr lang="en-US"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rPr>
              <a:t>Gender</a:t>
            </a:r>
            <a:endParaRPr lang="en-IN" sz="3200" u="sng"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4AF903BF-2E20-35EA-BCDF-6586CE0329AD}"/>
              </a:ext>
            </a:extLst>
          </p:cNvPr>
          <p:cNvSpPr>
            <a:spLocks noGrp="1"/>
          </p:cNvSpPr>
          <p:nvPr>
            <p:ph type="body" idx="1"/>
          </p:nvPr>
        </p:nvSpPr>
        <p:spPr>
          <a:xfrm>
            <a:off x="6928701" y="1825625"/>
            <a:ext cx="4044100" cy="2454144"/>
          </a:xfrm>
        </p:spPr>
        <p:txBody>
          <a:bodyPr>
            <a:normAutofit/>
          </a:bodyPr>
          <a:lstStyle/>
          <a:p>
            <a:r>
              <a:rPr lang="en-US" sz="1800" b="1" dirty="0"/>
              <a:t>There are more number of male employees in the company compared to female employees.</a:t>
            </a:r>
            <a:endParaRPr lang="en-IN" sz="1800" b="1" dirty="0"/>
          </a:p>
        </p:txBody>
      </p:sp>
      <p:pic>
        <p:nvPicPr>
          <p:cNvPr id="5" name="Picture 4">
            <a:extLst>
              <a:ext uri="{FF2B5EF4-FFF2-40B4-BE49-F238E27FC236}">
                <a16:creationId xmlns:a16="http://schemas.microsoft.com/office/drawing/2014/main" id="{A4820C7D-B0C0-ADFF-E553-90120640450B}"/>
              </a:ext>
            </a:extLst>
          </p:cNvPr>
          <p:cNvPicPr>
            <a:picLocks noChangeAspect="1"/>
          </p:cNvPicPr>
          <p:nvPr/>
        </p:nvPicPr>
        <p:blipFill>
          <a:blip r:embed="rId2"/>
          <a:stretch>
            <a:fillRect/>
          </a:stretch>
        </p:blipFill>
        <p:spPr>
          <a:xfrm>
            <a:off x="499620" y="1825625"/>
            <a:ext cx="5709154" cy="3594946"/>
          </a:xfrm>
          <a:prstGeom prst="rect">
            <a:avLst/>
          </a:prstGeom>
        </p:spPr>
      </p:pic>
    </p:spTree>
    <p:extLst>
      <p:ext uri="{BB962C8B-B14F-4D97-AF65-F5344CB8AC3E}">
        <p14:creationId xmlns:p14="http://schemas.microsoft.com/office/powerpoint/2010/main" val="78049052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677</Words>
  <Application>Microsoft Office PowerPoint</Application>
  <PresentationFormat>Widescreen</PresentationFormat>
  <Paragraphs>42</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Lato Black</vt:lpstr>
      <vt:lpstr>Libre Baskerville</vt:lpstr>
      <vt:lpstr>Calibri</vt:lpstr>
      <vt:lpstr>Office Theme</vt:lpstr>
      <vt:lpstr>PowerPoint Presentation</vt:lpstr>
      <vt:lpstr>PowerPoint Presentation</vt:lpstr>
      <vt:lpstr>Introduction </vt:lpstr>
      <vt:lpstr>Data cleaning and analysis</vt:lpstr>
      <vt:lpstr>Salary range</vt:lpstr>
      <vt:lpstr>Analysis on variations of Salary with Designation</vt:lpstr>
      <vt:lpstr>Analysis on variations of Salary with Gender</vt:lpstr>
      <vt:lpstr>Degree</vt:lpstr>
      <vt:lpstr>Gender</vt:lpstr>
      <vt:lpstr>Research questions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Nikhitha Reddy Chinthala</cp:lastModifiedBy>
  <cp:revision>4</cp:revision>
  <dcterms:created xsi:type="dcterms:W3CDTF">2021-02-16T05:19:01Z</dcterms:created>
  <dcterms:modified xsi:type="dcterms:W3CDTF">2024-02-22T17:13:33Z</dcterms:modified>
</cp:coreProperties>
</file>