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2"/>
  </p:notesMasterIdLst>
  <p:handoutMasterIdLst>
    <p:handoutMasterId r:id="rId13"/>
  </p:handoutMasterIdLst>
  <p:sldIdLst>
    <p:sldId id="256" r:id="rId2"/>
    <p:sldId id="257" r:id="rId3"/>
    <p:sldId id="267" r:id="rId4"/>
    <p:sldId id="268" r:id="rId5"/>
    <p:sldId id="269" r:id="rId6"/>
    <p:sldId id="270" r:id="rId7"/>
    <p:sldId id="271" r:id="rId8"/>
    <p:sldId id="272" r:id="rId9"/>
    <p:sldId id="273"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11/28/2022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11/28/2022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11/28/2022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11/28/2022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11/28/2022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11/28/2022</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11/28/2022</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11/28/2022</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11/28/2022</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11/28/2022</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11/28/2022</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11/28/2022</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11/28/2022</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154" y="1567463"/>
            <a:ext cx="10280508" cy="2408583"/>
          </a:xfrm>
        </p:spPr>
        <p:txBody>
          <a:bodyPr/>
          <a:lstStyle/>
          <a:p>
            <a:r>
              <a:rPr lang="en-US" dirty="0">
                <a:latin typeface="Times New Roman" panose="02020603050405020304" pitchFamily="18" charset="0"/>
                <a:cs typeface="Times New Roman" panose="02020603050405020304" pitchFamily="18" charset="0"/>
              </a:rPr>
              <a:t>Graphical Password Authentication</a:t>
            </a:r>
          </a:p>
        </p:txBody>
      </p:sp>
      <p:sp>
        <p:nvSpPr>
          <p:cNvPr id="6" name="Title 1">
            <a:extLst>
              <a:ext uri="{FF2B5EF4-FFF2-40B4-BE49-F238E27FC236}">
                <a16:creationId xmlns:a16="http://schemas.microsoft.com/office/drawing/2014/main" id="{46BEA539-051E-BAB6-E45D-BF2C5B5C0AF6}"/>
              </a:ext>
            </a:extLst>
          </p:cNvPr>
          <p:cNvSpPr txBox="1">
            <a:spLocks/>
          </p:cNvSpPr>
          <p:nvPr/>
        </p:nvSpPr>
        <p:spPr>
          <a:xfrm>
            <a:off x="5804453" y="5335325"/>
            <a:ext cx="6504166" cy="24085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a:latin typeface="Vijaya" panose="02020604020202020204" pitchFamily="18" charset="0"/>
                <a:cs typeface="Vijaya" panose="02020604020202020204" pitchFamily="18" charset="0"/>
              </a:rPr>
              <a:t>1602-20-737-087 M. Nikhitha </a:t>
            </a:r>
          </a:p>
          <a:p>
            <a:r>
              <a:rPr lang="en-US" sz="2400" dirty="0">
                <a:latin typeface="Vijaya" panose="02020604020202020204" pitchFamily="18" charset="0"/>
                <a:cs typeface="Vijaya" panose="02020604020202020204" pitchFamily="18" charset="0"/>
              </a:rPr>
              <a:t>1602-20-737-081 B. Manisha</a:t>
            </a:r>
          </a:p>
          <a:p>
            <a:r>
              <a:rPr lang="en-US" sz="2400" dirty="0">
                <a:latin typeface="Vijaya" panose="02020604020202020204" pitchFamily="18" charset="0"/>
                <a:cs typeface="Vijaya" panose="02020604020202020204" pitchFamily="18" charset="0"/>
              </a:rPr>
              <a:t>   1602-20-737-309 N. Madhukar</a:t>
            </a:r>
          </a:p>
          <a:p>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77" y="2470867"/>
            <a:ext cx="10344646" cy="1916265"/>
          </a:xfrm>
        </p:spPr>
        <p:txBody>
          <a:bodyPr>
            <a:normAutofit/>
          </a:bodyPr>
          <a:lstStyle/>
          <a:p>
            <a:r>
              <a:rPr lang="en-US"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5505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306" y="1163673"/>
            <a:ext cx="9509759" cy="1088136"/>
          </a:xfrm>
        </p:spPr>
        <p:txBody>
          <a:bodyPr/>
          <a:lstStyle/>
          <a:p>
            <a:r>
              <a:rPr lang="en-US" dirty="0">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1256306" y="2663689"/>
            <a:ext cx="9594574" cy="2122998"/>
          </a:xfrm>
        </p:spPr>
        <p:txBody>
          <a:bodyPr>
            <a:normAutofit/>
          </a:bodyPr>
          <a:lstStyle/>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A Graphical Password Authentication system is an authentication system that uses some combination of graphical images replacing the regular passwords. Graphical passwords may offer better security than text-based passwords because most of the people use regular, popular passwords everywhere and are prone to social engineering attacks. So graphical passwords can put stop to many attacks of this kind.</a:t>
            </a:r>
          </a:p>
          <a:p>
            <a:pPr marL="4572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842" y="368543"/>
            <a:ext cx="9509759" cy="1088136"/>
          </a:xfrm>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1168842" y="1685677"/>
            <a:ext cx="9708542" cy="4110824"/>
          </a:xfrm>
        </p:spPr>
        <p:txBody>
          <a:bodyPr>
            <a:normAutofit fontScale="92500" lnSpcReduction="10000"/>
          </a:bodyPr>
          <a:lstStyle/>
          <a:p>
            <a:pPr marL="45720" indent="0" algn="l">
              <a:buNone/>
            </a:pPr>
            <a:r>
              <a:rPr lang="en-US" sz="2200" b="1" dirty="0">
                <a:solidFill>
                  <a:srgbClr val="24292F"/>
                </a:solidFill>
                <a:effectLst/>
                <a:latin typeface="Times New Roman" panose="02020603050405020304" pitchFamily="18" charset="0"/>
                <a:cs typeface="Times New Roman" panose="02020603050405020304" pitchFamily="18" charset="0"/>
              </a:rPr>
              <a:t>Resistance to Popular Attacks</a:t>
            </a:r>
          </a:p>
          <a:p>
            <a:pPr marL="45720" indent="0" algn="l">
              <a:buNone/>
            </a:pPr>
            <a:r>
              <a:rPr lang="en-US" sz="2000" b="1" i="1" dirty="0" err="1">
                <a:solidFill>
                  <a:srgbClr val="24292F"/>
                </a:solidFill>
                <a:effectLst/>
                <a:latin typeface="Times New Roman" panose="02020603050405020304" pitchFamily="18" charset="0"/>
                <a:cs typeface="Times New Roman" panose="02020603050405020304" pitchFamily="18" charset="0"/>
              </a:rPr>
              <a:t>Bruteforce</a:t>
            </a:r>
            <a:endParaRPr lang="en-US" sz="2000" b="1" i="1" dirty="0">
              <a:solidFill>
                <a:srgbClr val="24292F"/>
              </a:solidFill>
              <a:effectLst/>
              <a:latin typeface="Times New Roman" panose="02020603050405020304" pitchFamily="18" charset="0"/>
              <a:cs typeface="Times New Roman" panose="02020603050405020304" pitchFamily="18" charset="0"/>
            </a:endParaRPr>
          </a:p>
          <a:p>
            <a:pPr marL="45720" indent="0" algn="l">
              <a:buNone/>
            </a:pPr>
            <a:r>
              <a:rPr lang="en-US" sz="2000" b="0" i="0" dirty="0">
                <a:solidFill>
                  <a:srgbClr val="24292F"/>
                </a:solidFill>
                <a:effectLst/>
                <a:latin typeface="Times New Roman" panose="02020603050405020304" pitchFamily="18" charset="0"/>
                <a:cs typeface="Times New Roman" panose="02020603050405020304" pitchFamily="18" charset="0"/>
              </a:rPr>
              <a:t>After reaching max tries, the user will be notified via message through email. And the further authentication through the generic URL/website is disabled for that user account, instead, they have to use the link that will be sent by the company in the notification email. This also lets the legitimate user know about the adversary.</a:t>
            </a:r>
          </a:p>
          <a:p>
            <a:pPr marL="45720" indent="0" algn="l">
              <a:buNone/>
            </a:pPr>
            <a:r>
              <a:rPr lang="en-US" sz="2000" b="1" i="1" dirty="0">
                <a:solidFill>
                  <a:srgbClr val="24292F"/>
                </a:solidFill>
                <a:effectLst/>
                <a:latin typeface="Times New Roman" panose="02020603050405020304" pitchFamily="18" charset="0"/>
                <a:cs typeface="Times New Roman" panose="02020603050405020304" pitchFamily="18" charset="0"/>
              </a:rPr>
              <a:t>Shoulder Surfing</a:t>
            </a:r>
          </a:p>
          <a:p>
            <a:pPr marL="45720" indent="0" algn="l">
              <a:buNone/>
            </a:pPr>
            <a:r>
              <a:rPr lang="en-US" sz="2000" b="0" i="0" dirty="0">
                <a:solidFill>
                  <a:srgbClr val="24292F"/>
                </a:solidFill>
                <a:effectLst/>
                <a:latin typeface="Times New Roman" panose="02020603050405020304" pitchFamily="18" charset="0"/>
                <a:cs typeface="Times New Roman" panose="02020603050405020304" pitchFamily="18" charset="0"/>
              </a:rPr>
              <a:t>Shoulder surfing is a type of social engineering technique used to obtain information such as personal identification numbers (PINs), passwords and other confidential data by looking over the victim's shoulder. The system we adopt is similar to the Phone pattern system. The pattern is invisible on the screen when the users draw it. This makes it incredibly tough for the adversary to see the images on the grid that the user clicks.</a:t>
            </a:r>
          </a:p>
          <a:p>
            <a:pPr marL="4572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39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6556" y="588397"/>
            <a:ext cx="9978887" cy="5009322"/>
          </a:xfrm>
        </p:spPr>
        <p:txBody>
          <a:bodyPr>
            <a:normAutofit fontScale="92500" lnSpcReduction="20000"/>
          </a:bodyPr>
          <a:lstStyle/>
          <a:p>
            <a:pPr marL="45720" indent="0" algn="l">
              <a:buNone/>
            </a:pPr>
            <a:r>
              <a:rPr lang="en-US" sz="2000" b="1" i="1" dirty="0">
                <a:solidFill>
                  <a:srgbClr val="24292F"/>
                </a:solidFill>
                <a:effectLst/>
                <a:latin typeface="Times New Roman" panose="02020603050405020304" pitchFamily="18" charset="0"/>
                <a:cs typeface="Times New Roman" panose="02020603050405020304" pitchFamily="18" charset="0"/>
              </a:rPr>
              <a:t>Spyware</a:t>
            </a:r>
          </a:p>
          <a:p>
            <a:pPr marL="45720" indent="0" algn="l">
              <a:buNone/>
            </a:pPr>
            <a:r>
              <a:rPr lang="en-US" sz="2100" b="0" i="0" dirty="0">
                <a:solidFill>
                  <a:srgbClr val="24292F"/>
                </a:solidFill>
                <a:effectLst/>
                <a:latin typeface="Times New Roman" panose="02020603050405020304" pitchFamily="18" charset="0"/>
                <a:cs typeface="Times New Roman" panose="02020603050405020304" pitchFamily="18" charset="0"/>
              </a:rPr>
              <a:t>Graphical password systems resist spyware more easily than regular passwords. Key-loggers secretly capture keystrokes and transfer, but if the spyware wants to track the mouse movements, it can be tracked, but the adversary wouldn’t know which part of the mouse event is actually the graphical password. The timeline vs mouse-event graph is too difficult to get the pattern</a:t>
            </a:r>
          </a:p>
          <a:p>
            <a:pPr marL="45720" indent="0" algn="l">
              <a:buNone/>
            </a:pPr>
            <a:r>
              <a:rPr lang="en-US" sz="2000" b="1" i="1" dirty="0">
                <a:solidFill>
                  <a:srgbClr val="24292F"/>
                </a:solidFill>
                <a:effectLst/>
                <a:latin typeface="Times New Roman" panose="02020603050405020304" pitchFamily="18" charset="0"/>
                <a:cs typeface="Times New Roman" panose="02020603050405020304" pitchFamily="18" charset="0"/>
              </a:rPr>
              <a:t>Hidden Camera</a:t>
            </a:r>
          </a:p>
          <a:p>
            <a:pPr marL="45720" indent="0" algn="l">
              <a:buNone/>
            </a:pPr>
            <a:r>
              <a:rPr lang="en-US" sz="2000" b="0" i="0" dirty="0">
                <a:solidFill>
                  <a:srgbClr val="24292F"/>
                </a:solidFill>
                <a:effectLst/>
                <a:latin typeface="Times New Roman" panose="02020603050405020304" pitchFamily="18" charset="0"/>
                <a:cs typeface="Times New Roman" panose="02020603050405020304" pitchFamily="18" charset="0"/>
              </a:rPr>
              <a:t>There will be a camera in front of the user which identifies a face while authentication i.e., the number of pixels the face occupies should be 80-90% of the total pixels in the current frame and if this condition is not satisfied then the screen does not show the graphical password. It alerts the user to cover the screen with a proper posture. But this will be a costly operation.</a:t>
            </a:r>
          </a:p>
          <a:p>
            <a:pPr marL="45720" indent="0" algn="l">
              <a:buNone/>
            </a:pPr>
            <a:r>
              <a:rPr lang="en-US" sz="2000" b="1" i="1" dirty="0">
                <a:solidFill>
                  <a:srgbClr val="24292F"/>
                </a:solidFill>
                <a:effectLst/>
                <a:latin typeface="Times New Roman" panose="02020603050405020304" pitchFamily="18" charset="0"/>
                <a:cs typeface="Times New Roman" panose="02020603050405020304" pitchFamily="18" charset="0"/>
              </a:rPr>
              <a:t>Phishing</a:t>
            </a:r>
          </a:p>
          <a:p>
            <a:pPr marL="45720" indent="0" algn="l">
              <a:buNone/>
            </a:pPr>
            <a:r>
              <a:rPr lang="en-US" sz="2000" b="0" i="0" dirty="0">
                <a:solidFill>
                  <a:srgbClr val="24292F"/>
                </a:solidFill>
                <a:effectLst/>
                <a:latin typeface="Times New Roman" panose="02020603050405020304" pitchFamily="18" charset="0"/>
                <a:cs typeface="Times New Roman" panose="02020603050405020304" pitchFamily="18" charset="0"/>
              </a:rPr>
              <a:t>Since the adversary is made to believe that the password is a set of images, it’s not possible to make a fake page, since the adversary thinks he doesn’t know the images. Moreover, we restrict the user to one attempt and suggest the user to give a fake password every time so that he triggers the server to send and URL in email so that he can log in through the legitimate login page, and the adversary cannot send the URL to users from a legitimate server. However, when the adversary knows the technique this attack might be still possible.</a:t>
            </a:r>
          </a:p>
          <a:p>
            <a:pPr marL="4572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71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842" y="885377"/>
            <a:ext cx="9509759" cy="1088136"/>
          </a:xfrm>
        </p:spPr>
        <p:txBody>
          <a:bodyPr/>
          <a:lstStyle/>
          <a:p>
            <a:r>
              <a:rPr lang="en-US" dirty="0">
                <a:latin typeface="Times New Roman" panose="02020603050405020304" pitchFamily="18" charset="0"/>
                <a:cs typeface="Times New Roman" panose="02020603050405020304" pitchFamily="18" charset="0"/>
              </a:rPr>
              <a:t>Architecture</a:t>
            </a:r>
          </a:p>
        </p:txBody>
      </p:sp>
      <p:sp>
        <p:nvSpPr>
          <p:cNvPr id="3" name="Content Placeholder 2"/>
          <p:cNvSpPr>
            <a:spLocks noGrp="1"/>
          </p:cNvSpPr>
          <p:nvPr>
            <p:ph idx="1"/>
          </p:nvPr>
        </p:nvSpPr>
        <p:spPr>
          <a:xfrm>
            <a:off x="1168842" y="2321781"/>
            <a:ext cx="9708542" cy="3474720"/>
          </a:xfrm>
        </p:spPr>
        <p:txBody>
          <a:bodyPr>
            <a:normAutofit/>
          </a:bodyPr>
          <a:lstStyle/>
          <a:p>
            <a:pPr algn="l"/>
            <a:r>
              <a:rPr lang="en-US" sz="2400" b="0" i="0" dirty="0">
                <a:solidFill>
                  <a:srgbClr val="333333"/>
                </a:solidFill>
                <a:effectLst/>
                <a:latin typeface="Times New Roman" panose="02020603050405020304" pitchFamily="18" charset="0"/>
                <a:cs typeface="Times New Roman" panose="02020603050405020304" pitchFamily="18" charset="0"/>
              </a:rPr>
              <a:t>Segmented Images Authentication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Password Image Authentication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Obscured Images Authentication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Garbled Images Authentication</a:t>
            </a:r>
          </a:p>
          <a:p>
            <a:pPr marL="4572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206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842" y="368543"/>
            <a:ext cx="9509759" cy="1088136"/>
          </a:xfrm>
        </p:spPr>
        <p:txBody>
          <a:bodyPr/>
          <a:lstStyle/>
          <a:p>
            <a:pPr algn="l"/>
            <a:r>
              <a:rPr lang="en-US" sz="4000" b="0" i="0" dirty="0">
                <a:solidFill>
                  <a:srgbClr val="333333"/>
                </a:solidFill>
                <a:effectLst/>
                <a:latin typeface="Times New Roman" panose="02020603050405020304" pitchFamily="18" charset="0"/>
                <a:cs typeface="Times New Roman" panose="02020603050405020304" pitchFamily="18" charset="0"/>
              </a:rPr>
              <a:t>Segmented Images Authentication</a:t>
            </a:r>
          </a:p>
        </p:txBody>
      </p:sp>
      <p:sp>
        <p:nvSpPr>
          <p:cNvPr id="3" name="Content Placeholder 2"/>
          <p:cNvSpPr>
            <a:spLocks noGrp="1"/>
          </p:cNvSpPr>
          <p:nvPr>
            <p:ph idx="1"/>
          </p:nvPr>
        </p:nvSpPr>
        <p:spPr>
          <a:xfrm>
            <a:off x="1168843" y="1773141"/>
            <a:ext cx="7052806" cy="3872285"/>
          </a:xfrm>
        </p:spPr>
        <p:txBody>
          <a:bodyPr>
            <a:normAutofit/>
          </a:bodyPr>
          <a:lstStyle/>
          <a:p>
            <a:pPr marL="45720" indent="0" algn="l">
              <a:buNone/>
            </a:pPr>
            <a:r>
              <a:rPr lang="en-US" sz="2000" b="0" i="0" dirty="0">
                <a:solidFill>
                  <a:srgbClr val="24292F"/>
                </a:solidFill>
                <a:effectLst/>
                <a:latin typeface="Times New Roman" panose="02020603050405020304" pitchFamily="18" charset="0"/>
                <a:cs typeface="Times New Roman" panose="02020603050405020304" pitchFamily="18" charset="0"/>
              </a:rPr>
              <a:t>For this layer, the user will be showed 4 different images. These images will be a division of a whole image. User will have to select the correct order of the images. The logic can be explained better with the following picture:</a:t>
            </a:r>
          </a:p>
          <a:p>
            <a:pPr marL="45720" indent="0">
              <a:buNone/>
            </a:pPr>
            <a:br>
              <a:rPr lang="en-US" sz="2000" dirty="0">
                <a:latin typeface="Times New Roman" panose="02020603050405020304" pitchFamily="18" charset="0"/>
                <a:cs typeface="Times New Roman" panose="02020603050405020304" pitchFamily="18" charset="0"/>
              </a:rPr>
            </a:br>
            <a:r>
              <a:rPr lang="en-US" sz="2000" b="0" i="0" dirty="0">
                <a:solidFill>
                  <a:srgbClr val="24292F"/>
                </a:solidFill>
                <a:effectLst/>
                <a:latin typeface="Times New Roman" panose="02020603050405020304" pitchFamily="18" charset="0"/>
                <a:cs typeface="Times New Roman" panose="02020603050405020304" pitchFamily="18" charset="0"/>
              </a:rPr>
              <a:t>As can be seen in the above image, a circle is divided into 4 parts. These 4 parts will be randomly displayed on the screen and user will be asked to select the pieces in correct order. If an image is clicked first, it will be selected as the first image and so on. If a user selects all 4 pieces in the correct order, he/she will be authenticated. </a:t>
            </a:r>
            <a:endParaRPr lang="en-US" sz="2400"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363530EA-B04A-A35A-F999-0310E10CE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390" y="1115452"/>
            <a:ext cx="1712180" cy="17251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9D46D68-6B71-37FE-8A25-2F57814B3736}"/>
              </a:ext>
            </a:extLst>
          </p:cNvPr>
          <p:cNvPicPr>
            <a:picLocks noChangeAspect="1"/>
          </p:cNvPicPr>
          <p:nvPr/>
        </p:nvPicPr>
        <p:blipFill>
          <a:blip r:embed="rId3"/>
          <a:stretch>
            <a:fillRect/>
          </a:stretch>
        </p:blipFill>
        <p:spPr>
          <a:xfrm>
            <a:off x="8221649" y="3216302"/>
            <a:ext cx="3810330" cy="1920406"/>
          </a:xfrm>
          <a:prstGeom prst="rect">
            <a:avLst/>
          </a:prstGeom>
        </p:spPr>
      </p:pic>
    </p:spTree>
    <p:extLst>
      <p:ext uri="{BB962C8B-B14F-4D97-AF65-F5344CB8AC3E}">
        <p14:creationId xmlns:p14="http://schemas.microsoft.com/office/powerpoint/2010/main" val="1704643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842" y="368543"/>
            <a:ext cx="9509759" cy="1088136"/>
          </a:xfrm>
        </p:spPr>
        <p:txBody>
          <a:bodyPr/>
          <a:lstStyle/>
          <a:p>
            <a:pPr algn="l"/>
            <a:r>
              <a:rPr lang="en-US" sz="4000" b="0" i="0" dirty="0">
                <a:solidFill>
                  <a:srgbClr val="333333"/>
                </a:solidFill>
                <a:effectLst/>
                <a:latin typeface="Times New Roman" panose="02020603050405020304" pitchFamily="18" charset="0"/>
                <a:cs typeface="Times New Roman" panose="02020603050405020304" pitchFamily="18" charset="0"/>
              </a:rPr>
              <a:t>Password Images Authentication</a:t>
            </a:r>
          </a:p>
        </p:txBody>
      </p:sp>
      <p:sp>
        <p:nvSpPr>
          <p:cNvPr id="3" name="Content Placeholder 2"/>
          <p:cNvSpPr>
            <a:spLocks noGrp="1"/>
          </p:cNvSpPr>
          <p:nvPr>
            <p:ph idx="1"/>
          </p:nvPr>
        </p:nvSpPr>
        <p:spPr>
          <a:xfrm>
            <a:off x="1074751" y="1757238"/>
            <a:ext cx="10042497" cy="3872285"/>
          </a:xfrm>
        </p:spPr>
        <p:txBody>
          <a:bodyPr>
            <a:normAutofit lnSpcReduction="10000"/>
          </a:bodyPr>
          <a:lstStyle/>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Whenever a user registers, he/she is asked to select an image category from the 3 given categories:</a:t>
            </a:r>
          </a:p>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Chocolates</a:t>
            </a:r>
          </a:p>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Dog breeds</a:t>
            </a:r>
          </a:p>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Flowers</a:t>
            </a:r>
          </a:p>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Whatever the user selects, is associated with his/her password and every time the user logs in, he/she will be asked to select the same image from the randomly displayed images.</a:t>
            </a:r>
          </a:p>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Now here’s the twist. We have stored multiple images for each category. So, if a user selects cat, he/she will not be displayed the same cat every single time. The images per category are different.</a:t>
            </a:r>
          </a:p>
        </p:txBody>
      </p:sp>
    </p:spTree>
    <p:extLst>
      <p:ext uri="{BB962C8B-B14F-4D97-AF65-F5344CB8AC3E}">
        <p14:creationId xmlns:p14="http://schemas.microsoft.com/office/powerpoint/2010/main" val="2239444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842" y="368543"/>
            <a:ext cx="9509759" cy="1088136"/>
          </a:xfrm>
        </p:spPr>
        <p:txBody>
          <a:bodyPr/>
          <a:lstStyle/>
          <a:p>
            <a:pPr algn="l"/>
            <a:r>
              <a:rPr lang="en-US" sz="4000" b="0" i="0" dirty="0">
                <a:solidFill>
                  <a:srgbClr val="333333"/>
                </a:solidFill>
                <a:effectLst/>
                <a:latin typeface="Times New Roman" panose="02020603050405020304" pitchFamily="18" charset="0"/>
                <a:cs typeface="Times New Roman" panose="02020603050405020304" pitchFamily="18" charset="0"/>
              </a:rPr>
              <a:t>Obscure Images Authentication</a:t>
            </a:r>
          </a:p>
        </p:txBody>
      </p:sp>
      <p:sp>
        <p:nvSpPr>
          <p:cNvPr id="3" name="Content Placeholder 2"/>
          <p:cNvSpPr>
            <a:spLocks noGrp="1"/>
          </p:cNvSpPr>
          <p:nvPr>
            <p:ph idx="1"/>
          </p:nvPr>
        </p:nvSpPr>
        <p:spPr>
          <a:xfrm>
            <a:off x="1168842" y="2035534"/>
            <a:ext cx="9915275" cy="3609892"/>
          </a:xfrm>
        </p:spPr>
        <p:txBody>
          <a:bodyPr>
            <a:normAutofit/>
          </a:bodyPr>
          <a:lstStyle/>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In this layer, not only are we preventing bots but we are also enhancing security by introducing image-to-speech-to-text concept. Let’s dig deeper into what this concept really is.</a:t>
            </a:r>
          </a:p>
          <a:p>
            <a:pPr marL="45720" indent="0" algn="l">
              <a:buNone/>
            </a:pPr>
            <a:r>
              <a:rPr lang="en-US" b="1" i="0" dirty="0">
                <a:solidFill>
                  <a:srgbClr val="24292F"/>
                </a:solidFill>
                <a:effectLst/>
                <a:latin typeface="Times New Roman" panose="02020603050405020304" pitchFamily="18" charset="0"/>
                <a:cs typeface="Times New Roman" panose="02020603050405020304" pitchFamily="18" charset="0"/>
              </a:rPr>
              <a:t>Image-to-Speech-to-Text:</a:t>
            </a:r>
          </a:p>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In this concept, a user is displayed an image with obscure text. The reason for adding this obscurity is to confuse a NLP type mechanisms in bypassing the authentication. Random words are generated on a file which is then covered with an obscure text.</a:t>
            </a:r>
          </a:p>
        </p:txBody>
      </p:sp>
    </p:spTree>
    <p:extLst>
      <p:ext uri="{BB962C8B-B14F-4D97-AF65-F5344CB8AC3E}">
        <p14:creationId xmlns:p14="http://schemas.microsoft.com/office/powerpoint/2010/main" val="4167306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842" y="368543"/>
            <a:ext cx="9509759" cy="1088136"/>
          </a:xfrm>
        </p:spPr>
        <p:txBody>
          <a:bodyPr/>
          <a:lstStyle/>
          <a:p>
            <a:pPr algn="l"/>
            <a:r>
              <a:rPr lang="en-US" sz="4000" dirty="0">
                <a:solidFill>
                  <a:srgbClr val="333333"/>
                </a:solidFill>
                <a:latin typeface="Times New Roman" panose="02020603050405020304" pitchFamily="18" charset="0"/>
                <a:cs typeface="Times New Roman" panose="02020603050405020304" pitchFamily="18" charset="0"/>
              </a:rPr>
              <a:t>Garbled</a:t>
            </a:r>
            <a:r>
              <a:rPr lang="en-US" sz="4000" b="0" i="0" dirty="0">
                <a:solidFill>
                  <a:srgbClr val="333333"/>
                </a:solidFill>
                <a:effectLst/>
                <a:latin typeface="Times New Roman" panose="02020603050405020304" pitchFamily="18" charset="0"/>
                <a:cs typeface="Times New Roman" panose="02020603050405020304" pitchFamily="18" charset="0"/>
              </a:rPr>
              <a:t> Images Authentication</a:t>
            </a:r>
          </a:p>
        </p:txBody>
      </p:sp>
      <p:sp>
        <p:nvSpPr>
          <p:cNvPr id="3" name="Content Placeholder 2"/>
          <p:cNvSpPr>
            <a:spLocks noGrp="1"/>
          </p:cNvSpPr>
          <p:nvPr>
            <p:ph idx="1"/>
          </p:nvPr>
        </p:nvSpPr>
        <p:spPr>
          <a:xfrm>
            <a:off x="1168843" y="1773141"/>
            <a:ext cx="9970934" cy="3872285"/>
          </a:xfrm>
        </p:spPr>
        <p:txBody>
          <a:bodyPr>
            <a:normAutofit/>
          </a:bodyPr>
          <a:lstStyle/>
          <a:p>
            <a:pPr marL="45720" indent="0" algn="l">
              <a:buNone/>
            </a:pPr>
            <a:r>
              <a:rPr lang="en-US" b="0" i="0" dirty="0">
                <a:solidFill>
                  <a:srgbClr val="24292F"/>
                </a:solidFill>
                <a:effectLst/>
                <a:latin typeface="Times New Roman" panose="02020603050405020304" pitchFamily="18" charset="0"/>
                <a:cs typeface="Times New Roman" panose="02020603050405020304" pitchFamily="18" charset="0"/>
              </a:rPr>
              <a:t>In this layer, the user will be displayed a Garbled text whose readability will be really low and user will be asked to read and then type in the text. The garbled texts will be randomly generated.</a:t>
            </a:r>
          </a:p>
          <a:p>
            <a:pPr marL="45720" indent="0" algn="l">
              <a:buNone/>
            </a:pPr>
            <a:r>
              <a:rPr lang="en-US" sz="2000" b="0" i="0" dirty="0">
                <a:solidFill>
                  <a:srgbClr val="24292F"/>
                </a:solidFill>
                <a:effectLst/>
                <a:latin typeface="Times New Roman" panose="02020603050405020304" pitchFamily="18" charset="0"/>
                <a:cs typeface="Times New Roman" panose="02020603050405020304" pitchFamily="18" charset="0"/>
              </a:rPr>
              <a:t>User is shown a random image in the start of this layer and is asked to type in the correct text. Whatever the user types is then compared to the already stored correct values and if the answer is correct, then user will be authenticated and authentication dialogue box will pop up.</a:t>
            </a:r>
            <a:endParaRPr lang="en-US" sz="2400" dirty="0">
              <a:latin typeface="Times New Roman" panose="02020603050405020304" pitchFamily="18" charset="0"/>
              <a:cs typeface="Times New Roman" panose="02020603050405020304" pitchFamily="18" charset="0"/>
            </a:endParaRPr>
          </a:p>
        </p:txBody>
      </p:sp>
      <p:sp>
        <p:nvSpPr>
          <p:cNvPr id="5" name="AutoShape 4">
            <a:extLst>
              <a:ext uri="{FF2B5EF4-FFF2-40B4-BE49-F238E27FC236}">
                <a16:creationId xmlns:a16="http://schemas.microsoft.com/office/drawing/2014/main" id="{816218E9-7E28-739C-D6D3-10797B1E9E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B59150B1-F2D8-4108-3D2E-A4ABDC2438EC}"/>
              </a:ext>
            </a:extLst>
          </p:cNvPr>
          <p:cNvPicPr>
            <a:picLocks noChangeAspect="1"/>
          </p:cNvPicPr>
          <p:nvPr/>
        </p:nvPicPr>
        <p:blipFill>
          <a:blip r:embed="rId2"/>
          <a:stretch>
            <a:fillRect/>
          </a:stretch>
        </p:blipFill>
        <p:spPr>
          <a:xfrm>
            <a:off x="3981616" y="4123249"/>
            <a:ext cx="4228768" cy="1585788"/>
          </a:xfrm>
          <a:prstGeom prst="rect">
            <a:avLst/>
          </a:prstGeom>
        </p:spPr>
      </p:pic>
    </p:spTree>
    <p:extLst>
      <p:ext uri="{BB962C8B-B14F-4D97-AF65-F5344CB8AC3E}">
        <p14:creationId xmlns:p14="http://schemas.microsoft.com/office/powerpoint/2010/main" val="1319404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76</TotalTime>
  <Words>918</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Georgia</vt:lpstr>
      <vt:lpstr>Times New Roman</vt:lpstr>
      <vt:lpstr>Vijaya</vt:lpstr>
      <vt:lpstr>Ocean 16x9</vt:lpstr>
      <vt:lpstr>Graphical Password Authentication</vt:lpstr>
      <vt:lpstr>Problem statement </vt:lpstr>
      <vt:lpstr>Motivation</vt:lpstr>
      <vt:lpstr>PowerPoint Presentation</vt:lpstr>
      <vt:lpstr>Architecture</vt:lpstr>
      <vt:lpstr>Segmented Images Authentication</vt:lpstr>
      <vt:lpstr>Password Images Authentication</vt:lpstr>
      <vt:lpstr>Obscure Images Authentication</vt:lpstr>
      <vt:lpstr>Garbled Images Authentication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Password Authentication</dc:title>
  <dc:creator>likhitha mandha</dc:creator>
  <cp:lastModifiedBy>likhitha mandha</cp:lastModifiedBy>
  <cp:revision>1</cp:revision>
  <dcterms:created xsi:type="dcterms:W3CDTF">2022-11-28T01:27:09Z</dcterms:created>
  <dcterms:modified xsi:type="dcterms:W3CDTF">2022-11-28T02:43:34Z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