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325" r:id="rId5"/>
    <p:sldId id="328" r:id="rId6"/>
    <p:sldId id="326" r:id="rId7"/>
    <p:sldId id="327" r:id="rId8"/>
    <p:sldId id="336" r:id="rId9"/>
    <p:sldId id="329" r:id="rId10"/>
    <p:sldId id="331" r:id="rId11"/>
    <p:sldId id="330" r:id="rId12"/>
    <p:sldId id="343" r:id="rId13"/>
    <p:sldId id="344" r:id="rId14"/>
    <p:sldId id="332" r:id="rId15"/>
    <p:sldId id="340" r:id="rId16"/>
    <p:sldId id="345" r:id="rId17"/>
    <p:sldId id="338" r:id="rId18"/>
    <p:sldId id="342" r:id="rId19"/>
    <p:sldId id="346" r:id="rId20"/>
    <p:sldId id="33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957" autoAdjust="0"/>
  </p:normalViewPr>
  <p:slideViewPr>
    <p:cSldViewPr snapToGrid="0">
      <p:cViewPr>
        <p:scale>
          <a:sx n="66" d="100"/>
          <a:sy n="66" d="100"/>
        </p:scale>
        <p:origin x="900" y="210"/>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7/23/2024</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7/23/2024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14.xml"/><Relationship Id="rId5" Type="http://schemas.openxmlformats.org/officeDocument/2006/relationships/hyperlink" Target="https://mavink.com/explore/Sky-Blue-Color-Wallpaper" TargetMode="External"/><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3" Type="http://schemas.openxmlformats.org/officeDocument/2006/relationships/hyperlink" Target="https://eioarts.blogspot.com/2015/09/template-adobe-illustrator-background.html" TargetMode="External"/><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wallpapersafari.com/w/TIP0cW" TargetMode="External"/><Relationship Id="rId2" Type="http://schemas.openxmlformats.org/officeDocument/2006/relationships/image" Target="../media/image13.jp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5.xml"/><Relationship Id="rId5" Type="http://schemas.openxmlformats.org/officeDocument/2006/relationships/hyperlink" Target="https://www.slideegg.com/best-thank-you-slide-in-ppt" TargetMode="Externa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betanews.com/2019/08/05/machine-learning-anomaly-detection/"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regswan.net/tag/deepfake-technology/" TargetMode="External"/><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12.xml"/><Relationship Id="rId4" Type="http://schemas.openxmlformats.org/officeDocument/2006/relationships/hyperlink" Target="https://mavink.com/explore/Sky-Blue-Color-Wallpaper"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freedesignfile.com/293210-light-blue-tech-background-vector-04/" TargetMode="External"/><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image" Target="../media/image8.web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5B0C7D8B-1E69-93C9-760B-27C9D96FEFCA}"/>
              </a:ext>
            </a:extLst>
          </p:cNvPr>
          <p:cNvSpPr txBox="1"/>
          <p:nvPr/>
        </p:nvSpPr>
        <p:spPr>
          <a:xfrm>
            <a:off x="464490" y="598213"/>
            <a:ext cx="11263020" cy="769441"/>
          </a:xfrm>
          <a:prstGeom prst="rect">
            <a:avLst/>
          </a:prstGeom>
          <a:noFill/>
        </p:spPr>
        <p:txBody>
          <a:bodyPr wrap="none" rtlCol="0">
            <a:spAutoFit/>
          </a:bodyPr>
          <a:lstStyle/>
          <a:p>
            <a:r>
              <a:rPr lang="en-US" sz="4400" b="1" dirty="0">
                <a:latin typeface="Algerian" panose="04020705040A02060702" pitchFamily="82" charset="0"/>
              </a:rPr>
              <a:t>C BYREGOWDA INSTITUTE OF TECHNOLOGY</a:t>
            </a:r>
            <a:endParaRPr lang="en-IN" sz="4400" b="1" dirty="0">
              <a:latin typeface="Algerian" panose="04020705040A02060702" pitchFamily="82" charset="0"/>
            </a:endParaRPr>
          </a:p>
        </p:txBody>
      </p:sp>
      <p:pic>
        <p:nvPicPr>
          <p:cNvPr id="12" name="Picture 11">
            <a:extLst>
              <a:ext uri="{FF2B5EF4-FFF2-40B4-BE49-F238E27FC236}">
                <a16:creationId xmlns:a16="http://schemas.microsoft.com/office/drawing/2014/main" id="{5F872A98-8A28-CFFE-6821-2E3D331970BA}"/>
              </a:ext>
            </a:extLst>
          </p:cNvPr>
          <p:cNvPicPr>
            <a:picLocks noChangeAspect="1"/>
          </p:cNvPicPr>
          <p:nvPr/>
        </p:nvPicPr>
        <p:blipFill>
          <a:blip r:embed="rId2"/>
          <a:stretch>
            <a:fillRect/>
          </a:stretch>
        </p:blipFill>
        <p:spPr>
          <a:xfrm>
            <a:off x="4577250" y="1374982"/>
            <a:ext cx="2387631" cy="2054018"/>
          </a:xfrm>
          <a:prstGeom prst="rect">
            <a:avLst/>
          </a:prstGeom>
        </p:spPr>
      </p:pic>
      <p:sp>
        <p:nvSpPr>
          <p:cNvPr id="13" name="TextBox 12">
            <a:extLst>
              <a:ext uri="{FF2B5EF4-FFF2-40B4-BE49-F238E27FC236}">
                <a16:creationId xmlns:a16="http://schemas.microsoft.com/office/drawing/2014/main" id="{CA07C4EC-FCD2-830D-FE1F-B98256141D2F}"/>
              </a:ext>
            </a:extLst>
          </p:cNvPr>
          <p:cNvSpPr txBox="1"/>
          <p:nvPr/>
        </p:nvSpPr>
        <p:spPr>
          <a:xfrm>
            <a:off x="2795156" y="3436328"/>
            <a:ext cx="6287875" cy="523220"/>
          </a:xfrm>
          <a:prstGeom prst="rect">
            <a:avLst/>
          </a:prstGeom>
          <a:noFill/>
        </p:spPr>
        <p:txBody>
          <a:bodyPr wrap="none" rtlCol="0">
            <a:spAutoFit/>
          </a:bodyPr>
          <a:lstStyle/>
          <a:p>
            <a:r>
              <a:rPr lang="en-US" sz="2800" dirty="0">
                <a:latin typeface="Arial Black" panose="020B0A04020102020204" pitchFamily="34" charset="0"/>
              </a:rPr>
              <a:t>A Presentation on Mini Project </a:t>
            </a:r>
            <a:endParaRPr lang="en-IN" sz="2800" dirty="0">
              <a:latin typeface="Arial Black" panose="020B0A04020102020204" pitchFamily="34" charset="0"/>
            </a:endParaRPr>
          </a:p>
        </p:txBody>
      </p:sp>
      <p:sp>
        <p:nvSpPr>
          <p:cNvPr id="14" name="TextBox 13">
            <a:extLst>
              <a:ext uri="{FF2B5EF4-FFF2-40B4-BE49-F238E27FC236}">
                <a16:creationId xmlns:a16="http://schemas.microsoft.com/office/drawing/2014/main" id="{B6CDFABA-222D-4A80-CD77-4C80023557DA}"/>
              </a:ext>
            </a:extLst>
          </p:cNvPr>
          <p:cNvSpPr txBox="1"/>
          <p:nvPr/>
        </p:nvSpPr>
        <p:spPr>
          <a:xfrm>
            <a:off x="675249" y="4262510"/>
            <a:ext cx="3829190" cy="1754326"/>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Presented by</a:t>
            </a:r>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RABIYA TABASSUM(1CK21AI029)</a:t>
            </a:r>
          </a:p>
          <a:p>
            <a:r>
              <a:rPr lang="en-IN" b="1" dirty="0">
                <a:latin typeface="Times New Roman" panose="02020603050405020304" pitchFamily="18" charset="0"/>
                <a:cs typeface="Times New Roman" panose="02020603050405020304" pitchFamily="18" charset="0"/>
              </a:rPr>
              <a:t>NOOR FATHIMA(1CK21AI026)</a:t>
            </a:r>
          </a:p>
          <a:p>
            <a:r>
              <a:rPr lang="en-IN" b="1" dirty="0">
                <a:latin typeface="Times New Roman" panose="02020603050405020304" pitchFamily="18" charset="0"/>
                <a:cs typeface="Times New Roman" panose="02020603050405020304" pitchFamily="18" charset="0"/>
              </a:rPr>
              <a:t>ASFIYA SAMREEN(1CK21AI004)</a:t>
            </a:r>
          </a:p>
          <a:p>
            <a:r>
              <a:rPr lang="en-IN" b="1" dirty="0">
                <a:latin typeface="Times New Roman" panose="02020603050405020304" pitchFamily="18" charset="0"/>
                <a:cs typeface="Times New Roman" panose="02020603050405020304" pitchFamily="18" charset="0"/>
              </a:rPr>
              <a:t>NIKHITA KR(1CK21AI025)</a:t>
            </a:r>
          </a:p>
          <a:p>
            <a:r>
              <a:rPr lang="en-IN" b="1" dirty="0">
                <a:latin typeface="Times New Roman" panose="02020603050405020304" pitchFamily="18" charset="0"/>
                <a:cs typeface="Times New Roman" panose="02020603050405020304" pitchFamily="18" charset="0"/>
              </a:rPr>
              <a:t>6</a:t>
            </a:r>
            <a:r>
              <a:rPr lang="en-IN" b="1" baseline="30000" dirty="0">
                <a:latin typeface="Times New Roman" panose="02020603050405020304" pitchFamily="18" charset="0"/>
                <a:cs typeface="Times New Roman" panose="02020603050405020304" pitchFamily="18" charset="0"/>
              </a:rPr>
              <a:t>th</a:t>
            </a:r>
            <a:r>
              <a:rPr lang="en-IN" b="1" dirty="0">
                <a:latin typeface="Times New Roman" panose="02020603050405020304" pitchFamily="18" charset="0"/>
                <a:cs typeface="Times New Roman" panose="02020603050405020304" pitchFamily="18" charset="0"/>
              </a:rPr>
              <a:t> Sem, Dept of AIML.</a:t>
            </a:r>
            <a:endParaRPr lang="en-US" b="1"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EF3FFD5B-4598-93D9-5613-32793A2FB918}"/>
              </a:ext>
            </a:extLst>
          </p:cNvPr>
          <p:cNvSpPr txBox="1"/>
          <p:nvPr/>
        </p:nvSpPr>
        <p:spPr>
          <a:xfrm>
            <a:off x="8370278" y="4262509"/>
            <a:ext cx="2508059" cy="1200329"/>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Under the Guidance of:</a:t>
            </a:r>
          </a:p>
          <a:p>
            <a:r>
              <a:rPr lang="en-IN" b="1" dirty="0">
                <a:latin typeface="Times New Roman" panose="02020603050405020304" pitchFamily="18" charset="0"/>
                <a:cs typeface="Times New Roman" panose="02020603050405020304" pitchFamily="18" charset="0"/>
              </a:rPr>
              <a:t>ASHOK BABU A</a:t>
            </a:r>
          </a:p>
          <a:p>
            <a:r>
              <a:rPr lang="en-IN" b="1" dirty="0">
                <a:latin typeface="Times New Roman" panose="02020603050405020304" pitchFamily="18" charset="0"/>
                <a:cs typeface="Times New Roman" panose="02020603050405020304" pitchFamily="18" charset="0"/>
              </a:rPr>
              <a:t>Asst. professor,</a:t>
            </a:r>
          </a:p>
          <a:p>
            <a:r>
              <a:rPr lang="en-IN" b="1" dirty="0">
                <a:latin typeface="Times New Roman" panose="02020603050405020304" pitchFamily="18" charset="0"/>
                <a:cs typeface="Times New Roman" panose="02020603050405020304" pitchFamily="18" charset="0"/>
              </a:rPr>
              <a:t>Dept of AIML.</a:t>
            </a: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a:xfrm rot="16200000">
            <a:off x="-357878" y="1362335"/>
            <a:ext cx="2014203" cy="323330"/>
          </a:xfrm>
        </p:spPr>
        <p:txBody>
          <a:bodyPr/>
          <a:lstStyle/>
          <a:p>
            <a:r>
              <a:rPr lang="en-US" dirty="0">
                <a:solidFill>
                  <a:schemeClr val="accent1">
                    <a:lumMod val="75000"/>
                  </a:schemeClr>
                </a:solidFill>
              </a:rPr>
              <a:t>Deepfake detection</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10</a:t>
            </a:fld>
            <a:endParaRPr lang="en-US" dirty="0"/>
          </a:p>
        </p:txBody>
      </p:sp>
      <p:sp>
        <p:nvSpPr>
          <p:cNvPr id="16" name="TextBox 15">
            <a:extLst>
              <a:ext uri="{FF2B5EF4-FFF2-40B4-BE49-F238E27FC236}">
                <a16:creationId xmlns:a16="http://schemas.microsoft.com/office/drawing/2014/main" id="{B489190A-2CDE-1DC0-7804-0A8EDD9222A5}"/>
              </a:ext>
            </a:extLst>
          </p:cNvPr>
          <p:cNvSpPr txBox="1"/>
          <p:nvPr/>
        </p:nvSpPr>
        <p:spPr>
          <a:xfrm>
            <a:off x="1214203" y="378820"/>
            <a:ext cx="3058851" cy="707886"/>
          </a:xfrm>
          <a:prstGeom prst="rect">
            <a:avLst/>
          </a:prstGeom>
          <a:noFill/>
        </p:spPr>
        <p:txBody>
          <a:bodyPr wrap="none" rtlCol="0">
            <a:spAutoFit/>
          </a:bodyPr>
          <a:lstStyle/>
          <a:p>
            <a:r>
              <a:rPr lang="en-US" sz="4000" dirty="0">
                <a:latin typeface="Posterama" panose="020B0504020200020000" pitchFamily="34" charset="0"/>
                <a:cs typeface="Posterama" panose="020B0504020200020000" pitchFamily="34" charset="0"/>
              </a:rPr>
              <a:t>Continue……</a:t>
            </a:r>
            <a:endParaRPr lang="en-IN" sz="4000" dirty="0">
              <a:latin typeface="Posterama" panose="020B0504020200020000" pitchFamily="34" charset="0"/>
              <a:cs typeface="Posterama" panose="020B0504020200020000" pitchFamily="34" charset="0"/>
            </a:endParaRPr>
          </a:p>
        </p:txBody>
      </p:sp>
      <p:sp>
        <p:nvSpPr>
          <p:cNvPr id="6" name="TextBox 5">
            <a:extLst>
              <a:ext uri="{FF2B5EF4-FFF2-40B4-BE49-F238E27FC236}">
                <a16:creationId xmlns:a16="http://schemas.microsoft.com/office/drawing/2014/main" id="{E4CA1149-E3D4-2092-307C-53D44998A232}"/>
              </a:ext>
            </a:extLst>
          </p:cNvPr>
          <p:cNvSpPr txBox="1"/>
          <p:nvPr/>
        </p:nvSpPr>
        <p:spPr>
          <a:xfrm>
            <a:off x="1214203" y="1986115"/>
            <a:ext cx="184731" cy="646331"/>
          </a:xfrm>
          <a:prstGeom prst="rect">
            <a:avLst/>
          </a:prstGeom>
          <a:noFill/>
        </p:spPr>
        <p:txBody>
          <a:bodyPr wrap="none" rtlCol="0">
            <a:spAutoFit/>
          </a:bodyPr>
          <a:lstStyle/>
          <a:p>
            <a:endParaRPr lang="en-IN" b="0" dirty="0">
              <a:solidFill>
                <a:srgbClr val="FFFFFF"/>
              </a:solidFill>
              <a:effectLst/>
              <a:highlight>
                <a:srgbClr val="000000"/>
              </a:highlight>
              <a:latin typeface="Consolas" panose="020B0609020204030204" pitchFamily="49" charset="0"/>
            </a:endParaRPr>
          </a:p>
          <a:p>
            <a:endParaRPr lang="en-IN" dirty="0"/>
          </a:p>
        </p:txBody>
      </p:sp>
      <p:sp>
        <p:nvSpPr>
          <p:cNvPr id="2" name="TextBox 1">
            <a:extLst>
              <a:ext uri="{FF2B5EF4-FFF2-40B4-BE49-F238E27FC236}">
                <a16:creationId xmlns:a16="http://schemas.microsoft.com/office/drawing/2014/main" id="{8415A020-876B-F8B9-06F1-15B8C472EDBC}"/>
              </a:ext>
            </a:extLst>
          </p:cNvPr>
          <p:cNvSpPr txBox="1"/>
          <p:nvPr/>
        </p:nvSpPr>
        <p:spPr>
          <a:xfrm>
            <a:off x="1214203" y="1225689"/>
            <a:ext cx="10315644" cy="5632311"/>
          </a:xfrm>
          <a:prstGeom prst="rect">
            <a:avLst/>
          </a:prstGeom>
          <a:noFill/>
        </p:spPr>
        <p:txBody>
          <a:bodyPr wrap="none" rtlCol="0">
            <a:spAutoFit/>
          </a:bodyPr>
          <a:lstStyle/>
          <a:p>
            <a:r>
              <a:rPr lang="en-IN" b="0" dirty="0">
                <a:solidFill>
                  <a:schemeClr val="bg1"/>
                </a:solidFill>
                <a:effectLst/>
                <a:highlight>
                  <a:srgbClr val="000000"/>
                </a:highlight>
                <a:latin typeface="Consolas" panose="020B0609020204030204" pitchFamily="49" charset="0"/>
              </a:rPr>
              <a:t>import </a:t>
            </a:r>
            <a:r>
              <a:rPr lang="en-IN" b="0" dirty="0" err="1">
                <a:solidFill>
                  <a:schemeClr val="bg1"/>
                </a:solidFill>
                <a:effectLst/>
                <a:highlight>
                  <a:srgbClr val="000000"/>
                </a:highlight>
                <a:latin typeface="Consolas" panose="020B0609020204030204" pitchFamily="49" charset="0"/>
              </a:rPr>
              <a:t>os</a:t>
            </a:r>
            <a:endParaRPr lang="en-IN" b="0" dirty="0">
              <a:solidFill>
                <a:schemeClr val="bg1"/>
              </a:solidFill>
              <a:effectLst/>
              <a:highlight>
                <a:srgbClr val="000000"/>
              </a:highlight>
              <a:latin typeface="Consolas" panose="020B0609020204030204" pitchFamily="49" charset="0"/>
            </a:endParaRPr>
          </a:p>
          <a:p>
            <a:r>
              <a:rPr lang="en-IN" b="0" dirty="0">
                <a:solidFill>
                  <a:schemeClr val="bg1"/>
                </a:solidFill>
                <a:effectLst/>
                <a:highlight>
                  <a:srgbClr val="000000"/>
                </a:highlight>
                <a:latin typeface="Consolas" panose="020B0609020204030204" pitchFamily="49" charset="0"/>
              </a:rPr>
              <a:t>import sys</a:t>
            </a:r>
          </a:p>
          <a:p>
            <a:endParaRPr lang="en-IN" dirty="0">
              <a:solidFill>
                <a:schemeClr val="bg1"/>
              </a:solidFill>
              <a:highlight>
                <a:srgbClr val="000000"/>
              </a:highlight>
              <a:latin typeface="Consolas" panose="020B0609020204030204" pitchFamily="49" charset="0"/>
            </a:endParaRPr>
          </a:p>
          <a:p>
            <a:r>
              <a:rPr lang="en-IN" b="0" dirty="0">
                <a:solidFill>
                  <a:schemeClr val="bg1"/>
                </a:solidFill>
                <a:effectLst/>
                <a:highlight>
                  <a:srgbClr val="000000"/>
                </a:highlight>
                <a:latin typeface="Consolas" panose="020B0609020204030204" pitchFamily="49" charset="0"/>
              </a:rPr>
              <a:t>def main():</a:t>
            </a:r>
          </a:p>
          <a:p>
            <a:r>
              <a:rPr lang="en-IN" b="0" dirty="0">
                <a:solidFill>
                  <a:schemeClr val="bg1"/>
                </a:solidFill>
                <a:effectLst/>
                <a:highlight>
                  <a:srgbClr val="000000"/>
                </a:highlight>
                <a:latin typeface="Consolas" panose="020B0609020204030204" pitchFamily="49" charset="0"/>
              </a:rPr>
              <a:t>    </a:t>
            </a:r>
            <a:r>
              <a:rPr lang="en-IN" b="0" dirty="0" err="1">
                <a:solidFill>
                  <a:schemeClr val="bg1"/>
                </a:solidFill>
                <a:effectLst/>
                <a:highlight>
                  <a:srgbClr val="000000"/>
                </a:highlight>
                <a:latin typeface="Consolas" panose="020B0609020204030204" pitchFamily="49" charset="0"/>
              </a:rPr>
              <a:t>os.environ.setdefault</a:t>
            </a:r>
            <a:r>
              <a:rPr lang="en-IN" b="0" dirty="0">
                <a:solidFill>
                  <a:schemeClr val="bg1"/>
                </a:solidFill>
                <a:effectLst/>
                <a:highlight>
                  <a:srgbClr val="000000"/>
                </a:highlight>
                <a:latin typeface="Consolas" panose="020B0609020204030204" pitchFamily="49" charset="0"/>
              </a:rPr>
              <a:t>('DJANGO_SETTINGS_MODULE', '</a:t>
            </a:r>
            <a:r>
              <a:rPr lang="en-IN" b="0" dirty="0" err="1">
                <a:solidFill>
                  <a:schemeClr val="bg1"/>
                </a:solidFill>
                <a:effectLst/>
                <a:highlight>
                  <a:srgbClr val="000000"/>
                </a:highlight>
                <a:latin typeface="Consolas" panose="020B0609020204030204" pitchFamily="49" charset="0"/>
              </a:rPr>
              <a:t>project_settings.settings</a:t>
            </a:r>
            <a:r>
              <a:rPr lang="en-IN" b="0" dirty="0">
                <a:solidFill>
                  <a:schemeClr val="bg1"/>
                </a:solidFill>
                <a:effectLst/>
                <a:highlight>
                  <a:srgbClr val="000000"/>
                </a:highlight>
                <a:latin typeface="Consolas" panose="020B0609020204030204" pitchFamily="49" charset="0"/>
              </a:rPr>
              <a:t>')</a:t>
            </a:r>
          </a:p>
          <a:p>
            <a:r>
              <a:rPr lang="en-IN" b="0" dirty="0">
                <a:solidFill>
                  <a:schemeClr val="bg1"/>
                </a:solidFill>
                <a:effectLst/>
                <a:highlight>
                  <a:srgbClr val="000000"/>
                </a:highlight>
                <a:latin typeface="Consolas" panose="020B0609020204030204" pitchFamily="49" charset="0"/>
              </a:rPr>
              <a:t>    try:</a:t>
            </a:r>
          </a:p>
          <a:p>
            <a:r>
              <a:rPr lang="en-IN" b="0" dirty="0">
                <a:solidFill>
                  <a:schemeClr val="bg1"/>
                </a:solidFill>
                <a:effectLst/>
                <a:highlight>
                  <a:srgbClr val="000000"/>
                </a:highlight>
                <a:latin typeface="Consolas" panose="020B0609020204030204" pitchFamily="49" charset="0"/>
              </a:rPr>
              <a:t>        from </a:t>
            </a:r>
            <a:r>
              <a:rPr lang="en-IN" b="0" dirty="0" err="1">
                <a:solidFill>
                  <a:schemeClr val="bg1"/>
                </a:solidFill>
                <a:effectLst/>
                <a:highlight>
                  <a:srgbClr val="000000"/>
                </a:highlight>
                <a:latin typeface="Consolas" panose="020B0609020204030204" pitchFamily="49" charset="0"/>
              </a:rPr>
              <a:t>django.core.management</a:t>
            </a:r>
            <a:r>
              <a:rPr lang="en-IN" b="0" dirty="0">
                <a:solidFill>
                  <a:schemeClr val="bg1"/>
                </a:solidFill>
                <a:effectLst/>
                <a:highlight>
                  <a:srgbClr val="000000"/>
                </a:highlight>
                <a:latin typeface="Consolas" panose="020B0609020204030204" pitchFamily="49" charset="0"/>
              </a:rPr>
              <a:t> import </a:t>
            </a:r>
            <a:r>
              <a:rPr lang="en-IN" b="0" dirty="0" err="1">
                <a:solidFill>
                  <a:schemeClr val="bg1"/>
                </a:solidFill>
                <a:effectLst/>
                <a:highlight>
                  <a:srgbClr val="000000"/>
                </a:highlight>
                <a:latin typeface="Consolas" panose="020B0609020204030204" pitchFamily="49" charset="0"/>
              </a:rPr>
              <a:t>execute_from_command_line</a:t>
            </a:r>
            <a:endParaRPr lang="en-IN" b="0" dirty="0">
              <a:solidFill>
                <a:schemeClr val="bg1"/>
              </a:solidFill>
              <a:effectLst/>
              <a:highlight>
                <a:srgbClr val="000000"/>
              </a:highlight>
              <a:latin typeface="Consolas" panose="020B0609020204030204" pitchFamily="49" charset="0"/>
            </a:endParaRPr>
          </a:p>
          <a:p>
            <a:r>
              <a:rPr lang="en-IN" b="0" dirty="0">
                <a:solidFill>
                  <a:schemeClr val="bg1"/>
                </a:solidFill>
                <a:effectLst/>
                <a:highlight>
                  <a:srgbClr val="000000"/>
                </a:highlight>
                <a:latin typeface="Consolas" panose="020B0609020204030204" pitchFamily="49" charset="0"/>
              </a:rPr>
              <a:t>    except </a:t>
            </a:r>
            <a:r>
              <a:rPr lang="en-IN" b="0" dirty="0" err="1">
                <a:solidFill>
                  <a:schemeClr val="bg1"/>
                </a:solidFill>
                <a:effectLst/>
                <a:highlight>
                  <a:srgbClr val="000000"/>
                </a:highlight>
                <a:latin typeface="Consolas" panose="020B0609020204030204" pitchFamily="49" charset="0"/>
              </a:rPr>
              <a:t>ImportError</a:t>
            </a:r>
            <a:r>
              <a:rPr lang="en-IN" b="0" dirty="0">
                <a:solidFill>
                  <a:schemeClr val="bg1"/>
                </a:solidFill>
                <a:effectLst/>
                <a:highlight>
                  <a:srgbClr val="000000"/>
                </a:highlight>
                <a:latin typeface="Consolas" panose="020B0609020204030204" pitchFamily="49" charset="0"/>
              </a:rPr>
              <a:t> as </a:t>
            </a:r>
            <a:r>
              <a:rPr lang="en-IN" b="0" dirty="0" err="1">
                <a:solidFill>
                  <a:schemeClr val="bg1"/>
                </a:solidFill>
                <a:effectLst/>
                <a:highlight>
                  <a:srgbClr val="000000"/>
                </a:highlight>
                <a:latin typeface="Consolas" panose="020B0609020204030204" pitchFamily="49" charset="0"/>
              </a:rPr>
              <a:t>exc</a:t>
            </a:r>
            <a:r>
              <a:rPr lang="en-IN" b="0" dirty="0">
                <a:solidFill>
                  <a:schemeClr val="bg1"/>
                </a:solidFill>
                <a:effectLst/>
                <a:highlight>
                  <a:srgbClr val="000000"/>
                </a:highlight>
                <a:latin typeface="Consolas" panose="020B0609020204030204" pitchFamily="49" charset="0"/>
              </a:rPr>
              <a:t>:</a:t>
            </a:r>
          </a:p>
          <a:p>
            <a:r>
              <a:rPr lang="en-IN" b="0" dirty="0">
                <a:solidFill>
                  <a:schemeClr val="bg1"/>
                </a:solidFill>
                <a:effectLst/>
                <a:highlight>
                  <a:srgbClr val="000000"/>
                </a:highlight>
                <a:latin typeface="Consolas" panose="020B0609020204030204" pitchFamily="49" charset="0"/>
              </a:rPr>
              <a:t>        raise </a:t>
            </a:r>
            <a:r>
              <a:rPr lang="en-IN" b="0" dirty="0" err="1">
                <a:solidFill>
                  <a:schemeClr val="bg1"/>
                </a:solidFill>
                <a:effectLst/>
                <a:highlight>
                  <a:srgbClr val="000000"/>
                </a:highlight>
                <a:latin typeface="Consolas" panose="020B0609020204030204" pitchFamily="49" charset="0"/>
              </a:rPr>
              <a:t>ImportError</a:t>
            </a:r>
            <a:r>
              <a:rPr lang="en-IN" b="0" dirty="0">
                <a:solidFill>
                  <a:schemeClr val="bg1"/>
                </a:solidFill>
                <a:effectLst/>
                <a:highlight>
                  <a:srgbClr val="000000"/>
                </a:highlight>
                <a:latin typeface="Consolas" panose="020B0609020204030204" pitchFamily="49" charset="0"/>
              </a:rPr>
              <a:t>(</a:t>
            </a:r>
          </a:p>
          <a:p>
            <a:r>
              <a:rPr lang="en-IN" b="0" dirty="0">
                <a:solidFill>
                  <a:schemeClr val="bg1"/>
                </a:solidFill>
                <a:effectLst/>
                <a:highlight>
                  <a:srgbClr val="000000"/>
                </a:highlight>
                <a:latin typeface="Consolas" panose="020B0609020204030204" pitchFamily="49" charset="0"/>
              </a:rPr>
              <a:t>            "Couldn't import Django. Are you sure it's installed and "</a:t>
            </a:r>
          </a:p>
          <a:p>
            <a:r>
              <a:rPr lang="en-IN" b="0" dirty="0">
                <a:solidFill>
                  <a:schemeClr val="bg1"/>
                </a:solidFill>
                <a:effectLst/>
                <a:highlight>
                  <a:srgbClr val="000000"/>
                </a:highlight>
                <a:latin typeface="Consolas" panose="020B0609020204030204" pitchFamily="49" charset="0"/>
              </a:rPr>
              <a:t>            "available on your PYTHONPATH environment variable? Did you "</a:t>
            </a:r>
          </a:p>
          <a:p>
            <a:r>
              <a:rPr lang="en-IN" b="0" dirty="0">
                <a:solidFill>
                  <a:schemeClr val="bg1"/>
                </a:solidFill>
                <a:effectLst/>
                <a:highlight>
                  <a:srgbClr val="000000"/>
                </a:highlight>
                <a:latin typeface="Consolas" panose="020B0609020204030204" pitchFamily="49" charset="0"/>
              </a:rPr>
              <a:t>            "forget to activate a virtual environment?"</a:t>
            </a:r>
          </a:p>
          <a:p>
            <a:r>
              <a:rPr lang="en-IN" b="0" dirty="0">
                <a:solidFill>
                  <a:schemeClr val="bg1"/>
                </a:solidFill>
                <a:effectLst/>
                <a:highlight>
                  <a:srgbClr val="000000"/>
                </a:highlight>
                <a:latin typeface="Consolas" panose="020B0609020204030204" pitchFamily="49" charset="0"/>
              </a:rPr>
              <a:t>        ) from </a:t>
            </a:r>
            <a:r>
              <a:rPr lang="en-IN" b="0" dirty="0" err="1">
                <a:solidFill>
                  <a:schemeClr val="bg1"/>
                </a:solidFill>
                <a:effectLst/>
                <a:highlight>
                  <a:srgbClr val="000000"/>
                </a:highlight>
                <a:latin typeface="Consolas" panose="020B0609020204030204" pitchFamily="49" charset="0"/>
              </a:rPr>
              <a:t>exc</a:t>
            </a:r>
            <a:endParaRPr lang="en-IN" b="0" dirty="0">
              <a:solidFill>
                <a:schemeClr val="bg1"/>
              </a:solidFill>
              <a:effectLst/>
              <a:highlight>
                <a:srgbClr val="000000"/>
              </a:highlight>
              <a:latin typeface="Consolas" panose="020B0609020204030204" pitchFamily="49" charset="0"/>
            </a:endParaRPr>
          </a:p>
          <a:p>
            <a:r>
              <a:rPr lang="en-IN" b="0" dirty="0">
                <a:solidFill>
                  <a:schemeClr val="bg1"/>
                </a:solidFill>
                <a:effectLst/>
                <a:highlight>
                  <a:srgbClr val="000000"/>
                </a:highlight>
                <a:latin typeface="Consolas" panose="020B0609020204030204" pitchFamily="49" charset="0"/>
              </a:rPr>
              <a:t>    </a:t>
            </a:r>
            <a:r>
              <a:rPr lang="en-IN" b="0" dirty="0" err="1">
                <a:solidFill>
                  <a:schemeClr val="bg1"/>
                </a:solidFill>
                <a:effectLst/>
                <a:highlight>
                  <a:srgbClr val="000000"/>
                </a:highlight>
                <a:latin typeface="Consolas" panose="020B0609020204030204" pitchFamily="49" charset="0"/>
              </a:rPr>
              <a:t>execute_from_command_line</a:t>
            </a:r>
            <a:r>
              <a:rPr lang="en-IN" b="0" dirty="0">
                <a:solidFill>
                  <a:schemeClr val="bg1"/>
                </a:solidFill>
                <a:effectLst/>
                <a:highlight>
                  <a:srgbClr val="000000"/>
                </a:highlight>
                <a:latin typeface="Consolas" panose="020B0609020204030204" pitchFamily="49" charset="0"/>
              </a:rPr>
              <a:t>(</a:t>
            </a:r>
            <a:r>
              <a:rPr lang="en-IN" b="0" dirty="0" err="1">
                <a:solidFill>
                  <a:schemeClr val="bg1"/>
                </a:solidFill>
                <a:effectLst/>
                <a:highlight>
                  <a:srgbClr val="000000"/>
                </a:highlight>
                <a:latin typeface="Consolas" panose="020B0609020204030204" pitchFamily="49" charset="0"/>
              </a:rPr>
              <a:t>sys.argv</a:t>
            </a:r>
            <a:r>
              <a:rPr lang="en-IN" b="0" dirty="0">
                <a:solidFill>
                  <a:schemeClr val="bg1"/>
                </a:solidFill>
                <a:effectLst/>
                <a:highlight>
                  <a:srgbClr val="000000"/>
                </a:highlight>
                <a:latin typeface="Consolas" panose="020B0609020204030204" pitchFamily="49" charset="0"/>
              </a:rPr>
              <a:t>)</a:t>
            </a:r>
          </a:p>
          <a:p>
            <a:br>
              <a:rPr lang="en-IN" b="0" dirty="0">
                <a:solidFill>
                  <a:schemeClr val="bg1"/>
                </a:solidFill>
                <a:effectLst/>
                <a:highlight>
                  <a:srgbClr val="000000"/>
                </a:highlight>
                <a:latin typeface="Consolas" panose="020B0609020204030204" pitchFamily="49" charset="0"/>
              </a:rPr>
            </a:br>
            <a:r>
              <a:rPr lang="en-IN" b="0" dirty="0">
                <a:solidFill>
                  <a:schemeClr val="bg1"/>
                </a:solidFill>
                <a:effectLst/>
                <a:highlight>
                  <a:srgbClr val="000000"/>
                </a:highlight>
                <a:latin typeface="Consolas" panose="020B0609020204030204" pitchFamily="49" charset="0"/>
              </a:rPr>
              <a:t>if __name__ == '__main__':</a:t>
            </a:r>
          </a:p>
          <a:p>
            <a:r>
              <a:rPr lang="en-IN" b="0" dirty="0">
                <a:solidFill>
                  <a:schemeClr val="bg1"/>
                </a:solidFill>
                <a:effectLst/>
                <a:highlight>
                  <a:srgbClr val="000000"/>
                </a:highlight>
                <a:latin typeface="Consolas" panose="020B0609020204030204" pitchFamily="49" charset="0"/>
              </a:rPr>
              <a:t>    main()</a:t>
            </a:r>
          </a:p>
          <a:p>
            <a:br>
              <a:rPr lang="en-IN" b="0" dirty="0">
                <a:solidFill>
                  <a:srgbClr val="FFFFFF"/>
                </a:solidFill>
                <a:effectLst/>
                <a:highlight>
                  <a:srgbClr val="000000"/>
                </a:highlight>
                <a:latin typeface="Consolas" panose="020B0609020204030204" pitchFamily="49" charset="0"/>
              </a:rPr>
            </a:br>
            <a:endParaRPr lang="en-IN" b="0" dirty="0">
              <a:solidFill>
                <a:srgbClr val="FFFFFF"/>
              </a:solidFill>
              <a:effectLst/>
              <a:highlight>
                <a:srgbClr val="000000"/>
              </a:highlight>
              <a:latin typeface="Consolas" panose="020B0609020204030204" pitchFamily="49" charset="0"/>
            </a:endParaRPr>
          </a:p>
          <a:p>
            <a:endParaRPr lang="en-IN" dirty="0"/>
          </a:p>
        </p:txBody>
      </p:sp>
    </p:spTree>
    <p:extLst>
      <p:ext uri="{BB962C8B-B14F-4D97-AF65-F5344CB8AC3E}">
        <p14:creationId xmlns:p14="http://schemas.microsoft.com/office/powerpoint/2010/main" val="3805193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6168A-9F8B-AE64-6A3B-DD036396CD45}"/>
              </a:ext>
            </a:extLst>
          </p:cNvPr>
          <p:cNvSpPr>
            <a:spLocks noGrp="1"/>
          </p:cNvSpPr>
          <p:nvPr>
            <p:ph type="title"/>
          </p:nvPr>
        </p:nvSpPr>
        <p:spPr/>
        <p:txBody>
          <a:bodyPr/>
          <a:lstStyle/>
          <a:p>
            <a:r>
              <a:rPr lang="en-US" dirty="0">
                <a:cs typeface="Calibri Light"/>
              </a:rPr>
              <a:t>System testing</a:t>
            </a:r>
            <a:endParaRPr lang="en-US" dirty="0"/>
          </a:p>
        </p:txBody>
      </p:sp>
      <p:sp>
        <p:nvSpPr>
          <p:cNvPr id="4" name="Footer Placeholder 3">
            <a:extLst>
              <a:ext uri="{FF2B5EF4-FFF2-40B4-BE49-F238E27FC236}">
                <a16:creationId xmlns:a16="http://schemas.microsoft.com/office/drawing/2014/main" id="{8A39D430-6FFC-66C6-AF3D-05E76D9D4BB4}"/>
              </a:ext>
            </a:extLst>
          </p:cNvPr>
          <p:cNvSpPr>
            <a:spLocks noGrp="1"/>
          </p:cNvSpPr>
          <p:nvPr>
            <p:ph type="ftr" sz="quarter" idx="11"/>
          </p:nvPr>
        </p:nvSpPr>
        <p:spPr>
          <a:xfrm rot="16200000">
            <a:off x="-470303" y="1230184"/>
            <a:ext cx="2239056" cy="457199"/>
          </a:xfrm>
        </p:spPr>
        <p:txBody>
          <a:bodyPr/>
          <a:lstStyle/>
          <a:p>
            <a:r>
              <a:rPr lang="en-US" dirty="0">
                <a:solidFill>
                  <a:schemeClr val="accent1">
                    <a:lumMod val="75000"/>
                  </a:schemeClr>
                </a:solidFill>
              </a:rPr>
              <a:t>Deepfake detection</a:t>
            </a:r>
          </a:p>
        </p:txBody>
      </p:sp>
      <p:sp>
        <p:nvSpPr>
          <p:cNvPr id="3" name="Slide Number Placeholder 2">
            <a:extLst>
              <a:ext uri="{FF2B5EF4-FFF2-40B4-BE49-F238E27FC236}">
                <a16:creationId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11</a:t>
            </a:fld>
            <a:endParaRPr lang="en-US" dirty="0"/>
          </a:p>
        </p:txBody>
      </p:sp>
    </p:spTree>
    <p:extLst>
      <p:ext uri="{BB962C8B-B14F-4D97-AF65-F5344CB8AC3E}">
        <p14:creationId xmlns:p14="http://schemas.microsoft.com/office/powerpoint/2010/main" val="4146645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6168A-9F8B-AE64-6A3B-DD036396CD45}"/>
              </a:ext>
            </a:extLst>
          </p:cNvPr>
          <p:cNvSpPr>
            <a:spLocks noGrp="1"/>
          </p:cNvSpPr>
          <p:nvPr>
            <p:ph type="title"/>
          </p:nvPr>
        </p:nvSpPr>
        <p:spPr/>
        <p:txBody>
          <a:bodyPr/>
          <a:lstStyle/>
          <a:p>
            <a:r>
              <a:rPr lang="en-US" dirty="0">
                <a:cs typeface="Calibri Light"/>
              </a:rPr>
              <a:t>results</a:t>
            </a:r>
            <a:endParaRPr lang="en-US" dirty="0"/>
          </a:p>
        </p:txBody>
      </p:sp>
      <p:sp>
        <p:nvSpPr>
          <p:cNvPr id="4" name="Footer Placeholder 3">
            <a:extLst>
              <a:ext uri="{FF2B5EF4-FFF2-40B4-BE49-F238E27FC236}">
                <a16:creationId xmlns:a16="http://schemas.microsoft.com/office/drawing/2014/main" id="{8A39D430-6FFC-66C6-AF3D-05E76D9D4BB4}"/>
              </a:ext>
            </a:extLst>
          </p:cNvPr>
          <p:cNvSpPr>
            <a:spLocks noGrp="1"/>
          </p:cNvSpPr>
          <p:nvPr>
            <p:ph type="ftr" sz="quarter" idx="11"/>
          </p:nvPr>
        </p:nvSpPr>
        <p:spPr>
          <a:xfrm rot="16200000">
            <a:off x="-605216" y="1025840"/>
            <a:ext cx="2508879" cy="457199"/>
          </a:xfrm>
        </p:spPr>
        <p:txBody>
          <a:bodyPr/>
          <a:lstStyle/>
          <a:p>
            <a:r>
              <a:rPr lang="en-US" dirty="0">
                <a:solidFill>
                  <a:schemeClr val="accent1">
                    <a:lumMod val="75000"/>
                  </a:schemeClr>
                </a:solidFill>
              </a:rPr>
              <a:t>Deepfake detection</a:t>
            </a:r>
          </a:p>
        </p:txBody>
      </p:sp>
      <p:sp>
        <p:nvSpPr>
          <p:cNvPr id="3" name="Slide Number Placeholder 2">
            <a:extLst>
              <a:ext uri="{FF2B5EF4-FFF2-40B4-BE49-F238E27FC236}">
                <a16:creationId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12</a:t>
            </a:fld>
            <a:endParaRPr lang="en-US" dirty="0"/>
          </a:p>
        </p:txBody>
      </p:sp>
      <p:pic>
        <p:nvPicPr>
          <p:cNvPr id="6" name="Picture 5">
            <a:extLst>
              <a:ext uri="{FF2B5EF4-FFF2-40B4-BE49-F238E27FC236}">
                <a16:creationId xmlns:a16="http://schemas.microsoft.com/office/drawing/2014/main" id="{B431FC66-D609-340E-7336-4418B5E3B5FA}"/>
              </a:ext>
            </a:extLst>
          </p:cNvPr>
          <p:cNvPicPr>
            <a:picLocks noChangeAspect="1"/>
          </p:cNvPicPr>
          <p:nvPr/>
        </p:nvPicPr>
        <p:blipFill>
          <a:blip r:embed="rId2"/>
          <a:stretch>
            <a:fillRect/>
          </a:stretch>
        </p:blipFill>
        <p:spPr>
          <a:xfrm>
            <a:off x="1575581" y="1461698"/>
            <a:ext cx="9405189" cy="4650178"/>
          </a:xfrm>
          <a:prstGeom prst="rect">
            <a:avLst/>
          </a:prstGeom>
        </p:spPr>
      </p:pic>
    </p:spTree>
    <p:extLst>
      <p:ext uri="{BB962C8B-B14F-4D97-AF65-F5344CB8AC3E}">
        <p14:creationId xmlns:p14="http://schemas.microsoft.com/office/powerpoint/2010/main" val="1380551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6168A-9F8B-AE64-6A3B-DD036396CD45}"/>
              </a:ext>
            </a:extLst>
          </p:cNvPr>
          <p:cNvSpPr>
            <a:spLocks noGrp="1"/>
          </p:cNvSpPr>
          <p:nvPr>
            <p:ph type="title"/>
          </p:nvPr>
        </p:nvSpPr>
        <p:spPr/>
        <p:txBody>
          <a:bodyPr/>
          <a:lstStyle/>
          <a:p>
            <a:r>
              <a:rPr lang="en-US" dirty="0">
                <a:cs typeface="Calibri Light"/>
              </a:rPr>
              <a:t>results</a:t>
            </a:r>
            <a:endParaRPr lang="en-US" dirty="0"/>
          </a:p>
        </p:txBody>
      </p:sp>
      <p:sp>
        <p:nvSpPr>
          <p:cNvPr id="4" name="Footer Placeholder 3">
            <a:extLst>
              <a:ext uri="{FF2B5EF4-FFF2-40B4-BE49-F238E27FC236}">
                <a16:creationId xmlns:a16="http://schemas.microsoft.com/office/drawing/2014/main" id="{8A39D430-6FFC-66C6-AF3D-05E76D9D4BB4}"/>
              </a:ext>
            </a:extLst>
          </p:cNvPr>
          <p:cNvSpPr>
            <a:spLocks noGrp="1"/>
          </p:cNvSpPr>
          <p:nvPr>
            <p:ph type="ftr" sz="quarter" idx="11"/>
          </p:nvPr>
        </p:nvSpPr>
        <p:spPr>
          <a:xfrm rot="16200000">
            <a:off x="-605216" y="1025840"/>
            <a:ext cx="2508879" cy="457199"/>
          </a:xfrm>
        </p:spPr>
        <p:txBody>
          <a:bodyPr/>
          <a:lstStyle/>
          <a:p>
            <a:r>
              <a:rPr lang="en-US" dirty="0">
                <a:solidFill>
                  <a:schemeClr val="accent1">
                    <a:lumMod val="75000"/>
                  </a:schemeClr>
                </a:solidFill>
              </a:rPr>
              <a:t>Deepfake detection</a:t>
            </a:r>
          </a:p>
        </p:txBody>
      </p:sp>
      <p:sp>
        <p:nvSpPr>
          <p:cNvPr id="3" name="Slide Number Placeholder 2">
            <a:extLst>
              <a:ext uri="{FF2B5EF4-FFF2-40B4-BE49-F238E27FC236}">
                <a16:creationId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13</a:t>
            </a:fld>
            <a:endParaRPr lang="en-US" dirty="0"/>
          </a:p>
        </p:txBody>
      </p:sp>
      <p:pic>
        <p:nvPicPr>
          <p:cNvPr id="7" name="Picture 6">
            <a:extLst>
              <a:ext uri="{FF2B5EF4-FFF2-40B4-BE49-F238E27FC236}">
                <a16:creationId xmlns:a16="http://schemas.microsoft.com/office/drawing/2014/main" id="{E8C9EDF1-15BA-2EB8-39A9-ACCD76FFACAF}"/>
              </a:ext>
            </a:extLst>
          </p:cNvPr>
          <p:cNvPicPr>
            <a:picLocks noChangeAspect="1"/>
          </p:cNvPicPr>
          <p:nvPr/>
        </p:nvPicPr>
        <p:blipFill>
          <a:blip r:embed="rId2"/>
          <a:stretch>
            <a:fillRect/>
          </a:stretch>
        </p:blipFill>
        <p:spPr>
          <a:xfrm>
            <a:off x="1524938" y="1520484"/>
            <a:ext cx="9594166" cy="4499317"/>
          </a:xfrm>
          <a:prstGeom prst="rect">
            <a:avLst/>
          </a:prstGeom>
        </p:spPr>
      </p:pic>
    </p:spTree>
    <p:extLst>
      <p:ext uri="{BB962C8B-B14F-4D97-AF65-F5344CB8AC3E}">
        <p14:creationId xmlns:p14="http://schemas.microsoft.com/office/powerpoint/2010/main" val="965900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a:xfrm>
            <a:off x="3734637" y="593210"/>
            <a:ext cx="4792830" cy="530352"/>
          </a:xfrm>
        </p:spPr>
        <p:txBody>
          <a:bodyPr/>
          <a:lstStyle/>
          <a:p>
            <a:r>
              <a:rPr lang="en-US" dirty="0"/>
              <a:t>conclusion </a:t>
            </a:r>
          </a:p>
        </p:txBody>
      </p:sp>
      <p:sp>
        <p:nvSpPr>
          <p:cNvPr id="3" name="Footer Placeholder 2">
            <a:extLst>
              <a:ext uri="{FF2B5EF4-FFF2-40B4-BE49-F238E27FC236}">
                <a16:creationId xmlns:a16="http://schemas.microsoft.com/office/drawing/2014/main" id="{AA5BCABC-85E9-BA68-F054-2D77592245F0}"/>
              </a:ext>
            </a:extLst>
          </p:cNvPr>
          <p:cNvSpPr>
            <a:spLocks noGrp="1"/>
          </p:cNvSpPr>
          <p:nvPr>
            <p:ph type="ftr" sz="quarter" idx="11"/>
          </p:nvPr>
        </p:nvSpPr>
        <p:spPr>
          <a:xfrm rot="16200000">
            <a:off x="-560244" y="1155233"/>
            <a:ext cx="2418938" cy="457199"/>
          </a:xfrm>
        </p:spPr>
        <p:txBody>
          <a:bodyPr/>
          <a:lstStyle/>
          <a:p>
            <a:r>
              <a:rPr lang="en-US" dirty="0">
                <a:solidFill>
                  <a:schemeClr val="accent1">
                    <a:lumMod val="75000"/>
                  </a:schemeClr>
                </a:solidFill>
              </a:rPr>
              <a:t>Deepfake detection</a:t>
            </a:r>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solidFill>
                  <a:schemeClr val="accent1">
                    <a:lumMod val="75000"/>
                  </a:schemeClr>
                </a:solidFill>
              </a:rPr>
              <a:pPr/>
              <a:t>14</a:t>
            </a:fld>
            <a:endParaRPr lang="en-US" dirty="0">
              <a:solidFill>
                <a:schemeClr val="accent1">
                  <a:lumMod val="75000"/>
                </a:schemeClr>
              </a:solidFill>
            </a:endParaRPr>
          </a:p>
        </p:txBody>
      </p:sp>
      <p:pic>
        <p:nvPicPr>
          <p:cNvPr id="7" name="Picture Placeholder 6" descr="Test tubes with one test tube in orange with drops">
            <a:extLst>
              <a:ext uri="{FF2B5EF4-FFF2-40B4-BE49-F238E27FC236}">
                <a16:creationId xmlns:a16="http://schemas.microsoft.com/office/drawing/2014/main" id="{70A9CAB5-92AE-2C08-1CA8-8B55D552EEF8}"/>
              </a:ext>
            </a:extLst>
          </p:cNvPr>
          <p:cNvPicPr>
            <a:picLocks noGrp="1" noChangeAspect="1"/>
          </p:cNvPicPr>
          <p:nvPr>
            <p:ph type="pic" sz="quarter" idx="13"/>
          </p:nvPr>
        </p:nvPicPr>
        <p:blipFill rotWithShape="1">
          <a:blip r:embed="rId2">
            <a:alphaModFix amt="50000"/>
            <a:duotone>
              <a:schemeClr val="accent5">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a:xfrm>
            <a:off x="3111059" y="5330952"/>
            <a:ext cx="6519672" cy="1527048"/>
          </a:xfrm>
          <a:custGeom>
            <a:avLst/>
            <a:gdLst>
              <a:gd name="connsiteX0" fmla="*/ 0 w 6515097"/>
              <a:gd name="connsiteY0" fmla="*/ 0 h 2133600"/>
              <a:gd name="connsiteX1" fmla="*/ 6515097 w 6515097"/>
              <a:gd name="connsiteY1" fmla="*/ 0 h 2133600"/>
              <a:gd name="connsiteX2" fmla="*/ 6515097 w 6515097"/>
              <a:gd name="connsiteY2" fmla="*/ 2133600 h 2133600"/>
              <a:gd name="connsiteX3" fmla="*/ 0 w 6515097"/>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6515097" h="2133600">
                <a:moveTo>
                  <a:pt x="0" y="0"/>
                </a:moveTo>
                <a:lnTo>
                  <a:pt x="6515097" y="0"/>
                </a:lnTo>
                <a:lnTo>
                  <a:pt x="6515097" y="2133600"/>
                </a:lnTo>
                <a:lnTo>
                  <a:pt x="0" y="2133600"/>
                </a:lnTo>
                <a:close/>
              </a:path>
            </a:pathLst>
          </a:custGeom>
        </p:spPr>
      </p:pic>
      <p:pic>
        <p:nvPicPr>
          <p:cNvPr id="5" name="Picture 4">
            <a:extLst>
              <a:ext uri="{FF2B5EF4-FFF2-40B4-BE49-F238E27FC236}">
                <a16:creationId xmlns:a16="http://schemas.microsoft.com/office/drawing/2014/main" id="{D689BEEC-7B51-512D-1E4F-FE6FC753D5F2}"/>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866350" y="1694202"/>
            <a:ext cx="8529404" cy="4325599"/>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710644D5-208B-A93C-F550-4712D2623A3B}"/>
              </a:ext>
            </a:extLst>
          </p:cNvPr>
          <p:cNvSpPr txBox="1"/>
          <p:nvPr/>
        </p:nvSpPr>
        <p:spPr>
          <a:xfrm>
            <a:off x="2451205" y="1979564"/>
            <a:ext cx="6939683" cy="3754874"/>
          </a:xfrm>
          <a:prstGeom prst="rect">
            <a:avLst/>
          </a:prstGeom>
          <a:noFill/>
        </p:spPr>
        <p:txBody>
          <a:bodyPr wrap="square" rtlCol="0">
            <a:spAutoFit/>
          </a:bodyPr>
          <a:lstStyle/>
          <a:p>
            <a:r>
              <a:rPr lang="en-US" sz="2000" dirty="0">
                <a:latin typeface="Bookman Old Style" panose="02050604050505020204" pitchFamily="18" charset="0"/>
              </a:rPr>
              <a:t>This research is conducted to determine how well can the deep learning model developed over transfer learning perform in precisely distinguishing deepfake videos generated by AI from real video shot on camera. This model is comparatively better performing than other models in the area of image categorization. After the evaluation of the model, it can be concluded that deep learning model developed over a pre-trained model can very effectively determine deepfake videos from a real one and has much future scope.</a:t>
            </a:r>
            <a:endParaRPr lang="en-IN" sz="2000" dirty="0">
              <a:latin typeface="Bookman Old Style" panose="02050604050505020204" pitchFamily="18" charset="0"/>
            </a:endParaRPr>
          </a:p>
          <a:p>
            <a:endParaRPr lang="en-IN" dirty="0"/>
          </a:p>
        </p:txBody>
      </p:sp>
    </p:spTree>
    <p:extLst>
      <p:ext uri="{BB962C8B-B14F-4D97-AF65-F5344CB8AC3E}">
        <p14:creationId xmlns:p14="http://schemas.microsoft.com/office/powerpoint/2010/main" val="409420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FD89CA1-2695-D7BF-8199-63F0F10312EE}"/>
              </a:ext>
            </a:extLst>
          </p:cNvPr>
          <p:cNvSpPr>
            <a:spLocks noGrp="1"/>
          </p:cNvSpPr>
          <p:nvPr>
            <p:ph type="sldNum" sz="quarter" idx="11"/>
          </p:nvPr>
        </p:nvSpPr>
        <p:spPr>
          <a:xfrm>
            <a:off x="420624" y="5989465"/>
            <a:ext cx="457200" cy="184150"/>
          </a:xfrm>
        </p:spPr>
        <p:txBody>
          <a:bodyPr/>
          <a:lstStyle/>
          <a:p>
            <a:fld id="{75DF2D63-3FF5-D547-96B9-BE9CCD1ABA58}" type="slidenum">
              <a:rPr lang="en-US" smtClean="0">
                <a:solidFill>
                  <a:schemeClr val="accent1">
                    <a:lumMod val="75000"/>
                  </a:schemeClr>
                </a:solidFill>
              </a:rPr>
              <a:t>15</a:t>
            </a:fld>
            <a:endParaRPr lang="en-US" dirty="0">
              <a:solidFill>
                <a:schemeClr val="accent1">
                  <a:lumMod val="75000"/>
                </a:schemeClr>
              </a:solidFill>
            </a:endParaRPr>
          </a:p>
        </p:txBody>
      </p:sp>
      <p:sp>
        <p:nvSpPr>
          <p:cNvPr id="5" name="Footer Placeholder 4">
            <a:extLst>
              <a:ext uri="{FF2B5EF4-FFF2-40B4-BE49-F238E27FC236}">
                <a16:creationId xmlns:a16="http://schemas.microsoft.com/office/drawing/2014/main" id="{ECF86051-9ECE-8078-E681-77F8257064CE}"/>
              </a:ext>
            </a:extLst>
          </p:cNvPr>
          <p:cNvSpPr>
            <a:spLocks noGrp="1"/>
          </p:cNvSpPr>
          <p:nvPr>
            <p:ph type="ftr" sz="quarter" idx="12"/>
          </p:nvPr>
        </p:nvSpPr>
        <p:spPr>
          <a:xfrm rot="16200000">
            <a:off x="-738252" y="729815"/>
            <a:ext cx="2774953" cy="734658"/>
          </a:xfrm>
        </p:spPr>
        <p:txBody>
          <a:bodyPr/>
          <a:lstStyle/>
          <a:p>
            <a:r>
              <a:rPr lang="en-US" dirty="0">
                <a:solidFill>
                  <a:schemeClr val="accent1">
                    <a:lumMod val="75000"/>
                  </a:schemeClr>
                </a:solidFill>
              </a:rPr>
              <a:t>Deepfake detection</a:t>
            </a:r>
          </a:p>
        </p:txBody>
      </p:sp>
      <p:pic>
        <p:nvPicPr>
          <p:cNvPr id="7" name="Picture 6">
            <a:extLst>
              <a:ext uri="{FF2B5EF4-FFF2-40B4-BE49-F238E27FC236}">
                <a16:creationId xmlns:a16="http://schemas.microsoft.com/office/drawing/2014/main" id="{3249D0FD-E6F3-C7D3-458F-B03D32516396}"/>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6911" t="-33711" r="3746" b="4107"/>
          <a:stretch/>
        </p:blipFill>
        <p:spPr>
          <a:xfrm>
            <a:off x="5471410" y="0"/>
            <a:ext cx="6720590" cy="6858000"/>
          </a:xfrm>
          <a:prstGeom prst="rect">
            <a:avLst/>
          </a:prstGeom>
        </p:spPr>
      </p:pic>
      <p:sp>
        <p:nvSpPr>
          <p:cNvPr id="8" name="TextBox 7">
            <a:extLst>
              <a:ext uri="{FF2B5EF4-FFF2-40B4-BE49-F238E27FC236}">
                <a16:creationId xmlns:a16="http://schemas.microsoft.com/office/drawing/2014/main" id="{B55149C3-DF2C-7C70-D194-0DC022026622}"/>
              </a:ext>
            </a:extLst>
          </p:cNvPr>
          <p:cNvSpPr txBox="1"/>
          <p:nvPr/>
        </p:nvSpPr>
        <p:spPr>
          <a:xfrm>
            <a:off x="877824" y="776460"/>
            <a:ext cx="7300396" cy="830997"/>
          </a:xfrm>
          <a:prstGeom prst="rect">
            <a:avLst/>
          </a:prstGeom>
          <a:noFill/>
        </p:spPr>
        <p:txBody>
          <a:bodyPr wrap="none" rtlCol="0">
            <a:spAutoFit/>
          </a:bodyPr>
          <a:lstStyle/>
          <a:p>
            <a:r>
              <a:rPr lang="en-US" sz="4800" dirty="0">
                <a:latin typeface="Posterama" panose="020B0504020200020000" pitchFamily="34" charset="0"/>
                <a:cs typeface="Posterama" panose="020B0504020200020000" pitchFamily="34" charset="0"/>
              </a:rPr>
              <a:t>FUTURE ENHANCEMENT</a:t>
            </a:r>
            <a:endParaRPr lang="en-IN" sz="4800" dirty="0">
              <a:latin typeface="Posterama" panose="020B0504020200020000" pitchFamily="34" charset="0"/>
              <a:cs typeface="Posterama" panose="020B0504020200020000" pitchFamily="34" charset="0"/>
            </a:endParaRPr>
          </a:p>
        </p:txBody>
      </p:sp>
      <p:sp>
        <p:nvSpPr>
          <p:cNvPr id="10" name="TextBox 9">
            <a:extLst>
              <a:ext uri="{FF2B5EF4-FFF2-40B4-BE49-F238E27FC236}">
                <a16:creationId xmlns:a16="http://schemas.microsoft.com/office/drawing/2014/main" id="{B06890B9-DE02-7C40-A309-94CF9C71455F}"/>
              </a:ext>
            </a:extLst>
          </p:cNvPr>
          <p:cNvSpPr txBox="1"/>
          <p:nvPr/>
        </p:nvSpPr>
        <p:spPr>
          <a:xfrm>
            <a:off x="877824" y="1694520"/>
            <a:ext cx="10208904" cy="1292662"/>
          </a:xfrm>
          <a:prstGeom prst="rect">
            <a:avLst/>
          </a:prstGeom>
          <a:noFill/>
        </p:spPr>
        <p:txBody>
          <a:bodyPr wrap="square" rtlCol="0">
            <a:spAutoFit/>
          </a:bodyPr>
          <a:lstStyle/>
          <a:p>
            <a:r>
              <a:rPr lang="en-US" sz="2000" dirty="0">
                <a:latin typeface="Bookman Old Style" panose="02050604050505020204" pitchFamily="18" charset="0"/>
              </a:rPr>
              <a:t>Detecting deepfakes is an ongoing challenge due to the rapid advancements in AI and deep learning techniques used to create them. Here are some potential future enhancements for deepfake detection:</a:t>
            </a:r>
          </a:p>
          <a:p>
            <a:endParaRPr lang="en-IN" dirty="0">
              <a:latin typeface="Bahnschrift SemiBold" panose="020B0502040204020203" pitchFamily="34" charset="0"/>
            </a:endParaRPr>
          </a:p>
        </p:txBody>
      </p:sp>
      <p:sp>
        <p:nvSpPr>
          <p:cNvPr id="11" name="TextBox 10">
            <a:extLst>
              <a:ext uri="{FF2B5EF4-FFF2-40B4-BE49-F238E27FC236}">
                <a16:creationId xmlns:a16="http://schemas.microsoft.com/office/drawing/2014/main" id="{A18C09CC-D5DB-90FE-1046-397DD2B2032A}"/>
              </a:ext>
            </a:extLst>
          </p:cNvPr>
          <p:cNvSpPr txBox="1"/>
          <p:nvPr/>
        </p:nvSpPr>
        <p:spPr>
          <a:xfrm>
            <a:off x="838410" y="2913383"/>
            <a:ext cx="4241867" cy="2246769"/>
          </a:xfrm>
          <a:prstGeom prst="rect">
            <a:avLst/>
          </a:prstGeom>
          <a:noFill/>
        </p:spPr>
        <p:txBody>
          <a:bodyPr wrap="none" rtlCol="0">
            <a:spAutoFit/>
          </a:bodyPr>
          <a:lstStyle/>
          <a:p>
            <a:pPr marL="342900" indent="-342900">
              <a:buFont typeface="Wingdings" panose="05000000000000000000" pitchFamily="2" charset="2"/>
              <a:buChar char="§"/>
            </a:pPr>
            <a:r>
              <a:rPr lang="en-US" sz="2000" dirty="0">
                <a:latin typeface="Bookman Old Style" panose="02050604050505020204" pitchFamily="18" charset="0"/>
              </a:rPr>
              <a:t>Multi-model Analysis</a:t>
            </a:r>
          </a:p>
          <a:p>
            <a:pPr marL="342900" indent="-342900">
              <a:buFont typeface="Wingdings" panose="05000000000000000000" pitchFamily="2" charset="2"/>
              <a:buChar char="§"/>
            </a:pPr>
            <a:r>
              <a:rPr lang="en-US" sz="2000" dirty="0">
                <a:latin typeface="Bookman Old Style" panose="02050604050505020204" pitchFamily="18" charset="0"/>
              </a:rPr>
              <a:t>Behavioral Analysis</a:t>
            </a:r>
          </a:p>
          <a:p>
            <a:pPr marL="342900" indent="-342900">
              <a:buFont typeface="Wingdings" panose="05000000000000000000" pitchFamily="2" charset="2"/>
              <a:buChar char="§"/>
            </a:pPr>
            <a:r>
              <a:rPr lang="en-US" sz="2000" dirty="0">
                <a:latin typeface="Bookman Old Style" panose="02050604050505020204" pitchFamily="18" charset="0"/>
              </a:rPr>
              <a:t>Semantic Understanding</a:t>
            </a:r>
          </a:p>
          <a:p>
            <a:pPr marL="342900" indent="-342900">
              <a:buFont typeface="Wingdings" panose="05000000000000000000" pitchFamily="2" charset="2"/>
              <a:buChar char="§"/>
            </a:pPr>
            <a:r>
              <a:rPr lang="en-US" sz="2000" dirty="0">
                <a:latin typeface="Bookman Old Style" panose="02050604050505020204" pitchFamily="18" charset="0"/>
              </a:rPr>
              <a:t>Blockchain &amp; Authentication</a:t>
            </a:r>
          </a:p>
          <a:p>
            <a:pPr marL="342900" indent="-342900">
              <a:buFont typeface="Wingdings" panose="05000000000000000000" pitchFamily="2" charset="2"/>
              <a:buChar char="§"/>
            </a:pPr>
            <a:r>
              <a:rPr lang="en-US" sz="2000" dirty="0">
                <a:latin typeface="Bookman Old Style" panose="02050604050505020204" pitchFamily="18" charset="0"/>
              </a:rPr>
              <a:t>Real – Time Detection System</a:t>
            </a:r>
          </a:p>
          <a:p>
            <a:pPr marL="342900" indent="-342900">
              <a:buFont typeface="Wingdings" panose="05000000000000000000" pitchFamily="2" charset="2"/>
              <a:buChar char="§"/>
            </a:pPr>
            <a:r>
              <a:rPr lang="en-US" sz="2000" dirty="0">
                <a:latin typeface="Bookman Old Style" panose="02050604050505020204" pitchFamily="18" charset="0"/>
              </a:rPr>
              <a:t>Collaborative Efforts</a:t>
            </a:r>
          </a:p>
          <a:p>
            <a:pPr marL="342900" indent="-342900">
              <a:buFont typeface="Wingdings" panose="05000000000000000000" pitchFamily="2" charset="2"/>
              <a:buChar char="§"/>
            </a:pPr>
            <a:r>
              <a:rPr lang="en-US" sz="2000" dirty="0">
                <a:latin typeface="Bookman Old Style" panose="02050604050505020204" pitchFamily="18" charset="0"/>
              </a:rPr>
              <a:t>User Education &amp; Awareness</a:t>
            </a:r>
          </a:p>
        </p:txBody>
      </p:sp>
    </p:spTree>
    <p:extLst>
      <p:ext uri="{BB962C8B-B14F-4D97-AF65-F5344CB8AC3E}">
        <p14:creationId xmlns:p14="http://schemas.microsoft.com/office/powerpoint/2010/main" val="3242836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F98FC73-FC2A-C80A-46F9-B5B402206FB4}"/>
              </a:ext>
            </a:extLst>
          </p:cNvPr>
          <p:cNvSpPr>
            <a:spLocks noGrp="1"/>
          </p:cNvSpPr>
          <p:nvPr>
            <p:ph type="sldNum" sz="quarter" idx="11"/>
          </p:nvPr>
        </p:nvSpPr>
        <p:spPr/>
        <p:txBody>
          <a:bodyPr/>
          <a:lstStyle/>
          <a:p>
            <a:fld id="{75DF2D63-3FF5-D547-96B9-BE9CCD1ABA58}" type="slidenum">
              <a:rPr lang="en-US" smtClean="0">
                <a:solidFill>
                  <a:schemeClr val="accent1">
                    <a:lumMod val="75000"/>
                  </a:schemeClr>
                </a:solidFill>
              </a:rPr>
              <a:t>16</a:t>
            </a:fld>
            <a:endParaRPr lang="en-US" dirty="0">
              <a:solidFill>
                <a:schemeClr val="accent1">
                  <a:lumMod val="75000"/>
                </a:schemeClr>
              </a:solidFill>
            </a:endParaRPr>
          </a:p>
        </p:txBody>
      </p:sp>
      <p:sp>
        <p:nvSpPr>
          <p:cNvPr id="4" name="Footer Placeholder 3">
            <a:extLst>
              <a:ext uri="{FF2B5EF4-FFF2-40B4-BE49-F238E27FC236}">
                <a16:creationId xmlns:a16="http://schemas.microsoft.com/office/drawing/2014/main" id="{DA4F3826-0FEE-D6A0-47E0-6515E5B6AB22}"/>
              </a:ext>
            </a:extLst>
          </p:cNvPr>
          <p:cNvSpPr>
            <a:spLocks noGrp="1"/>
          </p:cNvSpPr>
          <p:nvPr>
            <p:ph type="ftr" sz="quarter" idx="12"/>
          </p:nvPr>
        </p:nvSpPr>
        <p:spPr>
          <a:xfrm rot="16200000">
            <a:off x="-486286" y="1211609"/>
            <a:ext cx="2261432" cy="457199"/>
          </a:xfrm>
        </p:spPr>
        <p:txBody>
          <a:bodyPr/>
          <a:lstStyle/>
          <a:p>
            <a:r>
              <a:rPr lang="en-US" dirty="0">
                <a:solidFill>
                  <a:schemeClr val="accent1">
                    <a:lumMod val="75000"/>
                  </a:schemeClr>
                </a:solidFill>
              </a:rPr>
              <a:t>Deepfake detection</a:t>
            </a:r>
          </a:p>
        </p:txBody>
      </p:sp>
      <p:pic>
        <p:nvPicPr>
          <p:cNvPr id="6" name="Picture 5">
            <a:extLst>
              <a:ext uri="{FF2B5EF4-FFF2-40B4-BE49-F238E27FC236}">
                <a16:creationId xmlns:a16="http://schemas.microsoft.com/office/drawing/2014/main" id="{D8CEC50F-0DD3-2ABC-4B4C-0624CE0F6F9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73030" y="0"/>
            <a:ext cx="11318970" cy="6858000"/>
          </a:xfrm>
          <a:prstGeom prst="rect">
            <a:avLst/>
          </a:prstGeom>
          <a:ln>
            <a:noFill/>
          </a:ln>
          <a:effectLst>
            <a:softEdge rad="112500"/>
          </a:effectLst>
        </p:spPr>
      </p:pic>
      <p:sp>
        <p:nvSpPr>
          <p:cNvPr id="8" name="Title 7">
            <a:extLst>
              <a:ext uri="{FF2B5EF4-FFF2-40B4-BE49-F238E27FC236}">
                <a16:creationId xmlns:a16="http://schemas.microsoft.com/office/drawing/2014/main" id="{914B952C-A72A-47D3-54E8-F874E516B3A6}"/>
              </a:ext>
            </a:extLst>
          </p:cNvPr>
          <p:cNvSpPr>
            <a:spLocks noGrp="1"/>
          </p:cNvSpPr>
          <p:nvPr>
            <p:ph type="title"/>
          </p:nvPr>
        </p:nvSpPr>
        <p:spPr/>
        <p:txBody>
          <a:bodyPr/>
          <a:lstStyle/>
          <a:p>
            <a:r>
              <a:rPr lang="en-US" dirty="0"/>
              <a:t>references</a:t>
            </a:r>
            <a:endParaRPr lang="en-IN" dirty="0"/>
          </a:p>
        </p:txBody>
      </p:sp>
      <p:sp>
        <p:nvSpPr>
          <p:cNvPr id="9" name="TextBox 8">
            <a:extLst>
              <a:ext uri="{FF2B5EF4-FFF2-40B4-BE49-F238E27FC236}">
                <a16:creationId xmlns:a16="http://schemas.microsoft.com/office/drawing/2014/main" id="{DA7BAD78-6DF3-2A8C-CDDB-AE98AD0DD25B}"/>
              </a:ext>
            </a:extLst>
          </p:cNvPr>
          <p:cNvSpPr txBox="1"/>
          <p:nvPr/>
        </p:nvSpPr>
        <p:spPr>
          <a:xfrm>
            <a:off x="1295400" y="1577753"/>
            <a:ext cx="9382321" cy="4401205"/>
          </a:xfrm>
          <a:prstGeom prst="rect">
            <a:avLst/>
          </a:prstGeom>
          <a:noFill/>
        </p:spPr>
        <p:txBody>
          <a:bodyPr wrap="square" rtlCol="0">
            <a:spAutoFit/>
          </a:bodyPr>
          <a:lstStyle/>
          <a:p>
            <a:r>
              <a:rPr lang="en-IN" dirty="0">
                <a:latin typeface="+mj-lt"/>
              </a:rPr>
              <a:t>[</a:t>
            </a:r>
            <a:r>
              <a:rPr lang="en-IN" sz="2000" dirty="0">
                <a:latin typeface="+mj-lt"/>
                <a:cs typeface="Posterama" panose="020B0504020200020000" pitchFamily="34" charset="0"/>
              </a:rPr>
              <a:t>1] </a:t>
            </a:r>
            <a:r>
              <a:rPr lang="en-IN" sz="2000" dirty="0" err="1">
                <a:latin typeface="+mj-lt"/>
                <a:cs typeface="Posterama" panose="020B0504020200020000" pitchFamily="34" charset="0"/>
              </a:rPr>
              <a:t>Yuezun</a:t>
            </a:r>
            <a:r>
              <a:rPr lang="en-IN" sz="2000" dirty="0">
                <a:latin typeface="+mj-lt"/>
                <a:cs typeface="Posterama" panose="020B0504020200020000" pitchFamily="34" charset="0"/>
              </a:rPr>
              <a:t> Li, </a:t>
            </a:r>
            <a:r>
              <a:rPr lang="en-IN" sz="2000" dirty="0" err="1">
                <a:latin typeface="+mj-lt"/>
                <a:cs typeface="Posterama" panose="020B0504020200020000" pitchFamily="34" charset="0"/>
              </a:rPr>
              <a:t>Siwei</a:t>
            </a:r>
            <a:r>
              <a:rPr lang="en-IN" sz="2000" dirty="0">
                <a:latin typeface="+mj-lt"/>
                <a:cs typeface="Posterama" panose="020B0504020200020000" pitchFamily="34" charset="0"/>
              </a:rPr>
              <a:t> Lyu, “</a:t>
            </a:r>
            <a:r>
              <a:rPr lang="en-IN" sz="2000" dirty="0" err="1">
                <a:latin typeface="+mj-lt"/>
                <a:cs typeface="Posterama" panose="020B0504020200020000" pitchFamily="34" charset="0"/>
              </a:rPr>
              <a:t>ExposingDF</a:t>
            </a:r>
            <a:r>
              <a:rPr lang="en-IN" sz="2000" dirty="0">
                <a:latin typeface="+mj-lt"/>
                <a:cs typeface="Posterama" panose="020B0504020200020000" pitchFamily="34" charset="0"/>
              </a:rPr>
              <a:t> Videos By Detecting Face Warping Artifacts,” in arXiv:1811.00656v3.</a:t>
            </a:r>
          </a:p>
          <a:p>
            <a:r>
              <a:rPr lang="en-IN" sz="2000" dirty="0">
                <a:latin typeface="+mj-lt"/>
                <a:cs typeface="Posterama" panose="020B0504020200020000" pitchFamily="34" charset="0"/>
              </a:rPr>
              <a:t> </a:t>
            </a:r>
          </a:p>
          <a:p>
            <a:r>
              <a:rPr lang="en-IN" sz="2000" dirty="0">
                <a:latin typeface="+mj-lt"/>
                <a:cs typeface="Posterama" panose="020B0504020200020000" pitchFamily="34" charset="0"/>
              </a:rPr>
              <a:t>[2] </a:t>
            </a:r>
            <a:r>
              <a:rPr lang="en-IN" sz="2000" dirty="0" err="1">
                <a:latin typeface="+mj-lt"/>
                <a:cs typeface="Posterama" panose="020B0504020200020000" pitchFamily="34" charset="0"/>
              </a:rPr>
              <a:t>Yuezun</a:t>
            </a:r>
            <a:r>
              <a:rPr lang="en-IN" sz="2000" dirty="0">
                <a:latin typeface="+mj-lt"/>
                <a:cs typeface="Posterama" panose="020B0504020200020000" pitchFamily="34" charset="0"/>
              </a:rPr>
              <a:t> Li, Ming-Ching Chang and </a:t>
            </a:r>
            <a:r>
              <a:rPr lang="en-IN" sz="2000" dirty="0" err="1">
                <a:latin typeface="+mj-lt"/>
                <a:cs typeface="Posterama" panose="020B0504020200020000" pitchFamily="34" charset="0"/>
              </a:rPr>
              <a:t>Siwei</a:t>
            </a:r>
            <a:r>
              <a:rPr lang="en-IN" sz="2000" dirty="0">
                <a:latin typeface="+mj-lt"/>
                <a:cs typeface="Posterama" panose="020B0504020200020000" pitchFamily="34" charset="0"/>
              </a:rPr>
              <a:t> Lyu “Exposing AI Created Fake Videos by Detecting Eye Blinking” in </a:t>
            </a:r>
            <a:r>
              <a:rPr lang="en-IN" sz="2000" dirty="0" err="1">
                <a:latin typeface="+mj-lt"/>
                <a:cs typeface="Posterama" panose="020B0504020200020000" pitchFamily="34" charset="0"/>
              </a:rPr>
              <a:t>arxiv</a:t>
            </a:r>
            <a:r>
              <a:rPr lang="en-IN" sz="2000" dirty="0">
                <a:latin typeface="+mj-lt"/>
                <a:cs typeface="Posterama" panose="020B0504020200020000" pitchFamily="34" charset="0"/>
              </a:rPr>
              <a:t>. </a:t>
            </a:r>
          </a:p>
          <a:p>
            <a:endParaRPr lang="en-IN" sz="2000" dirty="0">
              <a:latin typeface="+mj-lt"/>
              <a:cs typeface="Posterama" panose="020B0504020200020000" pitchFamily="34" charset="0"/>
            </a:endParaRPr>
          </a:p>
          <a:p>
            <a:r>
              <a:rPr lang="en-IN" sz="2000" dirty="0">
                <a:latin typeface="+mj-lt"/>
                <a:cs typeface="Posterama" panose="020B0504020200020000" pitchFamily="34" charset="0"/>
              </a:rPr>
              <a:t>[3] Huy H. Nguyen , Junichi Yamagishi, and Isao Echizen “ Using capsule networks to detect forged images and videos ”. </a:t>
            </a:r>
          </a:p>
          <a:p>
            <a:endParaRPr lang="en-IN" sz="2000" dirty="0">
              <a:latin typeface="+mj-lt"/>
              <a:cs typeface="Posterama" panose="020B0504020200020000" pitchFamily="34" charset="0"/>
            </a:endParaRPr>
          </a:p>
          <a:p>
            <a:r>
              <a:rPr lang="en-IN" sz="2000" dirty="0">
                <a:latin typeface="+mj-lt"/>
                <a:cs typeface="Posterama" panose="020B0504020200020000" pitchFamily="34" charset="0"/>
              </a:rPr>
              <a:t>[4] </a:t>
            </a:r>
            <a:r>
              <a:rPr lang="en-IN" sz="2000" dirty="0" err="1">
                <a:latin typeface="+mj-lt"/>
                <a:cs typeface="Posterama" panose="020B0504020200020000" pitchFamily="34" charset="0"/>
              </a:rPr>
              <a:t>Hyeongwoo</a:t>
            </a:r>
            <a:r>
              <a:rPr lang="en-IN" sz="2000" dirty="0">
                <a:latin typeface="+mj-lt"/>
                <a:cs typeface="Posterama" panose="020B0504020200020000" pitchFamily="34" charset="0"/>
              </a:rPr>
              <a:t> Kim, Pablo Garrido, Ayush Tewari and </a:t>
            </a:r>
            <a:r>
              <a:rPr lang="en-IN" sz="2000" dirty="0" err="1">
                <a:latin typeface="+mj-lt"/>
                <a:cs typeface="Posterama" panose="020B0504020200020000" pitchFamily="34" charset="0"/>
              </a:rPr>
              <a:t>Weipeng</a:t>
            </a:r>
            <a:r>
              <a:rPr lang="en-IN" sz="2000" dirty="0">
                <a:latin typeface="+mj-lt"/>
                <a:cs typeface="Posterama" panose="020B0504020200020000" pitchFamily="34" charset="0"/>
              </a:rPr>
              <a:t> Xu “Deep Video Portraits” in arXiv:1901.02212v2. </a:t>
            </a:r>
          </a:p>
          <a:p>
            <a:endParaRPr lang="en-IN" sz="2000" dirty="0">
              <a:latin typeface="+mj-lt"/>
              <a:cs typeface="Posterama" panose="020B0504020200020000" pitchFamily="34" charset="0"/>
            </a:endParaRPr>
          </a:p>
          <a:p>
            <a:r>
              <a:rPr lang="en-IN" sz="2000" dirty="0">
                <a:latin typeface="+mj-lt"/>
                <a:cs typeface="Posterama" panose="020B0504020200020000" pitchFamily="34" charset="0"/>
              </a:rPr>
              <a:t>[5] </a:t>
            </a:r>
            <a:r>
              <a:rPr lang="en-IN" sz="2000" dirty="0" err="1">
                <a:latin typeface="+mj-lt"/>
                <a:cs typeface="Posterama" panose="020B0504020200020000" pitchFamily="34" charset="0"/>
              </a:rPr>
              <a:t>Umur</a:t>
            </a:r>
            <a:r>
              <a:rPr lang="en-IN" sz="2000" dirty="0">
                <a:latin typeface="+mj-lt"/>
                <a:cs typeface="Posterama" panose="020B0504020200020000" pitchFamily="34" charset="0"/>
              </a:rPr>
              <a:t> </a:t>
            </a:r>
            <a:r>
              <a:rPr lang="en-IN" sz="2000" dirty="0" err="1">
                <a:latin typeface="+mj-lt"/>
                <a:cs typeface="Posterama" panose="020B0504020200020000" pitchFamily="34" charset="0"/>
              </a:rPr>
              <a:t>Aybars</a:t>
            </a:r>
            <a:r>
              <a:rPr lang="en-IN" sz="2000" dirty="0">
                <a:latin typeface="+mj-lt"/>
                <a:cs typeface="Posterama" panose="020B0504020200020000" pitchFamily="34" charset="0"/>
              </a:rPr>
              <a:t> </a:t>
            </a:r>
            <a:r>
              <a:rPr lang="en-IN" sz="2000" dirty="0" err="1">
                <a:latin typeface="+mj-lt"/>
                <a:cs typeface="Posterama" panose="020B0504020200020000" pitchFamily="34" charset="0"/>
              </a:rPr>
              <a:t>Ciftci</a:t>
            </a:r>
            <a:r>
              <a:rPr lang="en-IN" sz="2000" dirty="0">
                <a:latin typeface="+mj-lt"/>
                <a:cs typeface="Posterama" panose="020B0504020200020000" pitchFamily="34" charset="0"/>
              </a:rPr>
              <a:t>, ˙Ilke Demir, Lijun Yin “Detection of Synthetic Portrait Videos using Biological Signals” in arXiv:1901.02212v2</a:t>
            </a:r>
            <a:r>
              <a:rPr lang="en-IN" dirty="0">
                <a:latin typeface="+mj-lt"/>
              </a:rPr>
              <a:t>.</a:t>
            </a:r>
          </a:p>
        </p:txBody>
      </p:sp>
    </p:spTree>
    <p:extLst>
      <p:ext uri="{BB962C8B-B14F-4D97-AF65-F5344CB8AC3E}">
        <p14:creationId xmlns:p14="http://schemas.microsoft.com/office/powerpoint/2010/main" val="3926849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pic>
        <p:nvPicPr>
          <p:cNvPr id="5" name="Picture 4">
            <a:extLst>
              <a:ext uri="{FF2B5EF4-FFF2-40B4-BE49-F238E27FC236}">
                <a16:creationId xmlns:a16="http://schemas.microsoft.com/office/drawing/2014/main" id="{EE55067B-7202-C5B6-7B20-8297100C67D2}"/>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1287897" y="1485900"/>
            <a:ext cx="9144000" cy="3886200"/>
          </a:xfrm>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p:txBody>
          <a:bodyPr/>
          <a:lstStyle/>
          <a:p>
            <a:r>
              <a:rPr lang="en-US" dirty="0"/>
              <a:t>DEEPFAKE DETECTION USING MACHINE LEARNIING</a:t>
            </a:r>
          </a:p>
        </p:txBody>
      </p:sp>
    </p:spTree>
    <p:extLst>
      <p:ext uri="{BB962C8B-B14F-4D97-AF65-F5344CB8AC3E}">
        <p14:creationId xmlns:p14="http://schemas.microsoft.com/office/powerpoint/2010/main" val="2924417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981690" y="1114814"/>
            <a:ext cx="3886200" cy="548640"/>
          </a:xfrm>
        </p:spPr>
        <p:txBody>
          <a:bodyPr/>
          <a:lstStyle/>
          <a:p>
            <a:r>
              <a:rPr lang="en-US" dirty="0"/>
              <a:t>CONTENTS</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a:xfrm rot="16200000">
            <a:off x="-310203" y="1411118"/>
            <a:ext cx="1869620" cy="305150"/>
          </a:xfrm>
        </p:spPr>
        <p:txBody>
          <a:bodyPr/>
          <a:lstStyle/>
          <a:p>
            <a:r>
              <a:rPr lang="en-US" dirty="0">
                <a:solidFill>
                  <a:schemeClr val="accent1">
                    <a:lumMod val="75000"/>
                  </a:schemeClr>
                </a:solidFill>
              </a:rPr>
              <a:t>DEEPFAKE DETECTION</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981690" y="2141103"/>
            <a:ext cx="5114310" cy="4597322"/>
          </a:xfrm>
        </p:spPr>
        <p:txBody>
          <a:bodyPr/>
          <a:lstStyle/>
          <a:p>
            <a:r>
              <a:rPr lang="en-US" sz="1800" b="1" dirty="0">
                <a:latin typeface="Aptos Display" panose="020B0004020202020204" pitchFamily="34" charset="0"/>
                <a:cs typeface="Times New Roman" panose="02020603050405020304" pitchFamily="18" charset="0"/>
              </a:rPr>
              <a:t>Introduction</a:t>
            </a:r>
          </a:p>
          <a:p>
            <a:r>
              <a:rPr lang="en-US" sz="1800" b="1" dirty="0">
                <a:latin typeface="Aptos Display" panose="020B0004020202020204" pitchFamily="34" charset="0"/>
                <a:cs typeface="Times New Roman" panose="02020603050405020304" pitchFamily="18" charset="0"/>
              </a:rPr>
              <a:t>Software requirements &amp; Indications</a:t>
            </a:r>
          </a:p>
          <a:p>
            <a:r>
              <a:rPr lang="en-US" sz="1800" b="1" dirty="0">
                <a:latin typeface="Aptos Display" panose="020B0004020202020204" pitchFamily="34" charset="0"/>
                <a:cs typeface="Times New Roman" panose="02020603050405020304" pitchFamily="18" charset="0"/>
              </a:rPr>
              <a:t>Design &amp; implementation</a:t>
            </a:r>
          </a:p>
          <a:p>
            <a:r>
              <a:rPr lang="en-US" sz="1800" b="1" dirty="0">
                <a:latin typeface="Aptos Display" panose="020B0004020202020204" pitchFamily="34" charset="0"/>
                <a:cs typeface="Times New Roman" panose="02020603050405020304" pitchFamily="18" charset="0"/>
              </a:rPr>
              <a:t>Performance analysis</a:t>
            </a:r>
          </a:p>
          <a:p>
            <a:r>
              <a:rPr lang="en-US" sz="1800" b="1" dirty="0">
                <a:latin typeface="Aptos Display" panose="020B0004020202020204" pitchFamily="34" charset="0"/>
                <a:cs typeface="Times New Roman" panose="02020603050405020304" pitchFamily="18" charset="0"/>
              </a:rPr>
              <a:t>System testing</a:t>
            </a:r>
          </a:p>
          <a:p>
            <a:r>
              <a:rPr lang="en-US" sz="1800" b="1" dirty="0">
                <a:latin typeface="Aptos Display" panose="020B0004020202020204" pitchFamily="34" charset="0"/>
                <a:cs typeface="Times New Roman" panose="02020603050405020304" pitchFamily="18" charset="0"/>
              </a:rPr>
              <a:t>Results </a:t>
            </a:r>
          </a:p>
          <a:p>
            <a:r>
              <a:rPr lang="en-US" sz="1800" b="1" dirty="0">
                <a:latin typeface="Aptos Display" panose="020B0004020202020204" pitchFamily="34" charset="0"/>
                <a:cs typeface="Times New Roman" panose="02020603050405020304" pitchFamily="18" charset="0"/>
              </a:rPr>
              <a:t>Conclusion &amp; future enhancement </a:t>
            </a:r>
          </a:p>
          <a:p>
            <a:r>
              <a:rPr lang="en-US" sz="1800" b="1" dirty="0">
                <a:latin typeface="Aptos Display" panose="020B0004020202020204" pitchFamily="34" charset="0"/>
                <a:cs typeface="Times New Roman" panose="02020603050405020304" pitchFamily="18" charset="0"/>
              </a:rPr>
              <a:t>references</a:t>
            </a:r>
          </a:p>
        </p:txBody>
      </p:sp>
      <p:pic>
        <p:nvPicPr>
          <p:cNvPr id="10" name="Picture Placeholder 9">
            <a:extLst>
              <a:ext uri="{FF2B5EF4-FFF2-40B4-BE49-F238E27FC236}">
                <a16:creationId xmlns:a16="http://schemas.microsoft.com/office/drawing/2014/main" id="{30F84205-2988-64CE-298D-4798955B6FDA}"/>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l="11923" r="11923"/>
          <a:stretch>
            <a:fillRect/>
          </a:stretch>
        </p:blipFill>
        <p:spPr>
          <a:xfrm>
            <a:off x="5964213" y="1189037"/>
            <a:ext cx="5114925" cy="4597322"/>
          </a:xfrm>
        </p:spPr>
      </p:pic>
    </p:spTree>
    <p:extLst>
      <p:ext uri="{BB962C8B-B14F-4D97-AF65-F5344CB8AC3E}">
        <p14:creationId xmlns:p14="http://schemas.microsoft.com/office/powerpoint/2010/main" val="2910866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5048426" y="955899"/>
            <a:ext cx="5760720" cy="548640"/>
          </a:xfrm>
        </p:spPr>
        <p:txBody>
          <a:bodyPr/>
          <a:lstStyle/>
          <a:p>
            <a:r>
              <a:rPr lang="en-US" dirty="0"/>
              <a:t>Introduction</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a:xfrm rot="16200000">
            <a:off x="-374252" y="1296451"/>
            <a:ext cx="2046951" cy="205162"/>
          </a:xfrm>
        </p:spPr>
        <p:txBody>
          <a:bodyPr/>
          <a:lstStyle/>
          <a:p>
            <a:r>
              <a:rPr lang="en-US" dirty="0">
                <a:solidFill>
                  <a:schemeClr val="accent1">
                    <a:lumMod val="75000"/>
                  </a:schemeClr>
                </a:solidFill>
              </a:rPr>
              <a:t>Deepfake detection</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4</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5048426" y="2214255"/>
            <a:ext cx="6722950" cy="4228748"/>
          </a:xfrm>
        </p:spPr>
        <p:txBody>
          <a:bodyPr/>
          <a:lstStyle/>
          <a:p>
            <a:pPr marL="0" indent="0">
              <a:lnSpc>
                <a:spcPct val="100000"/>
              </a:lnSpc>
              <a:buNone/>
            </a:pPr>
            <a:r>
              <a:rPr lang="en-US" dirty="0">
                <a:latin typeface="+mj-lt"/>
              </a:rPr>
              <a:t>Deepfakes are pictures altered to look other than their original state with the help of AI. Initial development of this technology served to fulfil the requirement of generating synthetic images in the entertainment sector, deepfake can provide realistic output. With more development in the field, happen the development of applications which allow people to use this face-swapping feature for </a:t>
            </a:r>
            <a:r>
              <a:rPr lang="en-US" dirty="0" err="1">
                <a:latin typeface="+mj-lt"/>
              </a:rPr>
              <a:t>humour</a:t>
            </a:r>
            <a:r>
              <a:rPr lang="en-US" dirty="0">
                <a:latin typeface="+mj-lt"/>
              </a:rPr>
              <a:t> purpose. Such applications were available for everyone to use and were not generating much authentic result. The same technology, when combined with deep learning turned out to be a massive outbreak.</a:t>
            </a:r>
            <a:endParaRPr lang="en-US" spc="0" dirty="0">
              <a:latin typeface="+mj-lt"/>
            </a:endParaRPr>
          </a:p>
        </p:txBody>
      </p:sp>
      <p:pic>
        <p:nvPicPr>
          <p:cNvPr id="15" name="Picture 14">
            <a:extLst>
              <a:ext uri="{FF2B5EF4-FFF2-40B4-BE49-F238E27FC236}">
                <a16:creationId xmlns:a16="http://schemas.microsoft.com/office/drawing/2014/main" id="{A46F1DF1-328B-B840-35C3-93946004441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77824" y="1564562"/>
            <a:ext cx="3676027" cy="4162425"/>
          </a:xfrm>
          <a:prstGeom prst="rect">
            <a:avLst/>
          </a:prstGeom>
          <a:effectLst>
            <a:softEdge rad="76200"/>
          </a:effectLst>
        </p:spPr>
      </p:pic>
    </p:spTree>
    <p:extLst>
      <p:ext uri="{BB962C8B-B14F-4D97-AF65-F5344CB8AC3E}">
        <p14:creationId xmlns:p14="http://schemas.microsoft.com/office/powerpoint/2010/main" val="2810133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Placeholder 38" descr="White DNA structure">
            <a:extLst>
              <a:ext uri="{FF2B5EF4-FFF2-40B4-BE49-F238E27FC236}">
                <a16:creationId xmlns:a16="http://schemas.microsoft.com/office/drawing/2014/main" id="{F90B3248-E185-8C9D-93CE-A79DE50A6F3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0" y="14990"/>
            <a:ext cx="6656832" cy="6858000"/>
          </a:xfrm>
        </p:spPr>
      </p:pic>
      <p:sp>
        <p:nvSpPr>
          <p:cNvPr id="9" name="Footer Placeholder 8">
            <a:extLst>
              <a:ext uri="{FF2B5EF4-FFF2-40B4-BE49-F238E27FC236}">
                <a16:creationId xmlns:a16="http://schemas.microsoft.com/office/drawing/2014/main" id="{90FCB302-A0EE-7CF7-A4B2-ED343BFF9BC0}"/>
              </a:ext>
            </a:extLst>
          </p:cNvPr>
          <p:cNvSpPr>
            <a:spLocks noGrp="1"/>
          </p:cNvSpPr>
          <p:nvPr>
            <p:ph type="ftr" sz="quarter" idx="12"/>
          </p:nvPr>
        </p:nvSpPr>
        <p:spPr>
          <a:xfrm rot="16200000">
            <a:off x="-414684" y="1209675"/>
            <a:ext cx="2134124" cy="323324"/>
          </a:xfrm>
        </p:spPr>
        <p:txBody>
          <a:bodyPr/>
          <a:lstStyle/>
          <a:p>
            <a:r>
              <a:rPr lang="en-US" dirty="0">
                <a:solidFill>
                  <a:schemeClr val="accent1">
                    <a:lumMod val="75000"/>
                  </a:schemeClr>
                </a:solidFill>
              </a:rPr>
              <a:t>DEEPFAKE DETECTION</a:t>
            </a:r>
          </a:p>
        </p:txBody>
      </p:sp>
      <p:sp>
        <p:nvSpPr>
          <p:cNvPr id="8" name="Slide Number Placeholder 7">
            <a:extLst>
              <a:ext uri="{FF2B5EF4-FFF2-40B4-BE49-F238E27FC236}">
                <a16:creationId xmlns:a16="http://schemas.microsoft.com/office/drawing/2014/main" id="{2205EC8C-AC41-F14C-3C63-5BF0F54D1D23}"/>
              </a:ext>
            </a:extLst>
          </p:cNvPr>
          <p:cNvSpPr>
            <a:spLocks noGrp="1"/>
          </p:cNvSpPr>
          <p:nvPr>
            <p:ph type="sldNum" sz="quarter" idx="11"/>
          </p:nvPr>
        </p:nvSpPr>
        <p:spPr/>
        <p:txBody>
          <a:bodyPr/>
          <a:lstStyle/>
          <a:p>
            <a:fld id="{75DF2D63-3FF5-D547-96B9-BE9CCD1ABA58}" type="slidenum">
              <a:rPr lang="en-US" smtClean="0"/>
              <a:pPr/>
              <a:t>5</a:t>
            </a:fld>
            <a:endParaRPr lang="en-US" dirty="0"/>
          </a:p>
        </p:txBody>
      </p:sp>
      <p:sp>
        <p:nvSpPr>
          <p:cNvPr id="7" name="Content Placeholder 6">
            <a:extLst>
              <a:ext uri="{FF2B5EF4-FFF2-40B4-BE49-F238E27FC236}">
                <a16:creationId xmlns:a16="http://schemas.microsoft.com/office/drawing/2014/main" id="{2455F573-DF2A-FE60-2B86-5E131463642E}"/>
              </a:ext>
            </a:extLst>
          </p:cNvPr>
          <p:cNvSpPr>
            <a:spLocks noGrp="1"/>
          </p:cNvSpPr>
          <p:nvPr>
            <p:ph sz="quarter" idx="4"/>
          </p:nvPr>
        </p:nvSpPr>
        <p:spPr/>
        <p:txBody>
          <a:bodyPr/>
          <a:lstStyle/>
          <a:p>
            <a:endParaRPr lang="en-US" dirty="0"/>
          </a:p>
          <a:p>
            <a:endParaRPr lang="en-US" dirty="0"/>
          </a:p>
        </p:txBody>
      </p:sp>
      <p:cxnSp>
        <p:nvCxnSpPr>
          <p:cNvPr id="27" name="Straight Connector 26">
            <a:extLst>
              <a:ext uri="{FF2B5EF4-FFF2-40B4-BE49-F238E27FC236}">
                <a16:creationId xmlns:a16="http://schemas.microsoft.com/office/drawing/2014/main" id="{E4A534A3-16E3-79AB-9E75-F40D0FDB4C98}"/>
              </a:ext>
              <a:ext uri="{C183D7F6-B498-43B3-948B-1728B52AA6E4}">
                <adec:decorative xmlns:adec="http://schemas.microsoft.com/office/drawing/2017/decorative"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F0295DA4-2703-4B49-3E55-825D7AECC18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77824" y="1679688"/>
            <a:ext cx="10522532" cy="4325599"/>
          </a:xfrm>
          <a:prstGeom prst="rect">
            <a:avLst/>
          </a:prstGeom>
          <a:ln>
            <a:noFill/>
          </a:ln>
          <a:effectLst>
            <a:softEdge rad="112500"/>
          </a:effectLst>
        </p:spPr>
      </p:pic>
      <p:sp>
        <p:nvSpPr>
          <p:cNvPr id="20" name="TextBox 19">
            <a:extLst>
              <a:ext uri="{FF2B5EF4-FFF2-40B4-BE49-F238E27FC236}">
                <a16:creationId xmlns:a16="http://schemas.microsoft.com/office/drawing/2014/main" id="{2E89FEAD-0037-ED9A-E429-D8334A1BAF6E}"/>
              </a:ext>
            </a:extLst>
          </p:cNvPr>
          <p:cNvSpPr txBox="1"/>
          <p:nvPr/>
        </p:nvSpPr>
        <p:spPr>
          <a:xfrm>
            <a:off x="814041" y="777638"/>
            <a:ext cx="10859063" cy="707886"/>
          </a:xfrm>
          <a:prstGeom prst="rect">
            <a:avLst/>
          </a:prstGeom>
          <a:noFill/>
        </p:spPr>
        <p:txBody>
          <a:bodyPr wrap="none" rtlCol="0">
            <a:spAutoFit/>
          </a:bodyPr>
          <a:lstStyle/>
          <a:p>
            <a:r>
              <a:rPr lang="en-US" sz="4000" dirty="0">
                <a:latin typeface="Posterama" panose="020B0504020200020000" pitchFamily="34" charset="0"/>
                <a:cs typeface="Posterama" panose="020B0504020200020000" pitchFamily="34" charset="0"/>
              </a:rPr>
              <a:t>SOFTWARE REQUIREMENTS &amp; INDICATIONS</a:t>
            </a:r>
            <a:endParaRPr lang="en-IN" sz="4000" dirty="0">
              <a:latin typeface="Posterama" panose="020B0504020200020000" pitchFamily="34" charset="0"/>
              <a:cs typeface="Posterama" panose="020B0504020200020000" pitchFamily="34" charset="0"/>
            </a:endParaRPr>
          </a:p>
        </p:txBody>
      </p:sp>
      <p:sp>
        <p:nvSpPr>
          <p:cNvPr id="21" name="TextBox 20">
            <a:extLst>
              <a:ext uri="{FF2B5EF4-FFF2-40B4-BE49-F238E27FC236}">
                <a16:creationId xmlns:a16="http://schemas.microsoft.com/office/drawing/2014/main" id="{33576339-4E58-FF4C-F35D-BB54D0F37521}"/>
              </a:ext>
            </a:extLst>
          </p:cNvPr>
          <p:cNvSpPr txBox="1"/>
          <p:nvPr/>
        </p:nvSpPr>
        <p:spPr>
          <a:xfrm>
            <a:off x="1304757" y="1825675"/>
            <a:ext cx="7935186" cy="5386090"/>
          </a:xfrm>
          <a:prstGeom prst="rect">
            <a:avLst/>
          </a:prstGeom>
          <a:noFill/>
        </p:spPr>
        <p:txBody>
          <a:bodyPr wrap="none" rtlCol="0">
            <a:spAutoFit/>
          </a:bodyPr>
          <a:lstStyle/>
          <a:p>
            <a:r>
              <a:rPr lang="en-US" sz="2400" dirty="0">
                <a:latin typeface="+mj-lt"/>
              </a:rPr>
              <a:t>1. </a:t>
            </a:r>
            <a:r>
              <a:rPr lang="en-IN" sz="2400" dirty="0">
                <a:latin typeface="+mj-lt"/>
              </a:rPr>
              <a:t>Programming Languages : Pyhton3 &amp; JavaScript</a:t>
            </a:r>
          </a:p>
          <a:p>
            <a:r>
              <a:rPr lang="en-US" sz="2400" dirty="0">
                <a:latin typeface="+mj-lt"/>
              </a:rPr>
              <a:t>2.Front end: PHP</a:t>
            </a:r>
          </a:p>
          <a:p>
            <a:r>
              <a:rPr lang="en-US" sz="2400" dirty="0">
                <a:latin typeface="+mj-lt"/>
              </a:rPr>
              <a:t>3.Back end: MYSQL</a:t>
            </a:r>
          </a:p>
          <a:p>
            <a:r>
              <a:rPr lang="en-US" sz="2400" dirty="0">
                <a:latin typeface="+mj-lt"/>
              </a:rPr>
              <a:t>4. </a:t>
            </a:r>
            <a:r>
              <a:rPr lang="en-IN" sz="2400" dirty="0">
                <a:latin typeface="+mj-lt"/>
              </a:rPr>
              <a:t>Programming Frameworks : </a:t>
            </a:r>
            <a:r>
              <a:rPr lang="en-IN" sz="2400" dirty="0" err="1">
                <a:latin typeface="+mj-lt"/>
              </a:rPr>
              <a:t>PyTorch</a:t>
            </a:r>
            <a:r>
              <a:rPr lang="en-IN" sz="2400" dirty="0">
                <a:latin typeface="+mj-lt"/>
              </a:rPr>
              <a:t> &amp; Django</a:t>
            </a:r>
          </a:p>
          <a:p>
            <a:r>
              <a:rPr lang="en-US" sz="2400" dirty="0">
                <a:latin typeface="+mj-lt"/>
              </a:rPr>
              <a:t>5.Security measures: Data encryption &amp; access control</a:t>
            </a:r>
          </a:p>
          <a:p>
            <a:r>
              <a:rPr lang="en-IN" sz="2400" dirty="0">
                <a:latin typeface="+mj-lt"/>
              </a:rPr>
              <a:t>6.IDE</a:t>
            </a:r>
          </a:p>
          <a:p>
            <a:pPr marL="285750" indent="-285750">
              <a:buFont typeface="Arial" panose="020B0604020202020204" pitchFamily="34" charset="0"/>
              <a:buChar char="•"/>
            </a:pPr>
            <a:r>
              <a:rPr lang="en-IN" sz="2400" dirty="0">
                <a:latin typeface="+mj-lt"/>
              </a:rPr>
              <a:t>Google</a:t>
            </a:r>
          </a:p>
          <a:p>
            <a:pPr marL="285750" indent="-285750">
              <a:buFont typeface="Arial" panose="020B0604020202020204" pitchFamily="34" charset="0"/>
              <a:buChar char="•"/>
            </a:pPr>
            <a:r>
              <a:rPr lang="en-IN" sz="2400" dirty="0" err="1">
                <a:latin typeface="+mj-lt"/>
              </a:rPr>
              <a:t>Jupyter</a:t>
            </a:r>
            <a:r>
              <a:rPr lang="en-IN" sz="2400" dirty="0">
                <a:latin typeface="+mj-lt"/>
              </a:rPr>
              <a:t> Notebook</a:t>
            </a:r>
          </a:p>
          <a:p>
            <a:pPr marL="285750" indent="-285750">
              <a:buFont typeface="Arial" panose="020B0604020202020204" pitchFamily="34" charset="0"/>
              <a:buChar char="•"/>
            </a:pPr>
            <a:r>
              <a:rPr lang="en-IN" sz="2400" dirty="0">
                <a:latin typeface="+mj-lt"/>
              </a:rPr>
              <a:t>Visual Studio Code</a:t>
            </a:r>
            <a:endParaRPr lang="en-IN" sz="1400" dirty="0">
              <a:latin typeface="+mj-lt"/>
              <a:ea typeface="Open Sans Condensed Light" panose="020B0306030504020204" pitchFamily="34" charset="0"/>
              <a:cs typeface="Open Sans Condensed Light" panose="020B0306030504020204" pitchFamily="34" charset="0"/>
            </a:endParaRPr>
          </a:p>
          <a:p>
            <a:r>
              <a:rPr lang="en-IN" sz="2400" dirty="0">
                <a:latin typeface="+mj-lt"/>
              </a:rPr>
              <a:t>7.Cloud Services : Google Cloud Platform</a:t>
            </a:r>
          </a:p>
          <a:p>
            <a:pPr marL="285750" indent="-285750">
              <a:buFont typeface="Arial" panose="020B0604020202020204" pitchFamily="34" charset="0"/>
              <a:buChar char="•"/>
            </a:pPr>
            <a:endParaRPr lang="en-IN" sz="2400"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marL="285750" indent="-285750">
              <a:buFont typeface="Arial" panose="020B0604020202020204" pitchFamily="34" charset="0"/>
              <a:buChar char="•"/>
            </a:pPr>
            <a:endParaRPr lang="en-IN" sz="2400"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marL="285750" indent="-285750">
              <a:buFont typeface="Arial" panose="020B0604020202020204" pitchFamily="34" charset="0"/>
              <a:buChar char="•"/>
            </a:pPr>
            <a:endParaRPr lang="en-IN" sz="1400"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endParaRPr lang="en-US" sz="2400" dirty="0">
              <a:latin typeface="Bookman Old Style" panose="02050604050505020204" pitchFamily="18" charset="0"/>
            </a:endParaRPr>
          </a:p>
          <a:p>
            <a:endParaRPr lang="en-IN" dirty="0"/>
          </a:p>
        </p:txBody>
      </p:sp>
    </p:spTree>
    <p:extLst>
      <p:ext uri="{BB962C8B-B14F-4D97-AF65-F5344CB8AC3E}">
        <p14:creationId xmlns:p14="http://schemas.microsoft.com/office/powerpoint/2010/main" val="2499958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46116" y="1382147"/>
            <a:ext cx="1990680" cy="283707"/>
          </a:xfrm>
        </p:spPr>
        <p:txBody>
          <a:bodyPr/>
          <a:lstStyle/>
          <a:p>
            <a:r>
              <a:rPr lang="en-US" dirty="0">
                <a:solidFill>
                  <a:schemeClr val="accent1">
                    <a:lumMod val="50000"/>
                  </a:schemeClr>
                </a:solidFill>
              </a:rPr>
              <a:t>Deepfake detection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6</a:t>
            </a:fld>
            <a:endParaRPr lang="en-US" dirty="0"/>
          </a:p>
        </p:txBody>
      </p:sp>
      <p:pic>
        <p:nvPicPr>
          <p:cNvPr id="3" name="Picture Placeholder 38" descr="White DNA structure">
            <a:extLst>
              <a:ext uri="{FF2B5EF4-FFF2-40B4-BE49-F238E27FC236}">
                <a16:creationId xmlns:a16="http://schemas.microsoft.com/office/drawing/2014/main" id="{7F010C8F-63C1-7ADE-404A-CDDDAD3639F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6580682" y="0"/>
            <a:ext cx="5611318" cy="6858000"/>
          </a:xfrm>
        </p:spPr>
      </p:pic>
      <p:sp>
        <p:nvSpPr>
          <p:cNvPr id="8" name="Title 7">
            <a:extLst>
              <a:ext uri="{FF2B5EF4-FFF2-40B4-BE49-F238E27FC236}">
                <a16:creationId xmlns:a16="http://schemas.microsoft.com/office/drawing/2014/main" id="{0B374292-2E62-F830-0E49-2D325082DF87}"/>
              </a:ext>
            </a:extLst>
          </p:cNvPr>
          <p:cNvSpPr>
            <a:spLocks noGrp="1"/>
          </p:cNvSpPr>
          <p:nvPr>
            <p:ph type="title"/>
          </p:nvPr>
        </p:nvSpPr>
        <p:spPr>
          <a:xfrm>
            <a:off x="1066800" y="733526"/>
            <a:ext cx="10058400" cy="914400"/>
          </a:xfrm>
        </p:spPr>
        <p:txBody>
          <a:bodyPr/>
          <a:lstStyle/>
          <a:p>
            <a:r>
              <a:rPr lang="en-US" dirty="0"/>
              <a:t>DESIGN:</a:t>
            </a:r>
            <a:endParaRPr lang="en-IN" dirty="0"/>
          </a:p>
        </p:txBody>
      </p:sp>
      <p:sp>
        <p:nvSpPr>
          <p:cNvPr id="9" name="TextBox 8">
            <a:extLst>
              <a:ext uri="{FF2B5EF4-FFF2-40B4-BE49-F238E27FC236}">
                <a16:creationId xmlns:a16="http://schemas.microsoft.com/office/drawing/2014/main" id="{F8928F4D-3BC3-4AAE-CD1B-BABB0BC6C468}"/>
              </a:ext>
            </a:extLst>
          </p:cNvPr>
          <p:cNvSpPr txBox="1"/>
          <p:nvPr/>
        </p:nvSpPr>
        <p:spPr>
          <a:xfrm>
            <a:off x="1066800" y="2021688"/>
            <a:ext cx="9672057" cy="2677656"/>
          </a:xfrm>
          <a:prstGeom prst="rect">
            <a:avLst/>
          </a:prstGeom>
          <a:noFill/>
        </p:spPr>
        <p:txBody>
          <a:bodyPr wrap="square" rtlCol="0">
            <a:spAutoFit/>
          </a:bodyPr>
          <a:lstStyle/>
          <a:p>
            <a:r>
              <a:rPr lang="en-US" sz="2400" dirty="0">
                <a:latin typeface="+mj-lt"/>
              </a:rPr>
              <a:t>The threat of deepfakes has prompted the development of strategies for identifying them. To recognize deepfakes, continuing techniques also applied innovatively-developed concepts and strategies to eliminate distinguishable and striking highlights. Location deepfakes are normally classified as binary classification problems, where classification logic is applied to distinguish images from altered ones.</a:t>
            </a:r>
            <a:endParaRPr lang="en-IN" sz="2400" dirty="0">
              <a:latin typeface="+mj-lt"/>
            </a:endParaRPr>
          </a:p>
        </p:txBody>
      </p:sp>
    </p:spTree>
    <p:extLst>
      <p:ext uri="{BB962C8B-B14F-4D97-AF65-F5344CB8AC3E}">
        <p14:creationId xmlns:p14="http://schemas.microsoft.com/office/powerpoint/2010/main" val="1263875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a:xfrm rot="16200000">
            <a:off x="-470304" y="1237159"/>
            <a:ext cx="2239056" cy="323328"/>
          </a:xfrm>
        </p:spPr>
        <p:txBody>
          <a:bodyPr/>
          <a:lstStyle/>
          <a:p>
            <a:r>
              <a:rPr lang="en-US" dirty="0">
                <a:solidFill>
                  <a:schemeClr val="accent1">
                    <a:lumMod val="75000"/>
                  </a:schemeClr>
                </a:solidFill>
              </a:rPr>
              <a:t>DEEPFAKE DETECTION</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7</a:t>
            </a:fld>
            <a:endParaRPr lang="en-US" dirty="0"/>
          </a:p>
        </p:txBody>
      </p:sp>
      <p:pic>
        <p:nvPicPr>
          <p:cNvPr id="18" name="Picture 17">
            <a:extLst>
              <a:ext uri="{FF2B5EF4-FFF2-40B4-BE49-F238E27FC236}">
                <a16:creationId xmlns:a16="http://schemas.microsoft.com/office/drawing/2014/main" id="{6B0C439D-3F84-D02E-2D02-99E9013935C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235908" y="0"/>
            <a:ext cx="5956092" cy="6858000"/>
          </a:xfrm>
          <a:prstGeom prst="rect">
            <a:avLst/>
          </a:prstGeom>
          <a:ln>
            <a:noFill/>
          </a:ln>
          <a:effectLst>
            <a:softEdge rad="112500"/>
          </a:effectLst>
        </p:spPr>
      </p:pic>
      <p:sp>
        <p:nvSpPr>
          <p:cNvPr id="19" name="TextBox 18">
            <a:extLst>
              <a:ext uri="{FF2B5EF4-FFF2-40B4-BE49-F238E27FC236}">
                <a16:creationId xmlns:a16="http://schemas.microsoft.com/office/drawing/2014/main" id="{C4DE7F1B-A3DA-5424-8677-37D25F4553A4}"/>
              </a:ext>
            </a:extLst>
          </p:cNvPr>
          <p:cNvSpPr txBox="1"/>
          <p:nvPr/>
        </p:nvSpPr>
        <p:spPr>
          <a:xfrm>
            <a:off x="1094282" y="629382"/>
            <a:ext cx="7146508" cy="769441"/>
          </a:xfrm>
          <a:prstGeom prst="rect">
            <a:avLst/>
          </a:prstGeom>
          <a:noFill/>
        </p:spPr>
        <p:txBody>
          <a:bodyPr wrap="none" rtlCol="0">
            <a:spAutoFit/>
          </a:bodyPr>
          <a:lstStyle/>
          <a:p>
            <a:r>
              <a:rPr lang="en-US" sz="4400" dirty="0">
                <a:latin typeface="Posterama" panose="020B0504020200020000" pitchFamily="34" charset="0"/>
                <a:cs typeface="Posterama" panose="020B0504020200020000" pitchFamily="34" charset="0"/>
              </a:rPr>
              <a:t>PERFORMANCE ANALYSIS</a:t>
            </a:r>
            <a:endParaRPr lang="en-IN" sz="4400" dirty="0">
              <a:latin typeface="Posterama" panose="020B0504020200020000" pitchFamily="34" charset="0"/>
              <a:cs typeface="Posterama" panose="020B0504020200020000" pitchFamily="34" charset="0"/>
            </a:endParaRPr>
          </a:p>
        </p:txBody>
      </p:sp>
      <p:pic>
        <p:nvPicPr>
          <p:cNvPr id="21" name="Picture 20">
            <a:extLst>
              <a:ext uri="{FF2B5EF4-FFF2-40B4-BE49-F238E27FC236}">
                <a16:creationId xmlns:a16="http://schemas.microsoft.com/office/drawing/2014/main" id="{D0D64CC7-A551-66FB-B670-204E81160091}"/>
              </a:ext>
            </a:extLst>
          </p:cNvPr>
          <p:cNvPicPr>
            <a:picLocks noChangeAspect="1"/>
          </p:cNvPicPr>
          <p:nvPr/>
        </p:nvPicPr>
        <p:blipFill>
          <a:blip r:embed="rId4"/>
          <a:stretch>
            <a:fillRect/>
          </a:stretch>
        </p:blipFill>
        <p:spPr>
          <a:xfrm>
            <a:off x="966486" y="1852017"/>
            <a:ext cx="10737954" cy="4167784"/>
          </a:xfrm>
          <a:prstGeom prst="rect">
            <a:avLst/>
          </a:prstGeom>
          <a:ln>
            <a:noFill/>
          </a:ln>
          <a:effectLst>
            <a:softEdge rad="112500"/>
          </a:effectLst>
        </p:spPr>
      </p:pic>
    </p:spTree>
    <p:extLst>
      <p:ext uri="{BB962C8B-B14F-4D97-AF65-F5344CB8AC3E}">
        <p14:creationId xmlns:p14="http://schemas.microsoft.com/office/powerpoint/2010/main" val="2590855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a:xfrm rot="16200000">
            <a:off x="-357878" y="1362335"/>
            <a:ext cx="2014203" cy="323330"/>
          </a:xfrm>
        </p:spPr>
        <p:txBody>
          <a:bodyPr/>
          <a:lstStyle/>
          <a:p>
            <a:r>
              <a:rPr lang="en-US" dirty="0">
                <a:solidFill>
                  <a:schemeClr val="accent1">
                    <a:lumMod val="75000"/>
                  </a:schemeClr>
                </a:solidFill>
              </a:rPr>
              <a:t>Deepfake detection</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8</a:t>
            </a:fld>
            <a:endParaRPr lang="en-US" dirty="0"/>
          </a:p>
        </p:txBody>
      </p:sp>
      <p:sp>
        <p:nvSpPr>
          <p:cNvPr id="16" name="TextBox 15">
            <a:extLst>
              <a:ext uri="{FF2B5EF4-FFF2-40B4-BE49-F238E27FC236}">
                <a16:creationId xmlns:a16="http://schemas.microsoft.com/office/drawing/2014/main" id="{B489190A-2CDE-1DC0-7804-0A8EDD9222A5}"/>
              </a:ext>
            </a:extLst>
          </p:cNvPr>
          <p:cNvSpPr txBox="1"/>
          <p:nvPr/>
        </p:nvSpPr>
        <p:spPr>
          <a:xfrm>
            <a:off x="1214203" y="816114"/>
            <a:ext cx="4642618" cy="707886"/>
          </a:xfrm>
          <a:prstGeom prst="rect">
            <a:avLst/>
          </a:prstGeom>
          <a:noFill/>
        </p:spPr>
        <p:txBody>
          <a:bodyPr wrap="none" rtlCol="0">
            <a:spAutoFit/>
          </a:bodyPr>
          <a:lstStyle/>
          <a:p>
            <a:r>
              <a:rPr lang="en-US" sz="4000" dirty="0">
                <a:latin typeface="Posterama" panose="020B0504020200020000" pitchFamily="34" charset="0"/>
                <a:cs typeface="Posterama" panose="020B0504020200020000" pitchFamily="34" charset="0"/>
              </a:rPr>
              <a:t>IMPLEMENTATION</a:t>
            </a:r>
            <a:endParaRPr lang="en-IN" sz="4000" dirty="0">
              <a:latin typeface="Posterama" panose="020B0504020200020000" pitchFamily="34" charset="0"/>
              <a:cs typeface="Posterama" panose="020B0504020200020000" pitchFamily="34" charset="0"/>
            </a:endParaRPr>
          </a:p>
        </p:txBody>
      </p:sp>
      <p:sp>
        <p:nvSpPr>
          <p:cNvPr id="2" name="TextBox 1">
            <a:extLst>
              <a:ext uri="{FF2B5EF4-FFF2-40B4-BE49-F238E27FC236}">
                <a16:creationId xmlns:a16="http://schemas.microsoft.com/office/drawing/2014/main" id="{E4CA1149-E3D4-2092-307C-53D44998A232}"/>
              </a:ext>
            </a:extLst>
          </p:cNvPr>
          <p:cNvSpPr txBox="1"/>
          <p:nvPr/>
        </p:nvSpPr>
        <p:spPr>
          <a:xfrm>
            <a:off x="1214203" y="2038662"/>
            <a:ext cx="8416086" cy="3139321"/>
          </a:xfrm>
          <a:prstGeom prst="rect">
            <a:avLst/>
          </a:prstGeom>
          <a:noFill/>
        </p:spPr>
        <p:txBody>
          <a:bodyPr wrap="none" rtlCol="0">
            <a:spAutoFit/>
          </a:bodyPr>
          <a:lstStyle/>
          <a:p>
            <a:r>
              <a:rPr lang="en-IN" b="0" dirty="0">
                <a:solidFill>
                  <a:srgbClr val="C586C0"/>
                </a:solidFill>
                <a:effectLst/>
                <a:highlight>
                  <a:srgbClr val="000000"/>
                </a:highlight>
                <a:latin typeface="Consolas" panose="020B0609020204030204" pitchFamily="49" charset="0"/>
              </a:rPr>
              <a:t>from</a:t>
            </a:r>
            <a:r>
              <a:rPr lang="en-IN" b="0" dirty="0">
                <a:solidFill>
                  <a:srgbClr val="FFFFFF"/>
                </a:solidFill>
                <a:effectLst/>
                <a:highlight>
                  <a:srgbClr val="000000"/>
                </a:highlight>
                <a:latin typeface="Consolas" panose="020B0609020204030204" pitchFamily="49" charset="0"/>
              </a:rPr>
              <a:t> </a:t>
            </a:r>
            <a:r>
              <a:rPr lang="en-IN" b="0" dirty="0" err="1">
                <a:solidFill>
                  <a:srgbClr val="FFFFFF"/>
                </a:solidFill>
                <a:effectLst/>
                <a:highlight>
                  <a:srgbClr val="000000"/>
                </a:highlight>
                <a:latin typeface="Consolas" panose="020B0609020204030204" pitchFamily="49" charset="0"/>
              </a:rPr>
              <a:t>django.contrib</a:t>
            </a:r>
            <a:r>
              <a:rPr lang="en-IN" b="0" dirty="0">
                <a:solidFill>
                  <a:srgbClr val="FFFFFF"/>
                </a:solidFill>
                <a:effectLst/>
                <a:highlight>
                  <a:srgbClr val="000000"/>
                </a:highlight>
                <a:latin typeface="Consolas" panose="020B0609020204030204" pitchFamily="49" charset="0"/>
              </a:rPr>
              <a:t> </a:t>
            </a:r>
            <a:r>
              <a:rPr lang="en-IN" b="0" dirty="0">
                <a:solidFill>
                  <a:srgbClr val="C586C0"/>
                </a:solidFill>
                <a:effectLst/>
                <a:highlight>
                  <a:srgbClr val="000000"/>
                </a:highlight>
                <a:latin typeface="Consolas" panose="020B0609020204030204" pitchFamily="49" charset="0"/>
              </a:rPr>
              <a:t>import</a:t>
            </a:r>
            <a:r>
              <a:rPr lang="en-IN" b="0" dirty="0">
                <a:solidFill>
                  <a:srgbClr val="FFFFFF"/>
                </a:solidFill>
                <a:effectLst/>
                <a:highlight>
                  <a:srgbClr val="000000"/>
                </a:highlight>
                <a:latin typeface="Consolas" panose="020B0609020204030204" pitchFamily="49" charset="0"/>
              </a:rPr>
              <a:t> admin</a:t>
            </a:r>
          </a:p>
          <a:p>
            <a:endParaRPr lang="en-IN" b="0" dirty="0">
              <a:solidFill>
                <a:srgbClr val="FFFFFF"/>
              </a:solidFill>
              <a:effectLst/>
              <a:highlight>
                <a:srgbClr val="000000"/>
              </a:highlight>
              <a:latin typeface="Consolas" panose="020B0609020204030204" pitchFamily="49" charset="0"/>
            </a:endParaRPr>
          </a:p>
          <a:p>
            <a:r>
              <a:rPr lang="en-IN" b="0" dirty="0">
                <a:solidFill>
                  <a:srgbClr val="C586C0"/>
                </a:solidFill>
                <a:effectLst/>
                <a:highlight>
                  <a:srgbClr val="000000"/>
                </a:highlight>
                <a:latin typeface="Consolas" panose="020B0609020204030204" pitchFamily="49" charset="0"/>
              </a:rPr>
              <a:t>from</a:t>
            </a:r>
            <a:r>
              <a:rPr lang="en-IN" b="0" dirty="0">
                <a:solidFill>
                  <a:srgbClr val="FFFFFF"/>
                </a:solidFill>
                <a:effectLst/>
                <a:highlight>
                  <a:srgbClr val="000000"/>
                </a:highlight>
                <a:latin typeface="Consolas" panose="020B0609020204030204" pitchFamily="49" charset="0"/>
              </a:rPr>
              <a:t> </a:t>
            </a:r>
            <a:r>
              <a:rPr lang="en-IN" b="0" dirty="0" err="1">
                <a:solidFill>
                  <a:srgbClr val="FFFFFF"/>
                </a:solidFill>
                <a:effectLst/>
                <a:highlight>
                  <a:srgbClr val="000000"/>
                </a:highlight>
                <a:latin typeface="Consolas" panose="020B0609020204030204" pitchFamily="49" charset="0"/>
              </a:rPr>
              <a:t>django.urls</a:t>
            </a:r>
            <a:r>
              <a:rPr lang="en-IN" b="0" dirty="0">
                <a:solidFill>
                  <a:srgbClr val="FFFFFF"/>
                </a:solidFill>
                <a:effectLst/>
                <a:highlight>
                  <a:srgbClr val="000000"/>
                </a:highlight>
                <a:latin typeface="Consolas" panose="020B0609020204030204" pitchFamily="49" charset="0"/>
              </a:rPr>
              <a:t> </a:t>
            </a:r>
            <a:r>
              <a:rPr lang="en-IN" b="0" dirty="0">
                <a:solidFill>
                  <a:srgbClr val="C586C0"/>
                </a:solidFill>
                <a:effectLst/>
                <a:highlight>
                  <a:srgbClr val="000000"/>
                </a:highlight>
                <a:latin typeface="Consolas" panose="020B0609020204030204" pitchFamily="49" charset="0"/>
              </a:rPr>
              <a:t>import</a:t>
            </a:r>
            <a:r>
              <a:rPr lang="en-IN" b="0" dirty="0">
                <a:solidFill>
                  <a:srgbClr val="FFFFFF"/>
                </a:solidFill>
                <a:effectLst/>
                <a:highlight>
                  <a:srgbClr val="000000"/>
                </a:highlight>
                <a:latin typeface="Consolas" panose="020B0609020204030204" pitchFamily="49" charset="0"/>
              </a:rPr>
              <a:t> path, include</a:t>
            </a:r>
          </a:p>
          <a:p>
            <a:r>
              <a:rPr lang="en-IN" b="0" dirty="0">
                <a:solidFill>
                  <a:srgbClr val="C586C0"/>
                </a:solidFill>
                <a:effectLst/>
                <a:highlight>
                  <a:srgbClr val="000000"/>
                </a:highlight>
                <a:latin typeface="Consolas" panose="020B0609020204030204" pitchFamily="49" charset="0"/>
              </a:rPr>
              <a:t>from</a:t>
            </a:r>
            <a:r>
              <a:rPr lang="en-IN" b="0" dirty="0">
                <a:solidFill>
                  <a:srgbClr val="FFFFFF"/>
                </a:solidFill>
                <a:effectLst/>
                <a:highlight>
                  <a:srgbClr val="000000"/>
                </a:highlight>
                <a:latin typeface="Consolas" panose="020B0609020204030204" pitchFamily="49" charset="0"/>
              </a:rPr>
              <a:t> </a:t>
            </a:r>
            <a:r>
              <a:rPr lang="en-IN" b="0" dirty="0" err="1">
                <a:solidFill>
                  <a:srgbClr val="FFFFFF"/>
                </a:solidFill>
                <a:effectLst/>
                <a:highlight>
                  <a:srgbClr val="000000"/>
                </a:highlight>
                <a:latin typeface="Consolas" panose="020B0609020204030204" pitchFamily="49" charset="0"/>
              </a:rPr>
              <a:t>django.conf</a:t>
            </a:r>
            <a:r>
              <a:rPr lang="en-IN" b="0" dirty="0">
                <a:solidFill>
                  <a:srgbClr val="FFFFFF"/>
                </a:solidFill>
                <a:effectLst/>
                <a:highlight>
                  <a:srgbClr val="000000"/>
                </a:highlight>
                <a:latin typeface="Consolas" panose="020B0609020204030204" pitchFamily="49" charset="0"/>
              </a:rPr>
              <a:t> </a:t>
            </a:r>
            <a:r>
              <a:rPr lang="en-IN" b="0" dirty="0">
                <a:solidFill>
                  <a:srgbClr val="C586C0"/>
                </a:solidFill>
                <a:effectLst/>
                <a:highlight>
                  <a:srgbClr val="000000"/>
                </a:highlight>
                <a:latin typeface="Consolas" panose="020B0609020204030204" pitchFamily="49" charset="0"/>
              </a:rPr>
              <a:t>import</a:t>
            </a:r>
            <a:r>
              <a:rPr lang="en-IN" b="0" dirty="0">
                <a:solidFill>
                  <a:srgbClr val="FFFFFF"/>
                </a:solidFill>
                <a:effectLst/>
                <a:highlight>
                  <a:srgbClr val="000000"/>
                </a:highlight>
                <a:latin typeface="Consolas" panose="020B0609020204030204" pitchFamily="49" charset="0"/>
              </a:rPr>
              <a:t> settings</a:t>
            </a:r>
          </a:p>
          <a:p>
            <a:endParaRPr lang="en-IN" b="0" dirty="0">
              <a:solidFill>
                <a:srgbClr val="C586C0"/>
              </a:solidFill>
              <a:effectLst/>
              <a:highlight>
                <a:srgbClr val="000000"/>
              </a:highlight>
              <a:latin typeface="Consolas" panose="020B0609020204030204" pitchFamily="49" charset="0"/>
            </a:endParaRPr>
          </a:p>
          <a:p>
            <a:r>
              <a:rPr lang="en-IN" b="0" dirty="0">
                <a:solidFill>
                  <a:srgbClr val="C586C0"/>
                </a:solidFill>
                <a:effectLst/>
                <a:highlight>
                  <a:srgbClr val="000000"/>
                </a:highlight>
                <a:latin typeface="Consolas" panose="020B0609020204030204" pitchFamily="49" charset="0"/>
              </a:rPr>
              <a:t>from</a:t>
            </a:r>
            <a:r>
              <a:rPr lang="en-IN" b="0" dirty="0">
                <a:solidFill>
                  <a:srgbClr val="FFFFFF"/>
                </a:solidFill>
                <a:effectLst/>
                <a:highlight>
                  <a:srgbClr val="000000"/>
                </a:highlight>
                <a:latin typeface="Consolas" panose="020B0609020204030204" pitchFamily="49" charset="0"/>
              </a:rPr>
              <a:t> </a:t>
            </a:r>
            <a:r>
              <a:rPr lang="en-IN" b="0" dirty="0" err="1">
                <a:solidFill>
                  <a:srgbClr val="FFFFFF"/>
                </a:solidFill>
                <a:effectLst/>
                <a:highlight>
                  <a:srgbClr val="000000"/>
                </a:highlight>
                <a:latin typeface="Consolas" panose="020B0609020204030204" pitchFamily="49" charset="0"/>
              </a:rPr>
              <a:t>django.conf.urls.static</a:t>
            </a:r>
            <a:r>
              <a:rPr lang="en-IN" b="0" dirty="0">
                <a:solidFill>
                  <a:srgbClr val="FFFFFF"/>
                </a:solidFill>
                <a:effectLst/>
                <a:highlight>
                  <a:srgbClr val="000000"/>
                </a:highlight>
                <a:latin typeface="Consolas" panose="020B0609020204030204" pitchFamily="49" charset="0"/>
              </a:rPr>
              <a:t> </a:t>
            </a:r>
            <a:r>
              <a:rPr lang="en-IN" b="0" dirty="0">
                <a:solidFill>
                  <a:srgbClr val="C586C0"/>
                </a:solidFill>
                <a:effectLst/>
                <a:highlight>
                  <a:srgbClr val="000000"/>
                </a:highlight>
                <a:latin typeface="Consolas" panose="020B0609020204030204" pitchFamily="49" charset="0"/>
              </a:rPr>
              <a:t>import</a:t>
            </a:r>
            <a:r>
              <a:rPr lang="en-IN" b="0" dirty="0">
                <a:solidFill>
                  <a:srgbClr val="FFFFFF"/>
                </a:solidFill>
                <a:effectLst/>
                <a:highlight>
                  <a:srgbClr val="000000"/>
                </a:highlight>
                <a:latin typeface="Consolas" panose="020B0609020204030204" pitchFamily="49" charset="0"/>
              </a:rPr>
              <a:t> static</a:t>
            </a:r>
          </a:p>
          <a:p>
            <a:r>
              <a:rPr lang="en-IN" b="0" dirty="0" err="1">
                <a:solidFill>
                  <a:srgbClr val="FFFFFF"/>
                </a:solidFill>
                <a:effectLst/>
                <a:highlight>
                  <a:srgbClr val="000000"/>
                </a:highlight>
                <a:latin typeface="Consolas" panose="020B0609020204030204" pitchFamily="49" charset="0"/>
              </a:rPr>
              <a:t>urlpatterns</a:t>
            </a:r>
            <a:r>
              <a:rPr lang="en-IN" b="0" dirty="0">
                <a:solidFill>
                  <a:srgbClr val="FFFFFF"/>
                </a:solidFill>
                <a:effectLst/>
                <a:highlight>
                  <a:srgbClr val="000000"/>
                </a:highlight>
                <a:latin typeface="Consolas" panose="020B0609020204030204" pitchFamily="49" charset="0"/>
              </a:rPr>
              <a:t> </a:t>
            </a:r>
            <a:r>
              <a:rPr lang="en-IN" b="0" dirty="0">
                <a:solidFill>
                  <a:srgbClr val="D4D4D4"/>
                </a:solidFill>
                <a:effectLst/>
                <a:highlight>
                  <a:srgbClr val="000000"/>
                </a:highlight>
                <a:latin typeface="Consolas" panose="020B0609020204030204" pitchFamily="49" charset="0"/>
              </a:rPr>
              <a:t>=</a:t>
            </a:r>
            <a:r>
              <a:rPr lang="en-IN" b="0" dirty="0">
                <a:solidFill>
                  <a:srgbClr val="FFFFFF"/>
                </a:solidFill>
                <a:effectLst/>
                <a:highlight>
                  <a:srgbClr val="000000"/>
                </a:highlight>
                <a:latin typeface="Consolas" panose="020B0609020204030204" pitchFamily="49" charset="0"/>
              </a:rPr>
              <a:t> [</a:t>
            </a:r>
          </a:p>
          <a:p>
            <a:r>
              <a:rPr lang="en-IN" b="0" dirty="0">
                <a:solidFill>
                  <a:srgbClr val="FFFFFF"/>
                </a:solidFill>
                <a:effectLst/>
                <a:highlight>
                  <a:srgbClr val="000000"/>
                </a:highlight>
                <a:latin typeface="Consolas" panose="020B0609020204030204" pitchFamily="49" charset="0"/>
              </a:rPr>
              <a:t>    path(</a:t>
            </a:r>
            <a:r>
              <a:rPr lang="en-IN" b="0" dirty="0">
                <a:solidFill>
                  <a:srgbClr val="CE9178"/>
                </a:solidFill>
                <a:effectLst/>
                <a:highlight>
                  <a:srgbClr val="000000"/>
                </a:highlight>
                <a:latin typeface="Consolas" panose="020B0609020204030204" pitchFamily="49" charset="0"/>
              </a:rPr>
              <a:t>''</a:t>
            </a:r>
            <a:r>
              <a:rPr lang="en-IN" b="0" dirty="0">
                <a:solidFill>
                  <a:srgbClr val="FFFFFF"/>
                </a:solidFill>
                <a:effectLst/>
                <a:highlight>
                  <a:srgbClr val="000000"/>
                </a:highlight>
                <a:latin typeface="Consolas" panose="020B0609020204030204" pitchFamily="49" charset="0"/>
              </a:rPr>
              <a:t>, include(</a:t>
            </a:r>
            <a:r>
              <a:rPr lang="en-IN" b="0" dirty="0">
                <a:solidFill>
                  <a:srgbClr val="CE9178"/>
                </a:solidFill>
                <a:effectLst/>
                <a:highlight>
                  <a:srgbClr val="000000"/>
                </a:highlight>
                <a:latin typeface="Consolas" panose="020B0609020204030204" pitchFamily="49" charset="0"/>
              </a:rPr>
              <a:t>'</a:t>
            </a:r>
            <a:r>
              <a:rPr lang="en-IN" b="0" dirty="0" err="1">
                <a:solidFill>
                  <a:srgbClr val="CE9178"/>
                </a:solidFill>
                <a:effectLst/>
                <a:highlight>
                  <a:srgbClr val="000000"/>
                </a:highlight>
                <a:latin typeface="Consolas" panose="020B0609020204030204" pitchFamily="49" charset="0"/>
              </a:rPr>
              <a:t>ml_app.urls</a:t>
            </a:r>
            <a:r>
              <a:rPr lang="en-IN" b="0" dirty="0">
                <a:solidFill>
                  <a:srgbClr val="CE9178"/>
                </a:solidFill>
                <a:effectLst/>
                <a:highlight>
                  <a:srgbClr val="000000"/>
                </a:highlight>
                <a:latin typeface="Consolas" panose="020B0609020204030204" pitchFamily="49" charset="0"/>
              </a:rPr>
              <a:t>'</a:t>
            </a:r>
            <a:r>
              <a:rPr lang="en-IN" b="0" dirty="0">
                <a:solidFill>
                  <a:srgbClr val="FFFFFF"/>
                </a:solidFill>
                <a:effectLst/>
                <a:highlight>
                  <a:srgbClr val="000000"/>
                </a:highlight>
                <a:latin typeface="Consolas" panose="020B0609020204030204" pitchFamily="49" charset="0"/>
              </a:rPr>
              <a:t>)),</a:t>
            </a:r>
          </a:p>
          <a:p>
            <a:endParaRPr lang="en-IN" b="0" dirty="0">
              <a:solidFill>
                <a:srgbClr val="FFFFFF"/>
              </a:solidFill>
              <a:effectLst/>
              <a:highlight>
                <a:srgbClr val="000000"/>
              </a:highlight>
              <a:latin typeface="Consolas" panose="020B0609020204030204" pitchFamily="49" charset="0"/>
            </a:endParaRPr>
          </a:p>
          <a:p>
            <a:r>
              <a:rPr lang="en-IN" b="0" dirty="0">
                <a:solidFill>
                  <a:srgbClr val="FFFFFF"/>
                </a:solidFill>
                <a:effectLst/>
                <a:highlight>
                  <a:srgbClr val="000000"/>
                </a:highlight>
                <a:latin typeface="Consolas" panose="020B0609020204030204" pitchFamily="49" charset="0"/>
              </a:rPr>
              <a:t>] </a:t>
            </a:r>
            <a:r>
              <a:rPr lang="en-IN" b="0" dirty="0">
                <a:solidFill>
                  <a:srgbClr val="D4D4D4"/>
                </a:solidFill>
                <a:effectLst/>
                <a:highlight>
                  <a:srgbClr val="000000"/>
                </a:highlight>
                <a:latin typeface="Consolas" panose="020B0609020204030204" pitchFamily="49" charset="0"/>
              </a:rPr>
              <a:t>+</a:t>
            </a:r>
            <a:r>
              <a:rPr lang="en-IN" b="0" dirty="0">
                <a:solidFill>
                  <a:srgbClr val="FFFFFF"/>
                </a:solidFill>
                <a:effectLst/>
                <a:highlight>
                  <a:srgbClr val="000000"/>
                </a:highlight>
                <a:latin typeface="Consolas" panose="020B0609020204030204" pitchFamily="49" charset="0"/>
              </a:rPr>
              <a:t> static(</a:t>
            </a:r>
            <a:r>
              <a:rPr lang="en-IN" b="0" dirty="0" err="1">
                <a:solidFill>
                  <a:srgbClr val="FFFFFF"/>
                </a:solidFill>
                <a:effectLst/>
                <a:highlight>
                  <a:srgbClr val="000000"/>
                </a:highlight>
                <a:latin typeface="Consolas" panose="020B0609020204030204" pitchFamily="49" charset="0"/>
              </a:rPr>
              <a:t>settings.MEDIA_URL</a:t>
            </a:r>
            <a:r>
              <a:rPr lang="en-IN" b="0" dirty="0">
                <a:solidFill>
                  <a:srgbClr val="FFFFFF"/>
                </a:solidFill>
                <a:effectLst/>
                <a:highlight>
                  <a:srgbClr val="000000"/>
                </a:highlight>
                <a:latin typeface="Consolas" panose="020B0609020204030204" pitchFamily="49" charset="0"/>
              </a:rPr>
              <a:t>, </a:t>
            </a:r>
            <a:r>
              <a:rPr lang="en-IN" b="0" dirty="0" err="1">
                <a:solidFill>
                  <a:srgbClr val="9CDCFE"/>
                </a:solidFill>
                <a:effectLst/>
                <a:highlight>
                  <a:srgbClr val="000000"/>
                </a:highlight>
                <a:latin typeface="Consolas" panose="020B0609020204030204" pitchFamily="49" charset="0"/>
              </a:rPr>
              <a:t>document_root</a:t>
            </a:r>
            <a:r>
              <a:rPr lang="en-IN" b="0" dirty="0">
                <a:solidFill>
                  <a:srgbClr val="D4D4D4"/>
                </a:solidFill>
                <a:effectLst/>
                <a:highlight>
                  <a:srgbClr val="000000"/>
                </a:highlight>
                <a:latin typeface="Consolas" panose="020B0609020204030204" pitchFamily="49" charset="0"/>
              </a:rPr>
              <a:t>=</a:t>
            </a:r>
            <a:r>
              <a:rPr lang="en-IN" b="0" dirty="0" err="1">
                <a:solidFill>
                  <a:srgbClr val="FFFFFF"/>
                </a:solidFill>
                <a:effectLst/>
                <a:highlight>
                  <a:srgbClr val="000000"/>
                </a:highlight>
                <a:latin typeface="Consolas" panose="020B0609020204030204" pitchFamily="49" charset="0"/>
              </a:rPr>
              <a:t>settings.MEDIA_ROOT</a:t>
            </a:r>
            <a:r>
              <a:rPr lang="en-IN" b="0" dirty="0">
                <a:solidFill>
                  <a:srgbClr val="FFFFFF"/>
                </a:solidFill>
                <a:effectLst/>
                <a:highlight>
                  <a:srgbClr val="000000"/>
                </a:highlight>
                <a:latin typeface="Consolas" panose="020B0609020204030204" pitchFamily="49" charset="0"/>
              </a:rPr>
              <a:t>)</a:t>
            </a:r>
          </a:p>
          <a:p>
            <a:endParaRPr lang="en-IN" dirty="0"/>
          </a:p>
        </p:txBody>
      </p:sp>
    </p:spTree>
    <p:extLst>
      <p:ext uri="{BB962C8B-B14F-4D97-AF65-F5344CB8AC3E}">
        <p14:creationId xmlns:p14="http://schemas.microsoft.com/office/powerpoint/2010/main" val="1239358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a:xfrm rot="16200000">
            <a:off x="-357878" y="1362335"/>
            <a:ext cx="2014203" cy="323330"/>
          </a:xfrm>
        </p:spPr>
        <p:txBody>
          <a:bodyPr/>
          <a:lstStyle/>
          <a:p>
            <a:r>
              <a:rPr lang="en-US" dirty="0">
                <a:solidFill>
                  <a:schemeClr val="accent1">
                    <a:lumMod val="75000"/>
                  </a:schemeClr>
                </a:solidFill>
              </a:rPr>
              <a:t>Deepfake detection</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9</a:t>
            </a:fld>
            <a:endParaRPr lang="en-US" dirty="0"/>
          </a:p>
        </p:txBody>
      </p:sp>
      <p:sp>
        <p:nvSpPr>
          <p:cNvPr id="16" name="TextBox 15">
            <a:extLst>
              <a:ext uri="{FF2B5EF4-FFF2-40B4-BE49-F238E27FC236}">
                <a16:creationId xmlns:a16="http://schemas.microsoft.com/office/drawing/2014/main" id="{B489190A-2CDE-1DC0-7804-0A8EDD9222A5}"/>
              </a:ext>
            </a:extLst>
          </p:cNvPr>
          <p:cNvSpPr txBox="1"/>
          <p:nvPr/>
        </p:nvSpPr>
        <p:spPr>
          <a:xfrm>
            <a:off x="1214203" y="816114"/>
            <a:ext cx="3058851" cy="707886"/>
          </a:xfrm>
          <a:prstGeom prst="rect">
            <a:avLst/>
          </a:prstGeom>
          <a:noFill/>
        </p:spPr>
        <p:txBody>
          <a:bodyPr wrap="none" rtlCol="0">
            <a:spAutoFit/>
          </a:bodyPr>
          <a:lstStyle/>
          <a:p>
            <a:r>
              <a:rPr lang="en-US" sz="4000" dirty="0">
                <a:latin typeface="Posterama" panose="020B0504020200020000" pitchFamily="34" charset="0"/>
                <a:cs typeface="Posterama" panose="020B0504020200020000" pitchFamily="34" charset="0"/>
              </a:rPr>
              <a:t>Continue……</a:t>
            </a:r>
            <a:endParaRPr lang="en-IN" sz="4000" dirty="0">
              <a:latin typeface="Posterama" panose="020B0504020200020000" pitchFamily="34" charset="0"/>
              <a:cs typeface="Posterama" panose="020B0504020200020000" pitchFamily="34" charset="0"/>
            </a:endParaRPr>
          </a:p>
        </p:txBody>
      </p:sp>
      <p:sp>
        <p:nvSpPr>
          <p:cNvPr id="6" name="TextBox 5">
            <a:extLst>
              <a:ext uri="{FF2B5EF4-FFF2-40B4-BE49-F238E27FC236}">
                <a16:creationId xmlns:a16="http://schemas.microsoft.com/office/drawing/2014/main" id="{E4CA1149-E3D4-2092-307C-53D44998A232}"/>
              </a:ext>
            </a:extLst>
          </p:cNvPr>
          <p:cNvSpPr txBox="1"/>
          <p:nvPr/>
        </p:nvSpPr>
        <p:spPr>
          <a:xfrm>
            <a:off x="1214203" y="1986115"/>
            <a:ext cx="9809096" cy="2585323"/>
          </a:xfrm>
          <a:prstGeom prst="rect">
            <a:avLst/>
          </a:prstGeom>
          <a:noFill/>
        </p:spPr>
        <p:txBody>
          <a:bodyPr wrap="none" rtlCol="0">
            <a:spAutoFit/>
          </a:bodyPr>
          <a:lstStyle/>
          <a:p>
            <a:r>
              <a:rPr lang="en-IN" b="0" dirty="0">
                <a:solidFill>
                  <a:srgbClr val="C586C0"/>
                </a:solidFill>
                <a:effectLst/>
                <a:highlight>
                  <a:srgbClr val="000000"/>
                </a:highlight>
                <a:latin typeface="Consolas" panose="020B0609020204030204" pitchFamily="49" charset="0"/>
              </a:rPr>
              <a:t>import</a:t>
            </a:r>
            <a:r>
              <a:rPr lang="en-IN" b="0" dirty="0">
                <a:solidFill>
                  <a:srgbClr val="FFFFFF"/>
                </a:solidFill>
                <a:effectLst/>
                <a:highlight>
                  <a:srgbClr val="000000"/>
                </a:highlight>
                <a:latin typeface="Consolas" panose="020B0609020204030204" pitchFamily="49" charset="0"/>
              </a:rPr>
              <a:t> </a:t>
            </a:r>
            <a:r>
              <a:rPr lang="en-IN" b="0" dirty="0" err="1">
                <a:solidFill>
                  <a:srgbClr val="FFFFFF"/>
                </a:solidFill>
                <a:effectLst/>
                <a:highlight>
                  <a:srgbClr val="000000"/>
                </a:highlight>
                <a:latin typeface="Consolas" panose="020B0609020204030204" pitchFamily="49" charset="0"/>
              </a:rPr>
              <a:t>os</a:t>
            </a:r>
            <a:endParaRPr lang="en-IN" b="0" dirty="0">
              <a:solidFill>
                <a:srgbClr val="FFFFFF"/>
              </a:solidFill>
              <a:effectLst/>
              <a:highlight>
                <a:srgbClr val="000000"/>
              </a:highlight>
              <a:latin typeface="Consolas" panose="020B0609020204030204" pitchFamily="49" charset="0"/>
            </a:endParaRPr>
          </a:p>
          <a:p>
            <a:endParaRPr lang="en-IN" b="0" dirty="0">
              <a:solidFill>
                <a:srgbClr val="C586C0"/>
              </a:solidFill>
              <a:effectLst/>
              <a:highlight>
                <a:srgbClr val="000000"/>
              </a:highlight>
              <a:latin typeface="Consolas" panose="020B0609020204030204" pitchFamily="49" charset="0"/>
            </a:endParaRPr>
          </a:p>
          <a:p>
            <a:r>
              <a:rPr lang="en-IN" b="0" dirty="0">
                <a:solidFill>
                  <a:srgbClr val="C586C0"/>
                </a:solidFill>
                <a:effectLst/>
                <a:highlight>
                  <a:srgbClr val="000000"/>
                </a:highlight>
                <a:latin typeface="Consolas" panose="020B0609020204030204" pitchFamily="49" charset="0"/>
              </a:rPr>
              <a:t>from</a:t>
            </a:r>
            <a:r>
              <a:rPr lang="en-IN" b="0" dirty="0">
                <a:solidFill>
                  <a:srgbClr val="FFFFFF"/>
                </a:solidFill>
                <a:effectLst/>
                <a:highlight>
                  <a:srgbClr val="000000"/>
                </a:highlight>
                <a:latin typeface="Consolas" panose="020B0609020204030204" pitchFamily="49" charset="0"/>
              </a:rPr>
              <a:t> </a:t>
            </a:r>
            <a:r>
              <a:rPr lang="en-IN" b="0" dirty="0" err="1">
                <a:solidFill>
                  <a:srgbClr val="FFFFFF"/>
                </a:solidFill>
                <a:effectLst/>
                <a:highlight>
                  <a:srgbClr val="000000"/>
                </a:highlight>
                <a:latin typeface="Consolas" panose="020B0609020204030204" pitchFamily="49" charset="0"/>
              </a:rPr>
              <a:t>django.core.asgi</a:t>
            </a:r>
            <a:r>
              <a:rPr lang="en-IN" b="0" dirty="0">
                <a:solidFill>
                  <a:srgbClr val="FFFFFF"/>
                </a:solidFill>
                <a:effectLst/>
                <a:highlight>
                  <a:srgbClr val="000000"/>
                </a:highlight>
                <a:latin typeface="Consolas" panose="020B0609020204030204" pitchFamily="49" charset="0"/>
              </a:rPr>
              <a:t> </a:t>
            </a:r>
            <a:r>
              <a:rPr lang="en-IN" b="0" dirty="0">
                <a:solidFill>
                  <a:srgbClr val="C586C0"/>
                </a:solidFill>
                <a:effectLst/>
                <a:highlight>
                  <a:srgbClr val="000000"/>
                </a:highlight>
                <a:latin typeface="Consolas" panose="020B0609020204030204" pitchFamily="49" charset="0"/>
              </a:rPr>
              <a:t>import</a:t>
            </a:r>
            <a:r>
              <a:rPr lang="en-IN" b="0" dirty="0">
                <a:solidFill>
                  <a:srgbClr val="FFFFFF"/>
                </a:solidFill>
                <a:effectLst/>
                <a:highlight>
                  <a:srgbClr val="000000"/>
                </a:highlight>
                <a:latin typeface="Consolas" panose="020B0609020204030204" pitchFamily="49" charset="0"/>
              </a:rPr>
              <a:t> </a:t>
            </a:r>
            <a:r>
              <a:rPr lang="en-IN" b="0" dirty="0" err="1">
                <a:solidFill>
                  <a:srgbClr val="FFFFFF"/>
                </a:solidFill>
                <a:effectLst/>
                <a:highlight>
                  <a:srgbClr val="000000"/>
                </a:highlight>
                <a:latin typeface="Consolas" panose="020B0609020204030204" pitchFamily="49" charset="0"/>
              </a:rPr>
              <a:t>get_asgi_application</a:t>
            </a:r>
            <a:endParaRPr lang="en-IN" b="0" dirty="0">
              <a:solidFill>
                <a:srgbClr val="FFFFFF"/>
              </a:solidFill>
              <a:effectLst/>
              <a:highlight>
                <a:srgbClr val="000000"/>
              </a:highlight>
              <a:latin typeface="Consolas" panose="020B0609020204030204" pitchFamily="49" charset="0"/>
            </a:endParaRPr>
          </a:p>
          <a:p>
            <a:endParaRPr lang="en-IN" b="0" dirty="0">
              <a:solidFill>
                <a:srgbClr val="FFFFFF"/>
              </a:solidFill>
              <a:effectLst/>
              <a:highlight>
                <a:srgbClr val="000000"/>
              </a:highlight>
              <a:latin typeface="Consolas" panose="020B0609020204030204" pitchFamily="49" charset="0"/>
            </a:endParaRPr>
          </a:p>
          <a:p>
            <a:r>
              <a:rPr lang="en-IN" b="0" dirty="0" err="1">
                <a:solidFill>
                  <a:srgbClr val="FFFFFF"/>
                </a:solidFill>
                <a:effectLst/>
                <a:highlight>
                  <a:srgbClr val="000000"/>
                </a:highlight>
                <a:latin typeface="Consolas" panose="020B0609020204030204" pitchFamily="49" charset="0"/>
              </a:rPr>
              <a:t>os.environ.setdefault</a:t>
            </a:r>
            <a:r>
              <a:rPr lang="en-IN" b="0" dirty="0">
                <a:solidFill>
                  <a:srgbClr val="FFFFFF"/>
                </a:solidFill>
                <a:effectLst/>
                <a:highlight>
                  <a:srgbClr val="000000"/>
                </a:highlight>
                <a:latin typeface="Consolas" panose="020B0609020204030204" pitchFamily="49" charset="0"/>
              </a:rPr>
              <a:t>(</a:t>
            </a:r>
            <a:r>
              <a:rPr lang="en-IN" b="0" dirty="0">
                <a:solidFill>
                  <a:srgbClr val="CE9178"/>
                </a:solidFill>
                <a:effectLst/>
                <a:highlight>
                  <a:srgbClr val="000000"/>
                </a:highlight>
                <a:latin typeface="Consolas" panose="020B0609020204030204" pitchFamily="49" charset="0"/>
              </a:rPr>
              <a:t>'DJANGO_SETTINGS_MODULE'</a:t>
            </a:r>
            <a:r>
              <a:rPr lang="en-IN" b="0" dirty="0">
                <a:solidFill>
                  <a:srgbClr val="FFFFFF"/>
                </a:solidFill>
                <a:effectLst/>
                <a:highlight>
                  <a:srgbClr val="000000"/>
                </a:highlight>
                <a:latin typeface="Consolas" panose="020B0609020204030204" pitchFamily="49" charset="0"/>
              </a:rPr>
              <a:t>, </a:t>
            </a:r>
            <a:r>
              <a:rPr lang="en-IN" b="0" dirty="0">
                <a:solidFill>
                  <a:srgbClr val="CE9178"/>
                </a:solidFill>
                <a:effectLst/>
                <a:highlight>
                  <a:srgbClr val="000000"/>
                </a:highlight>
                <a:latin typeface="Consolas" panose="020B0609020204030204" pitchFamily="49" charset="0"/>
              </a:rPr>
              <a:t>'</a:t>
            </a:r>
            <a:r>
              <a:rPr lang="en-IN" b="0" dirty="0" err="1">
                <a:solidFill>
                  <a:srgbClr val="CE9178"/>
                </a:solidFill>
                <a:effectLst/>
                <a:highlight>
                  <a:srgbClr val="000000"/>
                </a:highlight>
                <a:latin typeface="Consolas" panose="020B0609020204030204" pitchFamily="49" charset="0"/>
              </a:rPr>
              <a:t>project_settings.settings</a:t>
            </a:r>
            <a:r>
              <a:rPr lang="en-IN" b="0" dirty="0">
                <a:solidFill>
                  <a:srgbClr val="CE9178"/>
                </a:solidFill>
                <a:effectLst/>
                <a:highlight>
                  <a:srgbClr val="000000"/>
                </a:highlight>
                <a:latin typeface="Consolas" panose="020B0609020204030204" pitchFamily="49" charset="0"/>
              </a:rPr>
              <a:t>’</a:t>
            </a:r>
            <a:r>
              <a:rPr lang="en-IN" b="0" dirty="0">
                <a:solidFill>
                  <a:srgbClr val="FFFFFF"/>
                </a:solidFill>
                <a:effectLst/>
                <a:highlight>
                  <a:srgbClr val="000000"/>
                </a:highlight>
                <a:latin typeface="Consolas" panose="020B0609020204030204" pitchFamily="49" charset="0"/>
              </a:rPr>
              <a:t>)</a:t>
            </a:r>
          </a:p>
          <a:p>
            <a:endParaRPr lang="en-IN" b="0" dirty="0">
              <a:solidFill>
                <a:srgbClr val="FFFFFF"/>
              </a:solidFill>
              <a:effectLst/>
              <a:highlight>
                <a:srgbClr val="000000"/>
              </a:highlight>
              <a:latin typeface="Consolas" panose="020B0609020204030204" pitchFamily="49" charset="0"/>
            </a:endParaRPr>
          </a:p>
          <a:p>
            <a:r>
              <a:rPr lang="en-IN" b="0" dirty="0">
                <a:solidFill>
                  <a:srgbClr val="FFFFFF"/>
                </a:solidFill>
                <a:effectLst/>
                <a:highlight>
                  <a:srgbClr val="000000"/>
                </a:highlight>
                <a:latin typeface="Consolas" panose="020B0609020204030204" pitchFamily="49" charset="0"/>
              </a:rPr>
              <a:t>application </a:t>
            </a:r>
            <a:r>
              <a:rPr lang="en-IN" b="0" dirty="0">
                <a:solidFill>
                  <a:srgbClr val="D4D4D4"/>
                </a:solidFill>
                <a:effectLst/>
                <a:highlight>
                  <a:srgbClr val="000000"/>
                </a:highlight>
                <a:latin typeface="Consolas" panose="020B0609020204030204" pitchFamily="49" charset="0"/>
              </a:rPr>
              <a:t>=</a:t>
            </a:r>
            <a:r>
              <a:rPr lang="en-IN" b="0" dirty="0">
                <a:solidFill>
                  <a:srgbClr val="FFFFFF"/>
                </a:solidFill>
                <a:effectLst/>
                <a:highlight>
                  <a:srgbClr val="000000"/>
                </a:highlight>
                <a:latin typeface="Consolas" panose="020B0609020204030204" pitchFamily="49" charset="0"/>
              </a:rPr>
              <a:t> </a:t>
            </a:r>
            <a:r>
              <a:rPr lang="en-IN" b="0" dirty="0" err="1">
                <a:solidFill>
                  <a:srgbClr val="FFFFFF"/>
                </a:solidFill>
                <a:effectLst/>
                <a:highlight>
                  <a:srgbClr val="000000"/>
                </a:highlight>
                <a:latin typeface="Consolas" panose="020B0609020204030204" pitchFamily="49" charset="0"/>
              </a:rPr>
              <a:t>get_asgi_application</a:t>
            </a:r>
            <a:r>
              <a:rPr lang="en-IN" b="0" dirty="0">
                <a:solidFill>
                  <a:srgbClr val="FFFFFF"/>
                </a:solidFill>
                <a:effectLst/>
                <a:highlight>
                  <a:srgbClr val="000000"/>
                </a:highlight>
                <a:latin typeface="Consolas" panose="020B0609020204030204" pitchFamily="49" charset="0"/>
              </a:rPr>
              <a:t>()</a:t>
            </a:r>
          </a:p>
          <a:p>
            <a:endParaRPr lang="en-IN" b="0" dirty="0">
              <a:solidFill>
                <a:srgbClr val="FFFFFF"/>
              </a:solidFill>
              <a:effectLst/>
              <a:highlight>
                <a:srgbClr val="000000"/>
              </a:highlight>
              <a:latin typeface="Consolas" panose="020B0609020204030204" pitchFamily="49" charset="0"/>
            </a:endParaRPr>
          </a:p>
          <a:p>
            <a:endParaRPr lang="en-IN" dirty="0"/>
          </a:p>
        </p:txBody>
      </p:sp>
    </p:spTree>
    <p:extLst>
      <p:ext uri="{BB962C8B-B14F-4D97-AF65-F5344CB8AC3E}">
        <p14:creationId xmlns:p14="http://schemas.microsoft.com/office/powerpoint/2010/main" val="3291036051"/>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3.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{0FBE1410-A1EF-4883-AF40-2B3C5862F441}tf67061901_win32</Template>
  <TotalTime>860</TotalTime>
  <Words>840</Words>
  <Application>Microsoft Office PowerPoint</Application>
  <PresentationFormat>Widescreen</PresentationFormat>
  <Paragraphs>131</Paragraphs>
  <Slides>17</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17</vt:i4>
      </vt:variant>
    </vt:vector>
  </HeadingPairs>
  <TitlesOfParts>
    <vt:vector size="32" baseType="lpstr">
      <vt:lpstr>Algerian</vt:lpstr>
      <vt:lpstr>Aptos Display</vt:lpstr>
      <vt:lpstr>Arial</vt:lpstr>
      <vt:lpstr>Arial Black</vt:lpstr>
      <vt:lpstr>Bahnschrift SemiBold</vt:lpstr>
      <vt:lpstr>Bookman Old Style</vt:lpstr>
      <vt:lpstr>Calibri</vt:lpstr>
      <vt:lpstr>Calibri Light</vt:lpstr>
      <vt:lpstr>Consolas</vt:lpstr>
      <vt:lpstr>Daytona Condensed Light</vt:lpstr>
      <vt:lpstr>Open Sans Condensed Light</vt:lpstr>
      <vt:lpstr>Posterama</vt:lpstr>
      <vt:lpstr>Times New Roman</vt:lpstr>
      <vt:lpstr>Wingdings</vt:lpstr>
      <vt:lpstr>Office Theme</vt:lpstr>
      <vt:lpstr>PowerPoint Presentation</vt:lpstr>
      <vt:lpstr>DEEPFAKE DETECTION USING MACHINE LEARNIING</vt:lpstr>
      <vt:lpstr>CONTENTS</vt:lpstr>
      <vt:lpstr>Introduction</vt:lpstr>
      <vt:lpstr>PowerPoint Presentation</vt:lpstr>
      <vt:lpstr>DESIGN:</vt:lpstr>
      <vt:lpstr>PowerPoint Presentation</vt:lpstr>
      <vt:lpstr>PowerPoint Presentation</vt:lpstr>
      <vt:lpstr>PowerPoint Presentation</vt:lpstr>
      <vt:lpstr>PowerPoint Presentation</vt:lpstr>
      <vt:lpstr>System testing</vt:lpstr>
      <vt:lpstr>results</vt:lpstr>
      <vt:lpstr>results</vt:lpstr>
      <vt:lpstr>conclusion </vt:lpstr>
      <vt:lpstr>PowerPoint Presentation</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babajan jan</dc:creator>
  <cp:lastModifiedBy>RABIYA TABASSUM</cp:lastModifiedBy>
  <cp:revision>6</cp:revision>
  <dcterms:created xsi:type="dcterms:W3CDTF">2024-07-21T02:46:28Z</dcterms:created>
  <dcterms:modified xsi:type="dcterms:W3CDTF">2024-07-24T08:25:42Z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