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9" r:id="rId2"/>
    <p:sldId id="294" r:id="rId3"/>
    <p:sldId id="298" r:id="rId4"/>
    <p:sldId id="279" r:id="rId5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3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B2F"/>
    <a:srgbClr val="AA3959"/>
    <a:srgbClr val="9EC2CA"/>
    <a:srgbClr val="3167A8"/>
    <a:srgbClr val="1B85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6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948" y="48"/>
      </p:cViewPr>
      <p:guideLst>
        <p:guide orient="horz" pos="2193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z="1200">
                <a:sym typeface="+mn-ea"/>
              </a:rPr>
              <a:t>Click to edit Master text style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Second level</a:t>
            </a:r>
            <a:endParaRPr lang="zh-CN" altLang="en-US" sz="1200"/>
          </a:p>
          <a:p>
            <a:pPr lvl="2"/>
            <a:r>
              <a:rPr lang="zh-CN" altLang="en-US" sz="1200">
                <a:sym typeface="+mn-ea"/>
              </a:rPr>
              <a:t>Third level</a:t>
            </a:r>
            <a:endParaRPr lang="zh-CN" altLang="en-US" sz="1200"/>
          </a:p>
          <a:p>
            <a:pPr lvl="3"/>
            <a:r>
              <a:rPr lang="zh-CN" altLang="en-US" sz="1200">
                <a:sym typeface="+mn-ea"/>
              </a:rPr>
              <a:t>Fourth level</a:t>
            </a:r>
            <a:endParaRPr lang="zh-CN" altLang="en-US" sz="1200"/>
          </a:p>
          <a:p>
            <a:pPr lvl="4"/>
            <a:r>
              <a:rPr lang="zh-CN" altLang="en-US" sz="1200">
                <a:sym typeface="+mn-ea"/>
              </a:rPr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>
                <a:sym typeface="+mn-ea"/>
              </a:rPr>
              <a:t>Click to edit Master text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0" indent="0" algn="ctr">
              <a:buNone/>
              <a:defRPr sz="1800"/>
            </a:lvl3pPr>
            <a:lvl4pPr marL="1371616" indent="0" algn="ctr">
              <a:buNone/>
              <a:defRPr sz="1600"/>
            </a:lvl4pPr>
            <a:lvl5pPr marL="1828821" indent="0" algn="ctr">
              <a:buNone/>
              <a:defRPr sz="1600"/>
            </a:lvl5pPr>
            <a:lvl6pPr marL="2286027" indent="0" algn="ctr">
              <a:buNone/>
              <a:defRPr sz="1600"/>
            </a:lvl6pPr>
            <a:lvl7pPr marL="2743233" indent="0" algn="ctr">
              <a:buNone/>
              <a:defRPr sz="1600"/>
            </a:lvl7pPr>
            <a:lvl8pPr marL="3200437" indent="0" algn="ctr">
              <a:buNone/>
              <a:defRPr sz="1600"/>
            </a:lvl8pPr>
            <a:lvl9pPr marL="3657643" indent="0" algn="ctr">
              <a:buNone/>
              <a:defRPr sz="1600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43FEB3B-8107-4AE8-BA84-B6393BDA702C}" type="slidenum">
              <a:rPr lang="zh-CN" altLang="en-US" smtClean="0">
                <a:latin typeface="+mn-lt"/>
                <a:ea typeface="+mn-ea"/>
              </a:rPr>
              <a:pPr defTabSz="91441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Click to edit Master text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Click to edit Master text style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43FEB3B-8107-4AE8-BA84-B6393BDA702C}" type="slidenum">
              <a:rPr lang="zh-CN" altLang="en-US" smtClean="0">
                <a:latin typeface="+mn-lt"/>
                <a:ea typeface="+mn-ea"/>
              </a:rPr>
              <a:pPr defTabSz="91441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B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599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text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599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Click to edit Master text style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3" y="6356351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43FEB3B-8107-4AE8-BA84-B6393BDA702C}" type="slidenum">
              <a:rPr lang="zh-CN" altLang="en-US" smtClean="0">
                <a:latin typeface="+mn-lt"/>
                <a:ea typeface="+mn-ea"/>
              </a:rPr>
              <a:pPr defTabSz="91441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zh-CN" altLang="en-US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1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1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9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29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1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0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6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1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7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3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7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3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6.wdp"/><Relationship Id="rId18" Type="http://schemas.microsoft.com/office/2007/relationships/hdphoto" Target="../media/hdphoto8.wdp"/><Relationship Id="rId26" Type="http://schemas.openxmlformats.org/officeDocument/2006/relationships/image" Target="../media/image18.png"/><Relationship Id="rId3" Type="http://schemas.microsoft.com/office/2007/relationships/hdphoto" Target="../media/hdphoto1.wdp"/><Relationship Id="rId21" Type="http://schemas.openxmlformats.org/officeDocument/2006/relationships/image" Target="../media/image15.png"/><Relationship Id="rId7" Type="http://schemas.microsoft.com/office/2007/relationships/hdphoto" Target="../media/hdphoto3.wdp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5" Type="http://schemas.microsoft.com/office/2007/relationships/hdphoto" Target="../media/hdphoto11.wdp"/><Relationship Id="rId2" Type="http://schemas.openxmlformats.org/officeDocument/2006/relationships/image" Target="../media/image5.png"/><Relationship Id="rId16" Type="http://schemas.microsoft.com/office/2007/relationships/hdphoto" Target="../media/hdphoto7.wdp"/><Relationship Id="rId20" Type="http://schemas.microsoft.com/office/2007/relationships/hdphoto" Target="../media/hdphoto9.wdp"/><Relationship Id="rId29" Type="http://schemas.microsoft.com/office/2007/relationships/hdphoto" Target="../media/hdphoto13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5.wdp"/><Relationship Id="rId24" Type="http://schemas.openxmlformats.org/officeDocument/2006/relationships/image" Target="../media/image17.png"/><Relationship Id="rId5" Type="http://schemas.microsoft.com/office/2007/relationships/hdphoto" Target="../media/hdphoto2.wdp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image" Target="../media/image19.png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microsoft.com/office/2007/relationships/hdphoto" Target="../media/hdphoto4.wdp"/><Relationship Id="rId14" Type="http://schemas.openxmlformats.org/officeDocument/2006/relationships/image" Target="../media/image11.png"/><Relationship Id="rId22" Type="http://schemas.microsoft.com/office/2007/relationships/hdphoto" Target="../media/hdphoto10.wdp"/><Relationship Id="rId27" Type="http://schemas.microsoft.com/office/2007/relationships/hdphoto" Target="../media/hdphoto1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511" y="2967057"/>
            <a:ext cx="3974159" cy="39741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655" y="4671798"/>
            <a:ext cx="2045022" cy="2045022"/>
          </a:xfrm>
          <a:prstGeom prst="rect">
            <a:avLst/>
          </a:prstGeom>
        </p:spPr>
      </p:pic>
      <p:sp>
        <p:nvSpPr>
          <p:cNvPr id="18" name="矩形 4"/>
          <p:cNvSpPr/>
          <p:nvPr/>
        </p:nvSpPr>
        <p:spPr>
          <a:xfrm>
            <a:off x="1172304" y="295011"/>
            <a:ext cx="9676079" cy="7532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9" name="文本框 5"/>
          <p:cNvSpPr txBox="1"/>
          <p:nvPr/>
        </p:nvSpPr>
        <p:spPr>
          <a:xfrm>
            <a:off x="2575386" y="377302"/>
            <a:ext cx="7351741" cy="58490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IN" altLang="zh-CN" sz="3201" b="1" dirty="0">
                <a:solidFill>
                  <a:srgbClr val="161B2F"/>
                </a:solidFill>
                <a:latin typeface="Illuma Black" panose="00000A00000000000000" pitchFamily="2" charset="0"/>
                <a:ea typeface="微软雅黑" panose="020B0503020204020204" pitchFamily="34" charset="-122"/>
              </a:rPr>
              <a:t>SMART INDIA HACKATHON- 2022</a:t>
            </a:r>
            <a:endParaRPr lang="zh-CN" altLang="en-US" sz="3201" b="1" dirty="0">
              <a:solidFill>
                <a:srgbClr val="161B2F"/>
              </a:solidFill>
              <a:latin typeface="Illuma Black" panose="00000A00000000000000" pitchFamily="2" charset="0"/>
              <a:ea typeface="微软雅黑" panose="020B0503020204020204" pitchFamily="34" charset="-122"/>
            </a:endParaRPr>
          </a:p>
        </p:txBody>
      </p:sp>
      <p:pic>
        <p:nvPicPr>
          <p:cNvPr id="2050" name="Picture 2" descr="Download iphone chat bubble png png - Free PNG Images | TOP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429">
            <a:off x="7746396" y="5147563"/>
            <a:ext cx="788102" cy="29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7319" y="1558366"/>
            <a:ext cx="11447874" cy="1446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99" b="1" dirty="0">
                <a:solidFill>
                  <a:schemeClr val="bg1"/>
                </a:solidFill>
              </a:rPr>
              <a:t>Organisation Nam</a:t>
            </a:r>
            <a:r>
              <a:rPr lang="en-IN" sz="2799" b="1" dirty="0">
                <a:solidFill>
                  <a:schemeClr val="bg1"/>
                </a:solidFill>
              </a:rPr>
              <a:t>e: </a:t>
            </a:r>
            <a:r>
              <a:rPr lang="en-US" sz="2799" b="1" dirty="0">
                <a:solidFill>
                  <a:srgbClr val="FFC000"/>
                </a:solidFill>
                <a:latin typeface="Bell MT" panose="02020503060305020303" pitchFamily="18" charset="0"/>
              </a:rPr>
              <a:t>All India Council for Technical Education (AICTE</a:t>
            </a:r>
            <a:r>
              <a:rPr lang="en-US" sz="2799" b="1" dirty="0">
                <a:solidFill>
                  <a:srgbClr val="FFC000"/>
                </a:solidFill>
                <a:latin typeface="Bell MT" panose="02020503060305020303" pitchFamily="18" charset="0"/>
              </a:rPr>
              <a:t>)</a:t>
            </a:r>
          </a:p>
          <a:p>
            <a:r>
              <a:rPr lang="en-US" sz="2799" b="1" dirty="0">
                <a:solidFill>
                  <a:schemeClr val="bg1"/>
                </a:solidFill>
              </a:rPr>
              <a:t>Problem</a:t>
            </a:r>
            <a:r>
              <a:rPr lang="en-US" sz="3201" b="1" dirty="0">
                <a:solidFill>
                  <a:schemeClr val="bg1"/>
                </a:solidFill>
              </a:rPr>
              <a:t> </a:t>
            </a:r>
            <a:r>
              <a:rPr lang="en-US" sz="2799" b="1" dirty="0">
                <a:solidFill>
                  <a:schemeClr val="bg1"/>
                </a:solidFill>
              </a:rPr>
              <a:t>Statement</a:t>
            </a:r>
            <a:r>
              <a:rPr lang="en-US" sz="3201" b="1" dirty="0">
                <a:solidFill>
                  <a:schemeClr val="bg1"/>
                </a:solidFill>
              </a:rPr>
              <a:t>: </a:t>
            </a:r>
            <a:r>
              <a:rPr lang="en-US" sz="2799" b="1" dirty="0">
                <a:solidFill>
                  <a:srgbClr val="FFC000"/>
                </a:solidFill>
                <a:latin typeface="Bell MT" panose="02020503060305020303" pitchFamily="18" charset="0"/>
              </a:rPr>
              <a:t>AI based </a:t>
            </a:r>
            <a:r>
              <a:rPr lang="en-US" sz="2799" b="1" dirty="0">
                <a:solidFill>
                  <a:srgbClr val="FFC000"/>
                </a:solidFill>
                <a:latin typeface="Bell MT" panose="02020503060305020303" pitchFamily="18" charset="0"/>
              </a:rPr>
              <a:t>Chatbot </a:t>
            </a:r>
            <a:r>
              <a:rPr lang="en-US" sz="2799" b="1" dirty="0">
                <a:solidFill>
                  <a:srgbClr val="FFC000"/>
                </a:solidFill>
                <a:latin typeface="Bell MT" panose="02020503060305020303" pitchFamily="18" charset="0"/>
              </a:rPr>
              <a:t>to answer </a:t>
            </a:r>
            <a:r>
              <a:rPr lang="en-US" sz="2799" b="1" dirty="0" smtClean="0">
                <a:solidFill>
                  <a:srgbClr val="FFC000"/>
                </a:solidFill>
                <a:latin typeface="Bell MT" panose="02020503060305020303" pitchFamily="18" charset="0"/>
              </a:rPr>
              <a:t>FAQs (PS No : </a:t>
            </a:r>
            <a:r>
              <a:rPr lang="en-IN" sz="2800" dirty="0" smtClean="0">
                <a:solidFill>
                  <a:srgbClr val="FFC000"/>
                </a:solidFill>
              </a:rPr>
              <a:t>DR702)</a:t>
            </a:r>
            <a:endParaRPr lang="en-US" sz="2799" b="1" dirty="0" smtClean="0">
              <a:solidFill>
                <a:srgbClr val="FFC000"/>
              </a:solidFill>
              <a:latin typeface="Bell MT" panose="02020503060305020303" pitchFamily="18" charset="0"/>
            </a:endParaRPr>
          </a:p>
          <a:p>
            <a:r>
              <a:rPr lang="en-US" sz="2799" b="1" dirty="0" smtClean="0">
                <a:solidFill>
                  <a:schemeClr val="bg1"/>
                </a:solidFill>
              </a:rPr>
              <a:t>College </a:t>
            </a:r>
            <a:r>
              <a:rPr lang="en-US" sz="2799" b="1" dirty="0">
                <a:solidFill>
                  <a:schemeClr val="bg1"/>
                </a:solidFill>
              </a:rPr>
              <a:t>Code: </a:t>
            </a:r>
            <a:r>
              <a:rPr lang="en-US" sz="2799" b="1" dirty="0" smtClean="0">
                <a:solidFill>
                  <a:srgbClr val="FFC000"/>
                </a:solidFill>
                <a:latin typeface="Bell MT" panose="02020503060305020303" pitchFamily="18" charset="0"/>
              </a:rPr>
              <a:t>1117</a:t>
            </a:r>
            <a:endParaRPr lang="en-IN" sz="2799" b="1" dirty="0">
              <a:solidFill>
                <a:srgbClr val="FFC000"/>
              </a:solidFill>
              <a:latin typeface="Bell MT" panose="02020503060305020303" pitchFamily="18" charset="0"/>
            </a:endParaRPr>
          </a:p>
        </p:txBody>
      </p:sp>
      <p:sp>
        <p:nvSpPr>
          <p:cNvPr id="20" name="矩形 8">
            <a:extLst>
              <a:ext uri="{FF2B5EF4-FFF2-40B4-BE49-F238E27FC236}">
                <a16:creationId xmlns:a16="http://schemas.microsoft.com/office/drawing/2014/main" id="{56A8C2F0-7D11-455F-AC24-008E9B487789}"/>
              </a:ext>
            </a:extLst>
          </p:cNvPr>
          <p:cNvSpPr/>
          <p:nvPr/>
        </p:nvSpPr>
        <p:spPr>
          <a:xfrm>
            <a:off x="2431642" y="3304982"/>
            <a:ext cx="5708805" cy="1326498"/>
          </a:xfrm>
          <a:prstGeom prst="rect">
            <a:avLst/>
          </a:prstGeom>
          <a:noFill/>
          <a:ln w="28575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06951" y="3382881"/>
            <a:ext cx="5558186" cy="107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99" b="1" dirty="0">
                <a:solidFill>
                  <a:schemeClr val="bg1"/>
                </a:solidFill>
              </a:rPr>
              <a:t>Team</a:t>
            </a:r>
            <a:r>
              <a:rPr lang="en-US" sz="3201" b="1" dirty="0">
                <a:solidFill>
                  <a:schemeClr val="bg1"/>
                </a:solidFill>
              </a:rPr>
              <a:t> </a:t>
            </a:r>
            <a:r>
              <a:rPr lang="en-US" sz="2799" b="1" dirty="0">
                <a:solidFill>
                  <a:schemeClr val="bg1"/>
                </a:solidFill>
              </a:rPr>
              <a:t>Name: </a:t>
            </a:r>
            <a:r>
              <a:rPr lang="en-US" sz="2799" b="1" dirty="0" err="1" smtClean="0">
                <a:solidFill>
                  <a:srgbClr val="FFC000"/>
                </a:solidFill>
                <a:latin typeface="Bell MT" panose="02020503060305020303" pitchFamily="18" charset="0"/>
              </a:rPr>
              <a:t>BotMakers</a:t>
            </a:r>
            <a:endParaRPr lang="en-US" sz="2799" b="1" dirty="0">
              <a:solidFill>
                <a:srgbClr val="FFC000"/>
              </a:solidFill>
              <a:latin typeface="Bell MT" panose="02020503060305020303" pitchFamily="18" charset="0"/>
            </a:endParaRPr>
          </a:p>
          <a:p>
            <a:r>
              <a:rPr lang="en-US" sz="2799" b="1" dirty="0">
                <a:solidFill>
                  <a:schemeClr val="bg1"/>
                </a:solidFill>
              </a:rPr>
              <a:t>Team</a:t>
            </a:r>
            <a:r>
              <a:rPr lang="en-US" sz="3201" b="1" dirty="0">
                <a:solidFill>
                  <a:schemeClr val="bg1"/>
                </a:solidFill>
              </a:rPr>
              <a:t> </a:t>
            </a:r>
            <a:r>
              <a:rPr lang="en-US" sz="2799" b="1" dirty="0">
                <a:solidFill>
                  <a:schemeClr val="bg1"/>
                </a:solidFill>
              </a:rPr>
              <a:t>Leader</a:t>
            </a:r>
            <a:r>
              <a:rPr lang="en-US" sz="3201" b="1" dirty="0">
                <a:solidFill>
                  <a:schemeClr val="bg1"/>
                </a:solidFill>
              </a:rPr>
              <a:t> </a:t>
            </a:r>
            <a:r>
              <a:rPr lang="en-US" sz="2799" b="1" dirty="0">
                <a:solidFill>
                  <a:schemeClr val="bg1"/>
                </a:solidFill>
              </a:rPr>
              <a:t>Name: </a:t>
            </a:r>
            <a:r>
              <a:rPr lang="en-US" sz="2799" b="1" dirty="0">
                <a:solidFill>
                  <a:srgbClr val="FFC000"/>
                </a:solidFill>
                <a:latin typeface="Bell MT" panose="02020503060305020303" pitchFamily="18" charset="0"/>
              </a:rPr>
              <a:t>Nivedhitha </a:t>
            </a:r>
            <a:r>
              <a:rPr lang="en-US" sz="2799" b="1" dirty="0">
                <a:solidFill>
                  <a:srgbClr val="FFC000"/>
                </a:solidFill>
                <a:latin typeface="Bell MT" panose="02020503060305020303" pitchFamily="18" charset="0"/>
              </a:rPr>
              <a:t>DP</a:t>
            </a:r>
          </a:p>
        </p:txBody>
      </p:sp>
      <p:pic>
        <p:nvPicPr>
          <p:cNvPr id="22" name="图片 7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80315" y="4460355"/>
            <a:ext cx="8484438" cy="2898159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1303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/>
          <p:nvPr/>
        </p:nvSpPr>
        <p:spPr>
          <a:xfrm>
            <a:off x="1211885" y="330016"/>
            <a:ext cx="9676079" cy="753295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文本框 5"/>
          <p:cNvSpPr txBox="1"/>
          <p:nvPr/>
        </p:nvSpPr>
        <p:spPr>
          <a:xfrm>
            <a:off x="2006687" y="360974"/>
            <a:ext cx="8370219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IN" altLang="zh-CN" sz="3201" b="1" dirty="0">
                <a:solidFill>
                  <a:srgbClr val="161B2F"/>
                </a:solidFill>
                <a:latin typeface="Illuma Black" panose="00000A00000000000000" pitchFamily="2" charset="0"/>
                <a:ea typeface="微软雅黑" panose="020B0503020204020204" pitchFamily="34" charset="-122"/>
              </a:rPr>
              <a:t>PROPOSED IDEA</a:t>
            </a:r>
            <a:r>
              <a:rPr lang="en-IN" altLang="zh-CN" sz="3600" b="1" dirty="0">
                <a:solidFill>
                  <a:srgbClr val="161B2F"/>
                </a:solidFill>
                <a:latin typeface="Illuma Black" panose="00000A00000000000000" pitchFamily="2" charset="0"/>
                <a:ea typeface="微软雅黑" panose="020B0503020204020204" pitchFamily="34" charset="-122"/>
              </a:rPr>
              <a:t> | </a:t>
            </a:r>
            <a:r>
              <a:rPr lang="en-IN" altLang="zh-CN" sz="3201" b="1" dirty="0">
                <a:solidFill>
                  <a:srgbClr val="161B2F"/>
                </a:solidFill>
                <a:latin typeface="Illuma Black" panose="00000A00000000000000" pitchFamily="2" charset="0"/>
                <a:ea typeface="微软雅黑" panose="020B0503020204020204" pitchFamily="34" charset="-122"/>
              </a:rPr>
              <a:t>SOLUTION </a:t>
            </a:r>
            <a:r>
              <a:rPr lang="en-IN" altLang="zh-CN" sz="3600" b="1" dirty="0">
                <a:solidFill>
                  <a:srgbClr val="161B2F"/>
                </a:solidFill>
                <a:latin typeface="Illuma Black" panose="00000A00000000000000" pitchFamily="2" charset="0"/>
                <a:ea typeface="微软雅黑" panose="020B0503020204020204" pitchFamily="34" charset="-122"/>
              </a:rPr>
              <a:t>| </a:t>
            </a:r>
            <a:r>
              <a:rPr lang="en-IN" altLang="zh-CN" sz="3201" b="1" dirty="0">
                <a:solidFill>
                  <a:srgbClr val="161B2F"/>
                </a:solidFill>
                <a:latin typeface="Illuma Black" panose="00000A00000000000000" pitchFamily="2" charset="0"/>
                <a:ea typeface="微软雅黑" panose="020B0503020204020204" pitchFamily="34" charset="-122"/>
              </a:rPr>
              <a:t>PROTOTYPE</a:t>
            </a:r>
            <a:endParaRPr lang="zh-CN" altLang="en-US" sz="3600" b="1" dirty="0">
              <a:solidFill>
                <a:srgbClr val="161B2F"/>
              </a:solidFill>
              <a:latin typeface="Illuma Black" panose="00000A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9435" y="1482548"/>
            <a:ext cx="11355572" cy="276857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Aft>
                <a:spcPts val="0"/>
              </a:spcAft>
              <a:buNone/>
            </a:pPr>
            <a:r>
              <a:rPr lang="en-IN" sz="1600" dirty="0">
                <a:solidFill>
                  <a:schemeClr val="bg1"/>
                </a:solidFill>
              </a:rPr>
              <a:t>Government Websites like </a:t>
            </a:r>
            <a:r>
              <a:rPr lang="en-IN" sz="1600" dirty="0">
                <a:solidFill>
                  <a:srgbClr val="FFC000"/>
                </a:solidFill>
              </a:rPr>
              <a:t>AICTE</a:t>
            </a:r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dirty="0" smtClean="0">
                <a:solidFill>
                  <a:schemeClr val="bg1"/>
                </a:solidFill>
              </a:rPr>
              <a:t>faces  more number of queries from its users regardless of their field everyday, thus our idea is to </a:t>
            </a:r>
            <a:r>
              <a:rPr lang="en-IN" sz="1600" dirty="0" smtClean="0">
                <a:solidFill>
                  <a:srgbClr val="FFC000"/>
                </a:solidFill>
              </a:rPr>
              <a:t>automate</a:t>
            </a:r>
            <a:r>
              <a:rPr lang="en-IN" sz="1600" dirty="0" smtClean="0">
                <a:solidFill>
                  <a:schemeClr val="bg1"/>
                </a:solidFill>
              </a:rPr>
              <a:t> and increase the user experience by proposing an </a:t>
            </a:r>
            <a:r>
              <a:rPr lang="en-IN" sz="1600" dirty="0" smtClean="0">
                <a:solidFill>
                  <a:srgbClr val="FFC000"/>
                </a:solidFill>
              </a:rPr>
              <a:t>AI based CHATBOT </a:t>
            </a:r>
            <a:r>
              <a:rPr lang="en-IN" sz="1600" dirty="0" smtClean="0">
                <a:solidFill>
                  <a:schemeClr val="bg1"/>
                </a:solidFill>
              </a:rPr>
              <a:t>using </a:t>
            </a:r>
            <a:r>
              <a:rPr lang="en-IN" sz="1600" dirty="0" smtClean="0">
                <a:solidFill>
                  <a:srgbClr val="FFC000"/>
                </a:solidFill>
              </a:rPr>
              <a:t>RASA Framework </a:t>
            </a:r>
            <a:r>
              <a:rPr lang="en-IN" sz="1600" dirty="0" smtClean="0">
                <a:solidFill>
                  <a:schemeClr val="bg1"/>
                </a:solidFill>
              </a:rPr>
              <a:t>(Machine Learning ).</a:t>
            </a:r>
          </a:p>
          <a:p>
            <a:pPr marL="0" indent="0" algn="just" fontAlgn="auto">
              <a:spcAft>
                <a:spcPts val="0"/>
              </a:spcAft>
              <a:buNone/>
            </a:pPr>
            <a:r>
              <a:rPr lang="en-IN" sz="1600" dirty="0" smtClean="0">
                <a:solidFill>
                  <a:schemeClr val="bg1"/>
                </a:solidFill>
              </a:rPr>
              <a:t>Our </a:t>
            </a:r>
            <a:r>
              <a:rPr lang="en-IN" sz="1600" dirty="0" err="1" smtClean="0">
                <a:solidFill>
                  <a:schemeClr val="bg1"/>
                </a:solidFill>
              </a:rPr>
              <a:t>Chatbot</a:t>
            </a:r>
            <a:r>
              <a:rPr lang="en-IN" sz="1600" dirty="0" smtClean="0">
                <a:solidFill>
                  <a:schemeClr val="bg1"/>
                </a:solidFill>
              </a:rPr>
              <a:t> is designed using the </a:t>
            </a:r>
            <a:r>
              <a:rPr lang="en-IN" sz="1600" dirty="0" smtClean="0">
                <a:solidFill>
                  <a:srgbClr val="FFC000"/>
                </a:solidFill>
              </a:rPr>
              <a:t>Rasa NLU</a:t>
            </a:r>
            <a:r>
              <a:rPr lang="en-IN" sz="1600" dirty="0" smtClean="0">
                <a:solidFill>
                  <a:schemeClr val="bg1"/>
                </a:solidFill>
              </a:rPr>
              <a:t> and </a:t>
            </a:r>
            <a:r>
              <a:rPr lang="en-IN" sz="1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Rasa CORE </a:t>
            </a:r>
            <a:r>
              <a:rPr lang="en-IN" sz="1600" dirty="0" smtClean="0">
                <a:solidFill>
                  <a:schemeClr val="bg1"/>
                </a:solidFill>
              </a:rPr>
              <a:t>which entertains input in two forms – </a:t>
            </a:r>
            <a:r>
              <a:rPr lang="en-IN" sz="1600" dirty="0" smtClean="0">
                <a:solidFill>
                  <a:srgbClr val="FFC000"/>
                </a:solidFill>
              </a:rPr>
              <a:t>Voice</a:t>
            </a:r>
            <a:r>
              <a:rPr lang="en-IN" sz="1600" dirty="0" smtClean="0">
                <a:solidFill>
                  <a:schemeClr val="bg1"/>
                </a:solidFill>
              </a:rPr>
              <a:t> and </a:t>
            </a:r>
            <a:r>
              <a:rPr lang="en-IN" sz="1600" dirty="0" smtClean="0">
                <a:solidFill>
                  <a:srgbClr val="FFC000"/>
                </a:solidFill>
              </a:rPr>
              <a:t>Text</a:t>
            </a:r>
            <a:r>
              <a:rPr lang="en-IN" sz="1600" dirty="0" smtClean="0">
                <a:solidFill>
                  <a:schemeClr val="bg1"/>
                </a:solidFill>
              </a:rPr>
              <a:t> (English). These also include other conversational tools such as </a:t>
            </a:r>
            <a:r>
              <a:rPr lang="en-IN" sz="1600" dirty="0" smtClean="0">
                <a:solidFill>
                  <a:srgbClr val="FFC000"/>
                </a:solidFill>
              </a:rPr>
              <a:t>buttons, images , videos and direct clickable links </a:t>
            </a:r>
            <a:r>
              <a:rPr lang="en-IN" sz="1600" dirty="0" smtClean="0">
                <a:solidFill>
                  <a:schemeClr val="bg1"/>
                </a:solidFill>
              </a:rPr>
              <a:t>thus leading to a Interactive UI platform. </a:t>
            </a:r>
          </a:p>
          <a:p>
            <a:pPr marL="0" indent="0" algn="just" fontAlgn="auto">
              <a:spcAft>
                <a:spcPts val="0"/>
              </a:spcAft>
              <a:buNone/>
            </a:pPr>
            <a:r>
              <a:rPr lang="en-IN" sz="1600" dirty="0" smtClean="0">
                <a:solidFill>
                  <a:schemeClr val="bg1"/>
                </a:solidFill>
              </a:rPr>
              <a:t>The </a:t>
            </a:r>
            <a:r>
              <a:rPr lang="en-IN" sz="1600" dirty="0" err="1" smtClean="0">
                <a:solidFill>
                  <a:schemeClr val="bg1"/>
                </a:solidFill>
              </a:rPr>
              <a:t>Chatbot</a:t>
            </a:r>
            <a:r>
              <a:rPr lang="en-IN" sz="1600" dirty="0" smtClean="0">
                <a:solidFill>
                  <a:schemeClr val="bg1"/>
                </a:solidFill>
              </a:rPr>
              <a:t> provide a clear pathway to people who are </a:t>
            </a:r>
            <a:r>
              <a:rPr lang="en-IN" sz="1600" dirty="0" smtClean="0">
                <a:solidFill>
                  <a:srgbClr val="FFC000"/>
                </a:solidFill>
              </a:rPr>
              <a:t>unable to see, speak or hear</a:t>
            </a:r>
            <a:r>
              <a:rPr lang="en-IN" sz="1600" dirty="0" smtClean="0">
                <a:solidFill>
                  <a:schemeClr val="bg1"/>
                </a:solidFill>
              </a:rPr>
              <a:t> by delivering the answers in various forms such as </a:t>
            </a:r>
            <a:r>
              <a:rPr lang="en-IN" sz="1600" dirty="0" smtClean="0">
                <a:solidFill>
                  <a:srgbClr val="FFC000"/>
                </a:solidFill>
              </a:rPr>
              <a:t>Voice</a:t>
            </a:r>
            <a:r>
              <a:rPr lang="en-IN" sz="1600" dirty="0" smtClean="0">
                <a:solidFill>
                  <a:schemeClr val="bg1"/>
                </a:solidFill>
              </a:rPr>
              <a:t> and </a:t>
            </a:r>
            <a:r>
              <a:rPr lang="en-IN" sz="1600" dirty="0" smtClean="0">
                <a:solidFill>
                  <a:srgbClr val="FFC000"/>
                </a:solidFill>
              </a:rPr>
              <a:t>Text</a:t>
            </a:r>
            <a:r>
              <a:rPr lang="en-IN" sz="1600" dirty="0" smtClean="0">
                <a:solidFill>
                  <a:schemeClr val="bg1"/>
                </a:solidFill>
              </a:rPr>
              <a:t>. The additional feature of switching between </a:t>
            </a:r>
            <a:r>
              <a:rPr lang="en-IN" sz="1600" dirty="0" smtClean="0">
                <a:solidFill>
                  <a:srgbClr val="FFC000"/>
                </a:solidFill>
              </a:rPr>
              <a:t>audio on/off </a:t>
            </a:r>
            <a:r>
              <a:rPr lang="en-IN" sz="1600" dirty="0" smtClean="0">
                <a:solidFill>
                  <a:schemeClr val="bg1"/>
                </a:solidFill>
              </a:rPr>
              <a:t>is also made available for other users. </a:t>
            </a:r>
          </a:p>
          <a:p>
            <a:pPr marL="0" indent="0" algn="just" fontAlgn="auto">
              <a:spcAft>
                <a:spcPts val="0"/>
              </a:spcAft>
              <a:buNone/>
            </a:pPr>
            <a:r>
              <a:rPr lang="en-IN" sz="1600" dirty="0" smtClean="0">
                <a:solidFill>
                  <a:schemeClr val="bg1"/>
                </a:solidFill>
              </a:rPr>
              <a:t>This ensures a </a:t>
            </a:r>
            <a:r>
              <a:rPr lang="en-IN" sz="1600" dirty="0" smtClean="0">
                <a:solidFill>
                  <a:srgbClr val="FFC000"/>
                </a:solidFill>
              </a:rPr>
              <a:t>friendly connection </a:t>
            </a:r>
            <a:r>
              <a:rPr lang="en-IN" sz="1600" dirty="0" smtClean="0">
                <a:solidFill>
                  <a:schemeClr val="bg1"/>
                </a:solidFill>
              </a:rPr>
              <a:t>by adding a human prototype which acts a representative from the service provider along with interactive icons that lead to additional </a:t>
            </a:r>
            <a:r>
              <a:rPr lang="en-IN" sz="1600" dirty="0" smtClean="0">
                <a:solidFill>
                  <a:srgbClr val="FFC000"/>
                </a:solidFill>
              </a:rPr>
              <a:t>Query Forms</a:t>
            </a:r>
            <a:r>
              <a:rPr lang="en-IN" sz="1600" dirty="0" smtClean="0">
                <a:solidFill>
                  <a:schemeClr val="bg1"/>
                </a:solidFill>
              </a:rPr>
              <a:t>. This is also made to store all the </a:t>
            </a:r>
            <a:r>
              <a:rPr lang="en-IN" sz="1600" dirty="0" smtClean="0">
                <a:solidFill>
                  <a:srgbClr val="FFC000"/>
                </a:solidFill>
              </a:rPr>
              <a:t>chat transcripts</a:t>
            </a:r>
            <a:r>
              <a:rPr lang="en-IN" sz="1600" dirty="0" smtClean="0">
                <a:solidFill>
                  <a:schemeClr val="bg1"/>
                </a:solidFill>
              </a:rPr>
              <a:t> for any kind of future references in the form of simple excel database.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IN" sz="1600" dirty="0" smtClean="0">
              <a:solidFill>
                <a:schemeClr val="bg1"/>
              </a:solidFill>
            </a:endParaRPr>
          </a:p>
        </p:txBody>
      </p:sp>
      <p:sp>
        <p:nvSpPr>
          <p:cNvPr id="7" name="矩形 4"/>
          <p:cNvSpPr/>
          <p:nvPr/>
        </p:nvSpPr>
        <p:spPr>
          <a:xfrm>
            <a:off x="1121279" y="4166081"/>
            <a:ext cx="9857289" cy="753295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文本框 5"/>
          <p:cNvSpPr txBox="1"/>
          <p:nvPr/>
        </p:nvSpPr>
        <p:spPr>
          <a:xfrm>
            <a:off x="3876493" y="4292795"/>
            <a:ext cx="4346860" cy="58490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IN" altLang="zh-CN" sz="3201" b="1" dirty="0">
                <a:solidFill>
                  <a:srgbClr val="161B2F"/>
                </a:solidFill>
                <a:latin typeface="Illuma Black" panose="00000A00000000000000" pitchFamily="2" charset="0"/>
                <a:ea typeface="微软雅黑" panose="020B0503020204020204" pitchFamily="34" charset="-122"/>
              </a:rPr>
              <a:t>TECHNOLOGY STACK</a:t>
            </a:r>
            <a:endParaRPr lang="zh-CN" altLang="en-US" sz="3600" b="1" dirty="0">
              <a:solidFill>
                <a:srgbClr val="161B2F"/>
              </a:solidFill>
              <a:latin typeface="Illuma Black" panose="00000A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1885" y="5201477"/>
            <a:ext cx="3426816" cy="1969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rgbClr val="FFC000"/>
                </a:solidFill>
              </a:rPr>
              <a:t>CHATBOT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b="1" u="sng" dirty="0">
                <a:solidFill>
                  <a:srgbClr val="FFC000"/>
                </a:solidFill>
              </a:rPr>
              <a:t>BACKEN</a:t>
            </a:r>
            <a:r>
              <a:rPr lang="en-IN" b="1" u="sng" dirty="0">
                <a:solidFill>
                  <a:srgbClr val="FFC000"/>
                </a:solidFill>
              </a:rPr>
              <a:t>D</a:t>
            </a:r>
            <a:r>
              <a:rPr lang="en-IN" b="1" u="sng" dirty="0">
                <a:solidFill>
                  <a:srgbClr val="FFC000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PYTHON 3</a:t>
            </a:r>
          </a:p>
          <a:p>
            <a:pPr marL="342900" indent="-342900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RASA </a:t>
            </a:r>
            <a:r>
              <a:rPr lang="en-IN" dirty="0">
                <a:solidFill>
                  <a:schemeClr val="bg1"/>
                </a:solidFill>
              </a:rPr>
              <a:t>FRAMEWORK</a:t>
            </a:r>
          </a:p>
          <a:p>
            <a:pPr marL="342900" indent="-342900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JAVASCRIPT</a:t>
            </a:r>
          </a:p>
          <a:p>
            <a:pPr marL="342900" indent="-342900">
              <a:buFontTx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DATABASE – EXCEL SHEET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endParaRPr lang="en-IN" sz="1401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23353" y="5201477"/>
            <a:ext cx="21989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rgbClr val="FFC000"/>
                </a:solidFill>
              </a:rPr>
              <a:t>WEB</a:t>
            </a:r>
            <a:r>
              <a:rPr lang="en-IN" b="1" u="sng" dirty="0">
                <a:solidFill>
                  <a:srgbClr val="FFC000"/>
                </a:solidFill>
              </a:rPr>
              <a:t> FRONT-END: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HTML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CSS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37612" y="5201477"/>
            <a:ext cx="27083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rgbClr val="FFC000"/>
                </a:solidFill>
              </a:rPr>
              <a:t>CHATBOT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b="1" u="sng" dirty="0">
                <a:solidFill>
                  <a:srgbClr val="FFC000"/>
                </a:solidFill>
              </a:rPr>
              <a:t>CONNECTION</a:t>
            </a:r>
            <a:r>
              <a:rPr lang="en-IN" b="1" u="sng" dirty="0">
                <a:solidFill>
                  <a:srgbClr val="FFC000"/>
                </a:solidFill>
              </a:rPr>
              <a:t>:</a:t>
            </a:r>
            <a:endParaRPr lang="en-IN" b="1" u="sng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REST API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SOCKETIO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ENGINEIO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SANIC SERVER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6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58047" y="447459"/>
            <a:ext cx="7953198" cy="6180428"/>
          </a:xfrm>
          <a:prstGeom prst="rect">
            <a:avLst/>
          </a:prstGeom>
          <a:noFill/>
          <a:ln w="28575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551150" y="971341"/>
            <a:ext cx="2011680" cy="1005841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AICTE </a:t>
            </a:r>
            <a:r>
              <a:rPr lang="en-US" sz="1400" dirty="0" smtClean="0"/>
              <a:t>Web Portal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580249" y="1473674"/>
            <a:ext cx="57041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150659" y="1062194"/>
            <a:ext cx="1463040" cy="82296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AI Chatbot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427340" y="908056"/>
            <a:ext cx="837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C000"/>
                </a:solidFill>
              </a:rPr>
              <a:t>To Access</a:t>
            </a:r>
            <a:endParaRPr lang="en-US" sz="1400" dirty="0">
              <a:solidFill>
                <a:srgbClr val="FFC000"/>
              </a:solidFill>
            </a:endParaRPr>
          </a:p>
        </p:txBody>
      </p:sp>
      <p:cxnSp>
        <p:nvCxnSpPr>
          <p:cNvPr id="14" name="Straight Arrow Connector 13"/>
          <p:cNvCxnSpPr>
            <a:stCxn id="11" idx="6"/>
          </p:cNvCxnSpPr>
          <p:nvPr/>
        </p:nvCxnSpPr>
        <p:spPr>
          <a:xfrm>
            <a:off x="9613699" y="1473674"/>
            <a:ext cx="57041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0184109" y="1062194"/>
            <a:ext cx="1463040" cy="82296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Gets Query from the user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911278" y="1885154"/>
            <a:ext cx="4351" cy="4572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0184109" y="2342354"/>
            <a:ext cx="1463040" cy="82296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Text  Mgs / Voice Mgs / Direct Buttons</a:t>
            </a:r>
            <a:endParaRPr lang="en-US" sz="1400" dirty="0"/>
          </a:p>
        </p:txBody>
      </p:sp>
      <p:sp>
        <p:nvSpPr>
          <p:cNvPr id="20" name="Oval 19"/>
          <p:cNvSpPr/>
          <p:nvPr/>
        </p:nvSpPr>
        <p:spPr>
          <a:xfrm>
            <a:off x="10179758" y="3622514"/>
            <a:ext cx="1463040" cy="82296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Rasa Framework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0911278" y="3165314"/>
            <a:ext cx="4351" cy="4572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877445" y="1938032"/>
            <a:ext cx="801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C000"/>
                </a:solidFill>
              </a:rPr>
              <a:t>Through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87080" y="3622514"/>
            <a:ext cx="1826619" cy="82296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Provides an interactive response</a:t>
            </a:r>
            <a:endParaRPr lang="en-US" sz="1400" dirty="0"/>
          </a:p>
        </p:txBody>
      </p:sp>
      <p:cxnSp>
        <p:nvCxnSpPr>
          <p:cNvPr id="24" name="Straight Arrow Connector 23"/>
          <p:cNvCxnSpPr>
            <a:stCxn id="20" idx="2"/>
            <a:endCxn id="23" idx="6"/>
          </p:cNvCxnSpPr>
          <p:nvPr/>
        </p:nvCxnSpPr>
        <p:spPr>
          <a:xfrm flipH="1">
            <a:off x="9613699" y="4033994"/>
            <a:ext cx="56605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4"/>
          </p:cNvCxnSpPr>
          <p:nvPr/>
        </p:nvCxnSpPr>
        <p:spPr>
          <a:xfrm>
            <a:off x="10911278" y="4445474"/>
            <a:ext cx="9796" cy="38861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 flipH="1" flipV="1">
            <a:off x="7320080" y="4033993"/>
            <a:ext cx="4670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551150" y="3550668"/>
            <a:ext cx="1768930" cy="87194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/>
              <a:t>Texts, Hyper </a:t>
            </a:r>
            <a:r>
              <a:rPr lang="en-US" sz="1400" dirty="0" smtClean="0"/>
              <a:t>links, </a:t>
            </a:r>
            <a:r>
              <a:rPr lang="en-US" sz="1400" dirty="0" smtClean="0"/>
              <a:t>Voice Mgs,     Images</a:t>
            </a:r>
            <a:r>
              <a:rPr lang="en-US" sz="1400" dirty="0" smtClean="0"/>
              <a:t>, Videos</a:t>
            </a:r>
            <a:endParaRPr lang="en-US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10236553" y="4858682"/>
            <a:ext cx="1406245" cy="36576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Training Set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431264" y="4454748"/>
            <a:ext cx="4351" cy="4572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551150" y="4944082"/>
            <a:ext cx="1930038" cy="641124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Transcripts </a:t>
            </a:r>
            <a:r>
              <a:rPr lang="en-US" sz="1400" dirty="0" smtClean="0"/>
              <a:t>saved in </a:t>
            </a:r>
            <a:r>
              <a:rPr lang="en-US" sz="1400" dirty="0" smtClean="0"/>
              <a:t>the database</a:t>
            </a:r>
            <a:endParaRPr lang="en-US" sz="14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3556" y1="70667" x2="23556" y2="70667"/>
                        <a14:foregroundMark x1="8000" y1="62667" x2="8000" y2="33778"/>
                        <a14:foregroundMark x1="4000" y1="17333" x2="29333" y2="7111"/>
                        <a14:foregroundMark x1="45778" y1="5333" x2="73333" y2="10667"/>
                        <a14:foregroundMark x1="91111" y1="10667" x2="96000" y2="28000"/>
                        <a14:foregroundMark x1="95111" y1="44444" x2="94222" y2="64889"/>
                        <a14:foregroundMark x1="83556" y1="69778" x2="68444" y2="74667"/>
                        <a14:foregroundMark x1="69333" y1="33778" x2="69333" y2="39556"/>
                        <a14:foregroundMark x1="48889" y1="35111" x2="50667" y2="41333"/>
                        <a14:foregroundMark x1="28444" y1="33778" x2="32444" y2="39556"/>
                        <a14:backgroundMark x1="2222" y1="4889" x2="5333" y2="2667"/>
                        <a14:backgroundMark x1="72000" y1="87111" x2="80000" y2="87111"/>
                        <a14:backgroundMark x1="91111" y1="92000" x2="93333" y2="95111"/>
                        <a14:backgroundMark x1="14667" y1="80889" x2="28889" y2="85333"/>
                        <a14:backgroundMark x1="45333" y1="49333" x2="55556" y2="54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07694" y="1155498"/>
            <a:ext cx="283620" cy="28362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111" l="9778" r="89778">
                        <a14:foregroundMark x1="45333" y1="88889" x2="48000" y2="94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57948" y="1393966"/>
            <a:ext cx="268582" cy="26858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89" b="98667" l="0" r="9955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0765" y="1277990"/>
            <a:ext cx="266629" cy="26662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8222" l="0" r="100000">
                        <a14:backgroundMark x1="59556" y1="4889" x2="59556" y2="4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2365" y="1371229"/>
            <a:ext cx="306562" cy="306562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7100193" y="1427390"/>
            <a:ext cx="151405" cy="117229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Microphone Icon PNG Images | Vector and PSD Files | Free Download on Pngtre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6667" l="10000" r="90000">
                        <a14:foregroundMark x1="49444" y1="67500" x2="49444" y2="67500"/>
                        <a14:backgroundMark x1="49167" y1="59722" x2="49167" y2="59722"/>
                        <a14:backgroundMark x1="46111" y1="34444" x2="46111" y2="34444"/>
                        <a14:backgroundMark x1="47222" y1="28056" x2="47222" y2="28056"/>
                        <a14:backgroundMark x1="43056" y1="13889" x2="43056" y2="13889"/>
                        <a14:backgroundMark x1="48056" y1="48056" x2="48056" y2="48056"/>
                        <a14:backgroundMark x1="37778" y1="66389" x2="37778" y2="66389"/>
                        <a14:backgroundMark x1="35556" y1="64444" x2="35556" y2="6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140" y="2550681"/>
            <a:ext cx="358197" cy="35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9778" r="89778">
                        <a14:foregroundMark x1="40889" y1="44889" x2="40889" y2="44889"/>
                        <a14:foregroundMark x1="46222" y1="60444" x2="46222" y2="60444"/>
                        <a14:foregroundMark x1="55556" y1="77333" x2="55556" y2="7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57948" y="4919809"/>
            <a:ext cx="209823" cy="209823"/>
          </a:xfrm>
          <a:prstGeom prst="rect">
            <a:avLst/>
          </a:prstGeom>
        </p:spPr>
      </p:pic>
      <p:pic>
        <p:nvPicPr>
          <p:cNvPr id="1044" name="Picture 20" descr="Students - Student Icon White Png | Full Size PNG Download | SeekPNG"/>
          <p:cNvPicPr>
            <a:picLocks noChangeAspect="1" noChangeArrowheads="1"/>
          </p:cNvPicPr>
          <p:nvPr/>
        </p:nvPicPr>
        <p:blipFill>
          <a:blip r:embed="rId1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504" y="937500"/>
            <a:ext cx="762187" cy="87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128102" y="1822729"/>
            <a:ext cx="1018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C000"/>
                </a:solidFill>
              </a:rPr>
              <a:t>Student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128102" y="2997853"/>
            <a:ext cx="1018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C000"/>
                </a:solidFill>
              </a:rPr>
              <a:t>Teachers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61420" y="4243897"/>
            <a:ext cx="15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C000"/>
                </a:solidFill>
              </a:rPr>
              <a:t>Organizations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00976" y="5431317"/>
            <a:ext cx="15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C000"/>
                </a:solidFill>
              </a:rPr>
              <a:t>Other </a:t>
            </a:r>
            <a:r>
              <a:rPr lang="en-US" sz="1400" dirty="0" smtClean="0">
                <a:solidFill>
                  <a:srgbClr val="FFC000"/>
                </a:solidFill>
              </a:rPr>
              <a:t>Users</a:t>
            </a:r>
            <a:endParaRPr lang="en-US" sz="1400" dirty="0">
              <a:solidFill>
                <a:srgbClr val="FFC000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9983" r="94176">
                        <a14:foregroundMark x1="49584" y1="24531" x2="50582" y2="24844"/>
                        <a14:foregroundMark x1="53744" y1="43281" x2="53744" y2="432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8420" y="2037101"/>
            <a:ext cx="1048680" cy="108178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>
                        <a14:foregroundMark x1="24100" y1="46410" x2="24100" y2="46410"/>
                        <a14:foregroundMark x1="24500" y1="26923" x2="24500" y2="26923"/>
                        <a14:foregroundMark x1="33600" y1="48718" x2="33600" y2="48718"/>
                        <a14:foregroundMark x1="34800" y1="29872" x2="34800" y2="29872"/>
                        <a14:foregroundMark x1="69500" y1="49615" x2="69500" y2="49615"/>
                        <a14:foregroundMark x1="61200" y1="26410" x2="61200" y2="26410"/>
                        <a14:foregroundMark x1="53900" y1="22949" x2="53900" y2="22949"/>
                        <a14:foregroundMark x1="78000" y1="49744" x2="77500" y2="48333"/>
                        <a14:foregroundMark x1="75000" y1="28077" x2="75000" y2="28077"/>
                      </a14:backgroundRemoval>
                    </a14:imgEffect>
                  </a14:imgLayer>
                </a14:imgProps>
              </a:ext>
            </a:extLst>
          </a:blip>
          <a:srcRect l="11782" t="10372" r="9969" b="18412"/>
          <a:stretch/>
        </p:blipFill>
        <p:spPr>
          <a:xfrm>
            <a:off x="4083974" y="4713726"/>
            <a:ext cx="980028" cy="76501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8173852" y="5588476"/>
            <a:ext cx="1323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C000"/>
                </a:solidFill>
              </a:rPr>
              <a:t>Administrators</a:t>
            </a:r>
            <a:endParaRPr lang="en-US" sz="1400" dirty="0">
              <a:solidFill>
                <a:srgbClr val="FFC000"/>
              </a:solidFill>
            </a:endParaRPr>
          </a:p>
        </p:txBody>
      </p:sp>
      <p:pic>
        <p:nvPicPr>
          <p:cNvPr id="1024" name="Picture 1023"/>
          <p:cNvPicPr>
            <a:picLocks noChangeAspect="1"/>
          </p:cNvPicPr>
          <p:nvPr/>
        </p:nvPicPr>
        <p:blipFill rotWithShape="1">
          <a:blip r:embed="rId1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786" b="71429" l="10000" r="90000">
                        <a14:foregroundMark x1="47308" y1="22857" x2="47308" y2="22857"/>
                        <a14:foregroundMark x1="32692" y1="23214" x2="32692" y2="23214"/>
                        <a14:foregroundMark x1="22692" y1="27143" x2="22692" y2="27143"/>
                        <a14:foregroundMark x1="24231" y1="42143" x2="24231" y2="42143"/>
                        <a14:foregroundMark x1="74231" y1="38571" x2="74231" y2="38571"/>
                        <a14:foregroundMark x1="75385" y1="26786" x2="75385" y2="26786"/>
                        <a14:foregroundMark x1="68462" y1="24286" x2="68462" y2="24286"/>
                      </a14:backgroundRemoval>
                    </a14:imgEffect>
                  </a14:imgLayer>
                </a14:imgProps>
              </a:ext>
            </a:extLst>
          </a:blip>
          <a:srcRect b="30623"/>
          <a:stretch/>
        </p:blipFill>
        <p:spPr>
          <a:xfrm>
            <a:off x="4128102" y="3393735"/>
            <a:ext cx="935900" cy="903945"/>
          </a:xfrm>
          <a:prstGeom prst="rect">
            <a:avLst/>
          </a:prstGeom>
        </p:spPr>
      </p:pic>
      <p:pic>
        <p:nvPicPr>
          <p:cNvPr id="1054" name="Picture 30" descr="Administrator System Icon, Simple Style Stock Vector - Illustration of  internet, business: 161353879"/>
          <p:cNvPicPr>
            <a:picLocks noChangeAspect="1" noChangeArrowheads="1"/>
          </p:cNvPicPr>
          <p:nvPr/>
        </p:nvPicPr>
        <p:blipFill>
          <a:blip r:embed="rId2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500" b="96875" l="10125" r="90125">
                        <a14:foregroundMark x1="40125" y1="32250" x2="40125" y2="32250"/>
                        <a14:foregroundMark x1="71000" y1="39375" x2="71000" y2="39375"/>
                        <a14:foregroundMark x1="80875" y1="25375" x2="80875" y2="25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16" y="4671315"/>
            <a:ext cx="997133" cy="100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White Accept Database Icon - Download White Accept Database Icon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633" y="5284278"/>
            <a:ext cx="202046" cy="20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0" b="98718" l="0" r="99379">
                        <a14:foregroundMark x1="13975" y1="42308" x2="13975" y2="42308"/>
                        <a14:foregroundMark x1="36025" y1="42308" x2="36025" y2="42308"/>
                        <a14:foregroundMark x1="62112" y1="39103" x2="62112" y2="39103"/>
                        <a14:foregroundMark x1="78882" y1="40385" x2="78882" y2="40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76266" y="3737201"/>
            <a:ext cx="489613" cy="2372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56072" y="3246960"/>
            <a:ext cx="2522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</a:rPr>
              <a:t>Computes O/P</a:t>
            </a:r>
            <a:r>
              <a:rPr lang="en-US" sz="1400" dirty="0" smtClean="0">
                <a:solidFill>
                  <a:srgbClr val="FFC000"/>
                </a:solidFill>
              </a:rPr>
              <a:t> </a:t>
            </a:r>
            <a:r>
              <a:rPr lang="en-US" sz="1400" dirty="0" smtClean="0">
                <a:solidFill>
                  <a:srgbClr val="FFC000"/>
                </a:solidFill>
              </a:rPr>
              <a:t>using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62876" y="176322"/>
            <a:ext cx="2128437" cy="470262"/>
          </a:xfrm>
          <a:prstGeom prst="rect">
            <a:avLst/>
          </a:prstGeom>
          <a:solidFill>
            <a:srgbClr val="161B2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CASES</a:t>
            </a:r>
            <a:endParaRPr lang="en-US" dirty="0"/>
          </a:p>
        </p:txBody>
      </p:sp>
      <p:cxnSp>
        <p:nvCxnSpPr>
          <p:cNvPr id="1029" name="Elbow Connector 1028"/>
          <p:cNvCxnSpPr/>
          <p:nvPr/>
        </p:nvCxnSpPr>
        <p:spPr>
          <a:xfrm rot="10800000">
            <a:off x="6517324" y="5707337"/>
            <a:ext cx="2459416" cy="637413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33"/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0" b="99556" l="0" r="100000">
                        <a14:foregroundMark x1="36889" y1="71556" x2="36889" y2="71556"/>
                        <a14:foregroundMark x1="63111" y1="38222" x2="63111" y2="38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161605">
            <a:off x="5707057" y="3925419"/>
            <a:ext cx="299964" cy="299964"/>
          </a:xfrm>
          <a:prstGeom prst="rect">
            <a:avLst/>
          </a:prstGeom>
        </p:spPr>
      </p:pic>
      <p:pic>
        <p:nvPicPr>
          <p:cNvPr id="1039" name="Picture 1038"/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0" b="99556" l="889" r="100000">
                        <a14:foregroundMark x1="16889" y1="68000" x2="16889" y2="68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83074">
            <a:off x="9080193" y="3940106"/>
            <a:ext cx="255781" cy="255781"/>
          </a:xfrm>
          <a:prstGeom prst="rect">
            <a:avLst/>
          </a:prstGeom>
        </p:spPr>
      </p:pic>
      <p:sp>
        <p:nvSpPr>
          <p:cNvPr id="86" name="Rectangle: Rounded Corners 1">
            <a:extLst>
              <a:ext uri="{FF2B5EF4-FFF2-40B4-BE49-F238E27FC236}">
                <a16:creationId xmlns:a16="http://schemas.microsoft.com/office/drawing/2014/main" id="{F79F3193-A325-49CC-A7FE-8B22DDCCD0D2}"/>
              </a:ext>
            </a:extLst>
          </p:cNvPr>
          <p:cNvSpPr/>
          <p:nvPr/>
        </p:nvSpPr>
        <p:spPr>
          <a:xfrm>
            <a:off x="191634" y="253792"/>
            <a:ext cx="3581374" cy="2929027"/>
          </a:xfrm>
          <a:prstGeom prst="rect">
            <a:avLst/>
          </a:prstGeom>
          <a:solidFill>
            <a:srgbClr val="203864"/>
          </a:solidFill>
          <a:ln w="38100">
            <a:solidFill>
              <a:srgbClr val="C8C8C8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AICTE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or knowledge base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Rasa 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speech API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 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nternet</a:t>
            </a:r>
          </a:p>
        </p:txBody>
      </p:sp>
      <p:sp>
        <p:nvSpPr>
          <p:cNvPr id="87" name="Rectangle: Rounded Corners 2">
            <a:extLst>
              <a:ext uri="{FF2B5EF4-FFF2-40B4-BE49-F238E27FC236}">
                <a16:creationId xmlns:a16="http://schemas.microsoft.com/office/drawing/2014/main" id="{DB836CC2-6426-48DA-BC49-9310021F86F9}"/>
              </a:ext>
            </a:extLst>
          </p:cNvPr>
          <p:cNvSpPr/>
          <p:nvPr/>
        </p:nvSpPr>
        <p:spPr>
          <a:xfrm>
            <a:off x="1038503" y="421429"/>
            <a:ext cx="1873188" cy="4612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DEPENDENCIES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Rectangle: Rounded Corners 4">
            <a:extLst>
              <a:ext uri="{FF2B5EF4-FFF2-40B4-BE49-F238E27FC236}">
                <a16:creationId xmlns:a16="http://schemas.microsoft.com/office/drawing/2014/main" id="{1C8225B6-B139-4E5C-8A08-602314EF3B96}"/>
              </a:ext>
            </a:extLst>
          </p:cNvPr>
          <p:cNvSpPr/>
          <p:nvPr/>
        </p:nvSpPr>
        <p:spPr>
          <a:xfrm>
            <a:off x="205396" y="3384218"/>
            <a:ext cx="3566928" cy="3279409"/>
          </a:xfrm>
          <a:prstGeom prst="rect">
            <a:avLst/>
          </a:prstGeom>
          <a:solidFill>
            <a:srgbClr val="203864"/>
          </a:solidFill>
          <a:ln w="38100">
            <a:solidFill>
              <a:srgbClr val="C8C8C8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lack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information </a:t>
            </a:r>
            <a:endParaRPr lang="en-IN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ritical data blocking </a:t>
            </a:r>
            <a:endParaRPr lang="en-IN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ailure in voice recognition </a:t>
            </a:r>
            <a:endParaRPr lang="en-IN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ailure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user interface</a:t>
            </a:r>
            <a:endParaRPr lang="en-IN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9" name="Rectangle: Rounded Corners 7">
            <a:extLst>
              <a:ext uri="{FF2B5EF4-FFF2-40B4-BE49-F238E27FC236}">
                <a16:creationId xmlns:a16="http://schemas.microsoft.com/office/drawing/2014/main" id="{CF1A2A45-38CD-4D42-9C3D-755B60F4E2D8}"/>
              </a:ext>
            </a:extLst>
          </p:cNvPr>
          <p:cNvSpPr/>
          <p:nvPr/>
        </p:nvSpPr>
        <p:spPr>
          <a:xfrm>
            <a:off x="1076651" y="3541638"/>
            <a:ext cx="1835040" cy="4612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 STOPPERS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53" name="Elbow Connector 1052"/>
          <p:cNvCxnSpPr/>
          <p:nvPr/>
        </p:nvCxnSpPr>
        <p:spPr>
          <a:xfrm flipV="1">
            <a:off x="8976717" y="5313794"/>
            <a:ext cx="1944355" cy="1030956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/>
          <p:cNvCxnSpPr/>
          <p:nvPr/>
        </p:nvCxnSpPr>
        <p:spPr>
          <a:xfrm flipH="1">
            <a:off x="8813528" y="5891307"/>
            <a:ext cx="2583" cy="4534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Elbow Connector 1076"/>
          <p:cNvCxnSpPr>
            <a:stCxn id="1044" idx="3"/>
            <a:endCxn id="61" idx="3"/>
          </p:cNvCxnSpPr>
          <p:nvPr/>
        </p:nvCxnSpPr>
        <p:spPr>
          <a:xfrm>
            <a:off x="5018691" y="1375243"/>
            <a:ext cx="45311" cy="3720989"/>
          </a:xfrm>
          <a:prstGeom prst="bentConnector3">
            <a:avLst>
              <a:gd name="adj1" fmla="val 604513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5295569" y="1977182"/>
            <a:ext cx="1203661" cy="1188132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241232" y="3259939"/>
            <a:ext cx="837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C000"/>
                </a:solidFill>
              </a:rPr>
              <a:t>In the form of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777829" y="4461553"/>
            <a:ext cx="1018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C000"/>
                </a:solidFill>
              </a:rPr>
              <a:t>From</a:t>
            </a:r>
            <a:endParaRPr lang="en-US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2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图片 3"/>
          <p:cNvPicPr>
            <a:picLocks noChangeAspect="1"/>
          </p:cNvPicPr>
          <p:nvPr/>
        </p:nvPicPr>
        <p:blipFill>
          <a:blip r:embed="rId2"/>
          <a:srcRect r="24411"/>
          <a:stretch>
            <a:fillRect/>
          </a:stretch>
        </p:blipFill>
        <p:spPr>
          <a:xfrm>
            <a:off x="-566737" y="-628650"/>
            <a:ext cx="12853987" cy="802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2797791" y="2339978"/>
            <a:ext cx="9394210" cy="2251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724" name="文本框 2"/>
          <p:cNvSpPr txBox="1"/>
          <p:nvPr/>
        </p:nvSpPr>
        <p:spPr>
          <a:xfrm>
            <a:off x="4006068" y="2742304"/>
            <a:ext cx="7241791" cy="144642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8799" b="1" dirty="0" smtClean="0">
                <a:solidFill>
                  <a:srgbClr val="161B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8799" b="1" dirty="0">
              <a:solidFill>
                <a:srgbClr val="161B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694</TotalTime>
  <Words>365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微软雅黑</vt:lpstr>
      <vt:lpstr>宋体</vt:lpstr>
      <vt:lpstr>Arial</vt:lpstr>
      <vt:lpstr>Bahnschrift SemiLight</vt:lpstr>
      <vt:lpstr>Bell MT</vt:lpstr>
      <vt:lpstr>Calibri</vt:lpstr>
      <vt:lpstr>Calibri Light</vt:lpstr>
      <vt:lpstr>Illuma Black</vt:lpstr>
      <vt:lpstr>Times New Roman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ELCOT</cp:lastModifiedBy>
  <cp:revision>53</cp:revision>
  <dcterms:created xsi:type="dcterms:W3CDTF">2015-11-09T08:19:00Z</dcterms:created>
  <dcterms:modified xsi:type="dcterms:W3CDTF">2022-03-10T18:43:46Z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