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DM Sans" pitchFamily="2" charset="0"/>
      <p:regular r:id="rId15"/>
    </p:embeddedFont>
    <p:embeddedFont>
      <p:font typeface="DM Sans Bold" charset="0"/>
      <p:regular r:id="rId16"/>
    </p:embeddedFont>
    <p:embeddedFont>
      <p:font typeface="DM Sans Italics" panose="020B0604020202020204" charset="0"/>
      <p:regular r:id="rId17"/>
    </p:embeddedFont>
    <p:embeddedFont>
      <p:font typeface="Kollektif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9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sv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TextBox 8"/>
          <p:cNvSpPr txBox="1"/>
          <p:nvPr/>
        </p:nvSpPr>
        <p:spPr>
          <a:xfrm>
            <a:off x="1195702" y="3265095"/>
            <a:ext cx="16135543" cy="2844816"/>
          </a:xfrm>
          <a:prstGeom prst="rect">
            <a:avLst/>
          </a:prstGeom>
        </p:spPr>
        <p:txBody>
          <a:bodyPr lIns="0" tIns="0" rIns="0" bIns="0" rtlCol="0" anchor="t">
            <a:spAutoFit/>
          </a:bodyPr>
          <a:lstStyle/>
          <a:p>
            <a:pPr algn="ctr">
              <a:lnSpc>
                <a:spcPts val="7000"/>
              </a:lnSpc>
            </a:pPr>
            <a:r>
              <a:rPr lang="en-US" sz="7000" dirty="0">
                <a:solidFill>
                  <a:srgbClr val="227C9D"/>
                </a:solidFill>
                <a:latin typeface="Kollektif Bold"/>
              </a:rPr>
              <a:t>AD EXTENSION AUGMENTATION THROUGH LSTM-NLP SYNERGY: A DEEP LEARNING APPROACH </a:t>
            </a:r>
          </a:p>
        </p:txBody>
      </p:sp>
      <p:sp>
        <p:nvSpPr>
          <p:cNvPr id="9" name="TextBox 9"/>
          <p:cNvSpPr txBox="1"/>
          <p:nvPr/>
        </p:nvSpPr>
        <p:spPr>
          <a:xfrm>
            <a:off x="5664871" y="5947368"/>
            <a:ext cx="7197206" cy="1551946"/>
          </a:xfrm>
          <a:prstGeom prst="rect">
            <a:avLst/>
          </a:prstGeom>
        </p:spPr>
        <p:txBody>
          <a:bodyPr lIns="0" tIns="0" rIns="0" bIns="0" rtlCol="0" anchor="t">
            <a:spAutoFit/>
          </a:bodyPr>
          <a:lstStyle/>
          <a:p>
            <a:pPr algn="ctr">
              <a:lnSpc>
                <a:spcPts val="4070"/>
              </a:lnSpc>
            </a:pPr>
            <a:endParaRPr/>
          </a:p>
          <a:p>
            <a:pPr algn="ctr">
              <a:lnSpc>
                <a:spcPts val="4070"/>
              </a:lnSpc>
            </a:pPr>
            <a:r>
              <a:rPr lang="en-US" sz="3700">
                <a:solidFill>
                  <a:srgbClr val="545454"/>
                </a:solidFill>
                <a:latin typeface="DM Sans"/>
              </a:rPr>
              <a:t>Date: 17/04/2024</a:t>
            </a:r>
          </a:p>
          <a:p>
            <a:pPr algn="ctr">
              <a:lnSpc>
                <a:spcPts val="4070"/>
              </a:lnSpc>
            </a:pPr>
            <a:r>
              <a:rPr lang="en-US" sz="3700">
                <a:solidFill>
                  <a:srgbClr val="545454"/>
                </a:solidFill>
                <a:latin typeface="DM Sans"/>
              </a:rPr>
              <a:t>Paper ID: ROBIN270 </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30"/>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31" name="Group 31"/>
          <p:cNvGrpSpPr/>
          <p:nvPr/>
        </p:nvGrpSpPr>
        <p:grpSpPr>
          <a:xfrm rot="2700000">
            <a:off x="-1376391" y="-3093321"/>
            <a:ext cx="7415398" cy="3565095"/>
            <a:chOff x="0" y="0"/>
            <a:chExt cx="660400" cy="317500"/>
          </a:xfrm>
        </p:grpSpPr>
        <p:sp>
          <p:nvSpPr>
            <p:cNvPr id="32" name="Freeform 3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3" name="TextBox 3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4" name="AutoShape 3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5" name="AutoShape 3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6" name="AutoShape 3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7" name="AutoShape 3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8" name="AutoShape 3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9" name="AutoShape 3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40" name="AutoShape 4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1" name="AutoShape 41"/>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2" name="TextBox 42"/>
          <p:cNvSpPr txBox="1"/>
          <p:nvPr/>
        </p:nvSpPr>
        <p:spPr>
          <a:xfrm>
            <a:off x="5821235" y="7572061"/>
            <a:ext cx="7197206" cy="2066296"/>
          </a:xfrm>
          <a:prstGeom prst="rect">
            <a:avLst/>
          </a:prstGeom>
        </p:spPr>
        <p:txBody>
          <a:bodyPr lIns="0" tIns="0" rIns="0" bIns="0" rtlCol="0" anchor="t">
            <a:spAutoFit/>
          </a:bodyPr>
          <a:lstStyle/>
          <a:p>
            <a:pPr algn="ctr">
              <a:lnSpc>
                <a:spcPts val="4070"/>
              </a:lnSpc>
            </a:pPr>
            <a:endParaRPr/>
          </a:p>
          <a:p>
            <a:pPr algn="ctr">
              <a:lnSpc>
                <a:spcPts val="4070"/>
              </a:lnSpc>
            </a:pPr>
            <a:r>
              <a:rPr lang="en-US" sz="3700">
                <a:solidFill>
                  <a:srgbClr val="545454"/>
                </a:solidFill>
                <a:latin typeface="DM Sans Bold"/>
              </a:rPr>
              <a:t>TEAM</a:t>
            </a:r>
          </a:p>
          <a:p>
            <a:pPr algn="ctr">
              <a:lnSpc>
                <a:spcPts val="4070"/>
              </a:lnSpc>
            </a:pPr>
            <a:r>
              <a:rPr lang="en-US" sz="3700">
                <a:solidFill>
                  <a:srgbClr val="545454"/>
                </a:solidFill>
                <a:latin typeface="DM Sans"/>
              </a:rPr>
              <a:t>M. Varshitha Reddy</a:t>
            </a:r>
          </a:p>
          <a:p>
            <a:pPr algn="ctr">
              <a:lnSpc>
                <a:spcPts val="4070"/>
              </a:lnSpc>
            </a:pPr>
            <a:r>
              <a:rPr lang="en-US" sz="3700">
                <a:solidFill>
                  <a:srgbClr val="545454"/>
                </a:solidFill>
                <a:latin typeface="DM Sans"/>
              </a:rPr>
              <a:t>N. Nikhitha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33915" y="2997200"/>
            <a:ext cx="10620170"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CONCLUSION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833915" y="4518025"/>
            <a:ext cx="12286467" cy="2933700"/>
          </a:xfrm>
          <a:prstGeom prst="rect">
            <a:avLst/>
          </a:prstGeom>
        </p:spPr>
        <p:txBody>
          <a:bodyPr lIns="0" tIns="0" rIns="0" bIns="0" rtlCol="0" anchor="t">
            <a:spAutoFit/>
          </a:bodyPr>
          <a:lstStyle/>
          <a:p>
            <a:pPr algn="just">
              <a:lnSpc>
                <a:spcPts val="3360"/>
              </a:lnSpc>
            </a:pPr>
            <a:endParaRPr/>
          </a:p>
          <a:p>
            <a:pPr algn="just">
              <a:lnSpc>
                <a:spcPts val="3360"/>
              </a:lnSpc>
            </a:pPr>
            <a:r>
              <a:rPr lang="en-US" sz="2800">
                <a:solidFill>
                  <a:srgbClr val="545454"/>
                </a:solidFill>
                <a:latin typeface="DM Sans"/>
              </a:rPr>
              <a:t>The ad extension project uses real-time data, advanced NLP, and LSTM networks to improve clickthrough rates and engagement. By integrating these tools, it keeps ad extensions updated with evolving website content without manual intervention. Incorporating sentiment analysis from customer reviews refines suggestions based on user preferences, potentially reshaping digital advertising.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6548" y="4476102"/>
            <a:ext cx="6741313" cy="1093031"/>
            <a:chOff x="0" y="0"/>
            <a:chExt cx="1775490" cy="287877"/>
          </a:xfrm>
        </p:grpSpPr>
        <p:sp>
          <p:nvSpPr>
            <p:cNvPr id="3" name="Freeform 3"/>
            <p:cNvSpPr/>
            <p:nvPr/>
          </p:nvSpPr>
          <p:spPr>
            <a:xfrm>
              <a:off x="0" y="0"/>
              <a:ext cx="1775490" cy="287877"/>
            </a:xfrm>
            <a:custGeom>
              <a:avLst/>
              <a:gdLst/>
              <a:ahLst/>
              <a:cxnLst/>
              <a:rect l="l" t="t" r="r" b="b"/>
              <a:pathLst>
                <a:path w="1775490" h="287877">
                  <a:moveTo>
                    <a:pt x="58570" y="0"/>
                  </a:moveTo>
                  <a:lnTo>
                    <a:pt x="1716920" y="0"/>
                  </a:lnTo>
                  <a:cubicBezTo>
                    <a:pt x="1732454" y="0"/>
                    <a:pt x="1747351" y="6171"/>
                    <a:pt x="1758335" y="17155"/>
                  </a:cubicBezTo>
                  <a:cubicBezTo>
                    <a:pt x="1769319" y="28139"/>
                    <a:pt x="1775490" y="43036"/>
                    <a:pt x="1775490" y="58570"/>
                  </a:cubicBezTo>
                  <a:lnTo>
                    <a:pt x="1775490" y="229307"/>
                  </a:lnTo>
                  <a:cubicBezTo>
                    <a:pt x="1775490" y="261654"/>
                    <a:pt x="1749267" y="287877"/>
                    <a:pt x="1716920" y="287877"/>
                  </a:cubicBezTo>
                  <a:lnTo>
                    <a:pt x="58570" y="287877"/>
                  </a:lnTo>
                  <a:cubicBezTo>
                    <a:pt x="26223" y="287877"/>
                    <a:pt x="0" y="261654"/>
                    <a:pt x="0" y="229307"/>
                  </a:cubicBezTo>
                  <a:lnTo>
                    <a:pt x="0" y="58570"/>
                  </a:lnTo>
                  <a:cubicBezTo>
                    <a:pt x="0" y="26223"/>
                    <a:pt x="26223" y="0"/>
                    <a:pt x="58570" y="0"/>
                  </a:cubicBezTo>
                  <a:close/>
                </a:path>
              </a:pathLst>
            </a:custGeom>
            <a:solidFill>
              <a:srgbClr val="227C9D"/>
            </a:solidFill>
          </p:spPr>
        </p:sp>
        <p:sp>
          <p:nvSpPr>
            <p:cNvPr id="4" name="TextBox 4"/>
            <p:cNvSpPr txBox="1"/>
            <p:nvPr/>
          </p:nvSpPr>
          <p:spPr>
            <a:xfrm>
              <a:off x="0" y="19050"/>
              <a:ext cx="1775490" cy="268827"/>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a:off x="1028700" y="6657174"/>
            <a:ext cx="7749512" cy="1149132"/>
            <a:chOff x="0" y="0"/>
            <a:chExt cx="2041024" cy="302652"/>
          </a:xfrm>
        </p:grpSpPr>
        <p:sp>
          <p:nvSpPr>
            <p:cNvPr id="6" name="Freeform 6"/>
            <p:cNvSpPr/>
            <p:nvPr/>
          </p:nvSpPr>
          <p:spPr>
            <a:xfrm>
              <a:off x="0" y="0"/>
              <a:ext cx="2041024" cy="302652"/>
            </a:xfrm>
            <a:custGeom>
              <a:avLst/>
              <a:gdLst/>
              <a:ahLst/>
              <a:cxnLst/>
              <a:rect l="l" t="t" r="r" b="b"/>
              <a:pathLst>
                <a:path w="2041024" h="302652">
                  <a:moveTo>
                    <a:pt x="50950" y="0"/>
                  </a:moveTo>
                  <a:lnTo>
                    <a:pt x="1990074" y="0"/>
                  </a:lnTo>
                  <a:cubicBezTo>
                    <a:pt x="2003586" y="0"/>
                    <a:pt x="2016546" y="5368"/>
                    <a:pt x="2026101" y="14923"/>
                  </a:cubicBezTo>
                  <a:cubicBezTo>
                    <a:pt x="2035656" y="24478"/>
                    <a:pt x="2041024" y="37437"/>
                    <a:pt x="2041024" y="50950"/>
                  </a:cubicBezTo>
                  <a:lnTo>
                    <a:pt x="2041024" y="251702"/>
                  </a:lnTo>
                  <a:cubicBezTo>
                    <a:pt x="2041024" y="265215"/>
                    <a:pt x="2035656" y="278174"/>
                    <a:pt x="2026101" y="287729"/>
                  </a:cubicBezTo>
                  <a:cubicBezTo>
                    <a:pt x="2016546" y="297284"/>
                    <a:pt x="2003586" y="302652"/>
                    <a:pt x="1990074" y="302652"/>
                  </a:cubicBezTo>
                  <a:lnTo>
                    <a:pt x="50950" y="302652"/>
                  </a:lnTo>
                  <a:cubicBezTo>
                    <a:pt x="37437" y="302652"/>
                    <a:pt x="24478" y="297284"/>
                    <a:pt x="14923" y="287729"/>
                  </a:cubicBezTo>
                  <a:cubicBezTo>
                    <a:pt x="5368" y="278174"/>
                    <a:pt x="0" y="265215"/>
                    <a:pt x="0" y="251702"/>
                  </a:cubicBezTo>
                  <a:lnTo>
                    <a:pt x="0" y="50950"/>
                  </a:lnTo>
                  <a:cubicBezTo>
                    <a:pt x="0" y="37437"/>
                    <a:pt x="5368" y="24478"/>
                    <a:pt x="14923" y="14923"/>
                  </a:cubicBezTo>
                  <a:cubicBezTo>
                    <a:pt x="24478" y="5368"/>
                    <a:pt x="37437" y="0"/>
                    <a:pt x="50950" y="0"/>
                  </a:cubicBezTo>
                  <a:close/>
                </a:path>
              </a:pathLst>
            </a:custGeom>
            <a:solidFill>
              <a:srgbClr val="227C9D"/>
            </a:solidFill>
          </p:spPr>
        </p:sp>
        <p:sp>
          <p:nvSpPr>
            <p:cNvPr id="7" name="TextBox 7"/>
            <p:cNvSpPr txBox="1"/>
            <p:nvPr/>
          </p:nvSpPr>
          <p:spPr>
            <a:xfrm>
              <a:off x="0" y="19050"/>
              <a:ext cx="2041024" cy="283602"/>
            </a:xfrm>
            <a:prstGeom prst="rect">
              <a:avLst/>
            </a:prstGeom>
          </p:spPr>
          <p:txBody>
            <a:bodyPr lIns="50800" tIns="50800" rIns="50800" bIns="50800" rtlCol="0" anchor="ctr"/>
            <a:lstStyle/>
            <a:p>
              <a:pPr algn="ctr">
                <a:lnSpc>
                  <a:spcPts val="2553"/>
                </a:lnSpc>
              </a:pPr>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9" name="Group 19"/>
          <p:cNvGrpSpPr/>
          <p:nvPr/>
        </p:nvGrpSpPr>
        <p:grpSpPr>
          <a:xfrm>
            <a:off x="1284045" y="2524308"/>
            <a:ext cx="7238822" cy="1027869"/>
            <a:chOff x="0" y="0"/>
            <a:chExt cx="1906521" cy="270714"/>
          </a:xfrm>
        </p:grpSpPr>
        <p:sp>
          <p:nvSpPr>
            <p:cNvPr id="20" name="Freeform 20"/>
            <p:cNvSpPr/>
            <p:nvPr/>
          </p:nvSpPr>
          <p:spPr>
            <a:xfrm>
              <a:off x="0" y="0"/>
              <a:ext cx="1906521" cy="270714"/>
            </a:xfrm>
            <a:custGeom>
              <a:avLst/>
              <a:gdLst/>
              <a:ahLst/>
              <a:cxnLst/>
              <a:rect l="l" t="t" r="r" b="b"/>
              <a:pathLst>
                <a:path w="1906521" h="270714">
                  <a:moveTo>
                    <a:pt x="54545" y="0"/>
                  </a:moveTo>
                  <a:lnTo>
                    <a:pt x="1851976" y="0"/>
                  </a:lnTo>
                  <a:cubicBezTo>
                    <a:pt x="1866443" y="0"/>
                    <a:pt x="1880316" y="5747"/>
                    <a:pt x="1890545" y="15976"/>
                  </a:cubicBezTo>
                  <a:cubicBezTo>
                    <a:pt x="1900774" y="26205"/>
                    <a:pt x="1906521" y="40078"/>
                    <a:pt x="1906521" y="54545"/>
                  </a:cubicBezTo>
                  <a:lnTo>
                    <a:pt x="1906521" y="216170"/>
                  </a:lnTo>
                  <a:cubicBezTo>
                    <a:pt x="1906521" y="246294"/>
                    <a:pt x="1882101" y="270714"/>
                    <a:pt x="1851976" y="270714"/>
                  </a:cubicBezTo>
                  <a:lnTo>
                    <a:pt x="54545" y="270714"/>
                  </a:lnTo>
                  <a:cubicBezTo>
                    <a:pt x="24420" y="270714"/>
                    <a:pt x="0" y="246294"/>
                    <a:pt x="0" y="216170"/>
                  </a:cubicBezTo>
                  <a:lnTo>
                    <a:pt x="0" y="54545"/>
                  </a:lnTo>
                  <a:cubicBezTo>
                    <a:pt x="0" y="24420"/>
                    <a:pt x="24420" y="0"/>
                    <a:pt x="54545" y="0"/>
                  </a:cubicBezTo>
                  <a:close/>
                </a:path>
              </a:pathLst>
            </a:custGeom>
            <a:solidFill>
              <a:srgbClr val="227C9D"/>
            </a:solidFill>
          </p:spPr>
        </p:sp>
        <p:sp>
          <p:nvSpPr>
            <p:cNvPr id="21" name="TextBox 21"/>
            <p:cNvSpPr txBox="1"/>
            <p:nvPr/>
          </p:nvSpPr>
          <p:spPr>
            <a:xfrm>
              <a:off x="0" y="19050"/>
              <a:ext cx="1906521" cy="251664"/>
            </a:xfrm>
            <a:prstGeom prst="rect">
              <a:avLst/>
            </a:prstGeom>
          </p:spPr>
          <p:txBody>
            <a:bodyPr lIns="50800" tIns="50800" rIns="50800" bIns="50800" rtlCol="0" anchor="ctr"/>
            <a:lstStyle/>
            <a:p>
              <a:pPr algn="ctr">
                <a:lnSpc>
                  <a:spcPts val="2553"/>
                </a:lnSpc>
              </a:pPr>
              <a:endParaRPr/>
            </a:p>
          </p:txBody>
        </p:sp>
      </p:grpSp>
      <p:sp>
        <p:nvSpPr>
          <p:cNvPr id="22" name="TextBox 22"/>
          <p:cNvSpPr txBox="1"/>
          <p:nvPr/>
        </p:nvSpPr>
        <p:spPr>
          <a:xfrm>
            <a:off x="1428601" y="2725505"/>
            <a:ext cx="7174716" cy="615950"/>
          </a:xfrm>
          <a:prstGeom prst="rect">
            <a:avLst/>
          </a:prstGeom>
        </p:spPr>
        <p:txBody>
          <a:bodyPr lIns="0" tIns="0" rIns="0" bIns="0" rtlCol="0" anchor="t">
            <a:spAutoFit/>
          </a:bodyPr>
          <a:lstStyle/>
          <a:p>
            <a:pPr>
              <a:lnSpc>
                <a:spcPts val="4000"/>
              </a:lnSpc>
            </a:pPr>
            <a:r>
              <a:rPr lang="en-US" sz="4000">
                <a:solidFill>
                  <a:srgbClr val="FFFFFF"/>
                </a:solidFill>
                <a:latin typeface="Kollektif Bold"/>
              </a:rPr>
              <a:t>MULTIMEDIA INTEGRATION</a:t>
            </a:r>
          </a:p>
        </p:txBody>
      </p:sp>
      <p:sp>
        <p:nvSpPr>
          <p:cNvPr id="23" name="TextBox 23"/>
          <p:cNvSpPr txBox="1"/>
          <p:nvPr/>
        </p:nvSpPr>
        <p:spPr>
          <a:xfrm>
            <a:off x="1797499" y="4709880"/>
            <a:ext cx="5874501" cy="615950"/>
          </a:xfrm>
          <a:prstGeom prst="rect">
            <a:avLst/>
          </a:prstGeom>
        </p:spPr>
        <p:txBody>
          <a:bodyPr lIns="0" tIns="0" rIns="0" bIns="0" rtlCol="0" anchor="t">
            <a:spAutoFit/>
          </a:bodyPr>
          <a:lstStyle/>
          <a:p>
            <a:pPr algn="ctr">
              <a:lnSpc>
                <a:spcPts val="4000"/>
              </a:lnSpc>
            </a:pPr>
            <a:r>
              <a:rPr lang="en-US" sz="4000">
                <a:solidFill>
                  <a:srgbClr val="FFFFFF"/>
                </a:solidFill>
                <a:latin typeface="Kollektif Bold"/>
              </a:rPr>
              <a:t>GLOBAL ACCESSIBILITY</a:t>
            </a:r>
          </a:p>
        </p:txBody>
      </p:sp>
      <p:sp>
        <p:nvSpPr>
          <p:cNvPr id="24" name="TextBox 24"/>
          <p:cNvSpPr txBox="1"/>
          <p:nvPr/>
        </p:nvSpPr>
        <p:spPr>
          <a:xfrm>
            <a:off x="709038" y="6937143"/>
            <a:ext cx="8400105" cy="615950"/>
          </a:xfrm>
          <a:prstGeom prst="rect">
            <a:avLst/>
          </a:prstGeom>
        </p:spPr>
        <p:txBody>
          <a:bodyPr lIns="0" tIns="0" rIns="0" bIns="0" rtlCol="0" anchor="t">
            <a:spAutoFit/>
          </a:bodyPr>
          <a:lstStyle/>
          <a:p>
            <a:pPr algn="ctr">
              <a:lnSpc>
                <a:spcPts val="4000"/>
              </a:lnSpc>
            </a:pPr>
            <a:r>
              <a:rPr lang="en-US" sz="4000">
                <a:solidFill>
                  <a:srgbClr val="FFFFFF"/>
                </a:solidFill>
                <a:latin typeface="Kollektif Bold"/>
              </a:rPr>
              <a:t>DYNAMIC PERSONALIZATION</a:t>
            </a:r>
          </a:p>
        </p:txBody>
      </p:sp>
      <p:sp>
        <p:nvSpPr>
          <p:cNvPr id="25" name="TextBox 25"/>
          <p:cNvSpPr txBox="1"/>
          <p:nvPr/>
        </p:nvSpPr>
        <p:spPr>
          <a:xfrm>
            <a:off x="9092537" y="2314343"/>
            <a:ext cx="7569750" cy="1085850"/>
          </a:xfrm>
          <a:prstGeom prst="rect">
            <a:avLst/>
          </a:prstGeom>
        </p:spPr>
        <p:txBody>
          <a:bodyPr lIns="0" tIns="0" rIns="0" bIns="0" rtlCol="0" anchor="t">
            <a:spAutoFit/>
          </a:bodyPr>
          <a:lstStyle/>
          <a:p>
            <a:pPr algn="just">
              <a:lnSpc>
                <a:spcPts val="2879"/>
              </a:lnSpc>
            </a:pPr>
            <a:r>
              <a:rPr lang="en-US" sz="2400">
                <a:solidFill>
                  <a:srgbClr val="545454"/>
                </a:solidFill>
                <a:latin typeface="DM Sans"/>
              </a:rPr>
              <a:t>Expanding insights beyond text to include images and videos could elevate the allure and engagement of ad extension recommendations.</a:t>
            </a:r>
          </a:p>
        </p:txBody>
      </p:sp>
      <p:sp>
        <p:nvSpPr>
          <p:cNvPr id="26" name="TextBox 26"/>
          <p:cNvSpPr txBox="1"/>
          <p:nvPr/>
        </p:nvSpPr>
        <p:spPr>
          <a:xfrm>
            <a:off x="9144000" y="6657174"/>
            <a:ext cx="6713943" cy="1085850"/>
          </a:xfrm>
          <a:prstGeom prst="rect">
            <a:avLst/>
          </a:prstGeom>
        </p:spPr>
        <p:txBody>
          <a:bodyPr lIns="0" tIns="0" rIns="0" bIns="0" rtlCol="0" anchor="t">
            <a:spAutoFit/>
          </a:bodyPr>
          <a:lstStyle/>
          <a:p>
            <a:pPr algn="just">
              <a:lnSpc>
                <a:spcPts val="2879"/>
              </a:lnSpc>
            </a:pPr>
            <a:r>
              <a:rPr lang="en-US" sz="2400">
                <a:solidFill>
                  <a:srgbClr val="545454"/>
                </a:solidFill>
                <a:latin typeface="DM Sans"/>
              </a:rPr>
              <a:t>Implementing dynamic personalization techniques could allow ad extensions to adapt in real-time based on user behavior</a:t>
            </a:r>
          </a:p>
        </p:txBody>
      </p:sp>
      <p:sp>
        <p:nvSpPr>
          <p:cNvPr id="27" name="TextBox 27"/>
          <p:cNvSpPr txBox="1"/>
          <p:nvPr/>
        </p:nvSpPr>
        <p:spPr>
          <a:xfrm>
            <a:off x="709038" y="575932"/>
            <a:ext cx="8613842" cy="991870"/>
          </a:xfrm>
          <a:prstGeom prst="rect">
            <a:avLst/>
          </a:prstGeom>
        </p:spPr>
        <p:txBody>
          <a:bodyPr lIns="0" tIns="0" rIns="0" bIns="0" rtlCol="0" anchor="t">
            <a:spAutoFit/>
          </a:bodyPr>
          <a:lstStyle/>
          <a:p>
            <a:pPr algn="ctr">
              <a:lnSpc>
                <a:spcPts val="7279"/>
              </a:lnSpc>
            </a:pPr>
            <a:r>
              <a:rPr lang="en-US" sz="5199">
                <a:solidFill>
                  <a:srgbClr val="FE6D73"/>
                </a:solidFill>
                <a:latin typeface="Kollektif Bold"/>
              </a:rPr>
              <a:t>FUTURE ENHANCEMENTS</a:t>
            </a:r>
          </a:p>
        </p:txBody>
      </p:sp>
      <p:sp>
        <p:nvSpPr>
          <p:cNvPr id="28" name="TextBox 28"/>
          <p:cNvSpPr txBox="1"/>
          <p:nvPr/>
        </p:nvSpPr>
        <p:spPr>
          <a:xfrm>
            <a:off x="9109142" y="4240736"/>
            <a:ext cx="6713943" cy="1085850"/>
          </a:xfrm>
          <a:prstGeom prst="rect">
            <a:avLst/>
          </a:prstGeom>
        </p:spPr>
        <p:txBody>
          <a:bodyPr lIns="0" tIns="0" rIns="0" bIns="0" rtlCol="0" anchor="t">
            <a:spAutoFit/>
          </a:bodyPr>
          <a:lstStyle/>
          <a:p>
            <a:pPr algn="just">
              <a:lnSpc>
                <a:spcPts val="2879"/>
              </a:lnSpc>
            </a:pPr>
            <a:r>
              <a:rPr lang="en-US" sz="2400">
                <a:solidFill>
                  <a:srgbClr val="545454"/>
                </a:solidFill>
                <a:latin typeface="DM Sans"/>
              </a:rPr>
              <a:t>Adding multilingual support could extend the project's reach to a more diverse, global audience.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3609" y="1134236"/>
            <a:ext cx="17694774" cy="9445759"/>
            <a:chOff x="0" y="0"/>
            <a:chExt cx="4660352" cy="2487772"/>
          </a:xfrm>
        </p:grpSpPr>
        <p:sp>
          <p:nvSpPr>
            <p:cNvPr id="3" name="Freeform 3"/>
            <p:cNvSpPr/>
            <p:nvPr/>
          </p:nvSpPr>
          <p:spPr>
            <a:xfrm>
              <a:off x="0" y="0"/>
              <a:ext cx="4660352" cy="2487772"/>
            </a:xfrm>
            <a:custGeom>
              <a:avLst/>
              <a:gdLst/>
              <a:ahLst/>
              <a:cxnLst/>
              <a:rect l="l" t="t" r="r" b="b"/>
              <a:pathLst>
                <a:path w="4660352" h="2487772">
                  <a:moveTo>
                    <a:pt x="0" y="0"/>
                  </a:moveTo>
                  <a:lnTo>
                    <a:pt x="4660352" y="0"/>
                  </a:lnTo>
                  <a:lnTo>
                    <a:pt x="4660352" y="2487772"/>
                  </a:lnTo>
                  <a:lnTo>
                    <a:pt x="0" y="2487772"/>
                  </a:lnTo>
                  <a:close/>
                </a:path>
              </a:pathLst>
            </a:custGeom>
            <a:solidFill>
              <a:srgbClr val="000000">
                <a:alpha val="0"/>
              </a:srgbClr>
            </a:solidFill>
          </p:spPr>
        </p:sp>
        <p:sp>
          <p:nvSpPr>
            <p:cNvPr id="4" name="TextBox 4"/>
            <p:cNvSpPr txBox="1"/>
            <p:nvPr/>
          </p:nvSpPr>
          <p:spPr>
            <a:xfrm>
              <a:off x="0" y="19050"/>
              <a:ext cx="4660352" cy="2468722"/>
            </a:xfrm>
            <a:prstGeom prst="rect">
              <a:avLst/>
            </a:prstGeom>
          </p:spPr>
          <p:txBody>
            <a:bodyPr lIns="50800" tIns="50800" rIns="50800" bIns="50800" rtlCol="0" anchor="ctr"/>
            <a:lstStyle/>
            <a:p>
              <a:pPr algn="just">
                <a:lnSpc>
                  <a:spcPts val="3330"/>
                </a:lnSpc>
              </a:pPr>
              <a:r>
                <a:rPr lang="en-US" sz="3000">
                  <a:solidFill>
                    <a:srgbClr val="231F20"/>
                  </a:solidFill>
                  <a:latin typeface="DM Sans"/>
                </a:rPr>
                <a:t>[1]ting-Ting Yang, Improving Discovery Process Toward User Engagement Based on Advertising Extensions in Bluetooth Low    Energy Networks,”(IEEE Transactions on Mobile Computing),2022.</a:t>
              </a:r>
            </a:p>
            <a:p>
              <a:pPr algn="just">
                <a:lnSpc>
                  <a:spcPts val="3330"/>
                </a:lnSpc>
              </a:pPr>
              <a:r>
                <a:rPr lang="en-US" sz="3000">
                  <a:solidFill>
                    <a:srgbClr val="231F20"/>
                  </a:solidFill>
                  <a:latin typeface="DM Sans"/>
                </a:rPr>
                <a:t>[2] Understanding the Ins Outs of Google Ad Extensions, SmartMedia.com, blog April 2022.</a:t>
              </a:r>
            </a:p>
            <a:p>
              <a:pPr algn="just">
                <a:lnSpc>
                  <a:spcPts val="3330"/>
                </a:lnSpc>
              </a:pPr>
              <a:r>
                <a:rPr lang="en-US" sz="3000">
                  <a:solidFill>
                    <a:srgbClr val="231F20"/>
                  </a:solidFill>
                  <a:latin typeface="DM Sans"/>
                </a:rPr>
                <a:t>[3] Deliver more engaging Search ads with improvements to ad extensions, Google Blogspot, February 2022.</a:t>
              </a:r>
            </a:p>
            <a:p>
              <a:pPr algn="just">
                <a:lnSpc>
                  <a:spcPts val="3330"/>
                </a:lnSpc>
              </a:pPr>
              <a:r>
                <a:rPr lang="en-US" sz="3000">
                  <a:solidFill>
                    <a:srgbClr val="231F20"/>
                  </a:solidFill>
                  <a:latin typeface="DM Sans"/>
                </a:rPr>
                <a:t>[4] Ad hoc cluster management for coverage extensions on high-frequency mobile backhaul network, International Conference on Information and Communication Technology Convergence(ICTC), 2020.</a:t>
              </a:r>
            </a:p>
            <a:p>
              <a:pPr algn="just">
                <a:lnSpc>
                  <a:spcPts val="3330"/>
                </a:lnSpc>
              </a:pPr>
              <a:r>
                <a:rPr lang="en-US" sz="3000">
                  <a:solidFill>
                    <a:srgbClr val="231F20"/>
                  </a:solidFill>
                  <a:latin typeface="DM Sans"/>
                </a:rPr>
                <a:t>[5]  James She and Pc Ng,” A compressive approach to detect the proximity between smartphones and BLE beacons,” IEEE Internet of Things Journal, vol 6, August 2019.</a:t>
              </a:r>
            </a:p>
            <a:p>
              <a:pPr algn="just">
                <a:lnSpc>
                  <a:spcPts val="3330"/>
                </a:lnSpc>
              </a:pPr>
              <a:r>
                <a:rPr lang="en-US" sz="3000">
                  <a:solidFill>
                    <a:srgbClr val="231F20"/>
                  </a:solidFill>
                  <a:latin typeface="DM Sans"/>
                </a:rPr>
                <a:t>[6] Zhao Xu and MING JIN,” Determination of Design Extension Conditions List and Design Optimization of Safety Systems for ADS by Lines of Defenses Method,” IEEE, vol 6, September 2018.</a:t>
              </a:r>
            </a:p>
            <a:p>
              <a:pPr algn="just">
                <a:lnSpc>
                  <a:spcPts val="3330"/>
                </a:lnSpc>
              </a:pPr>
              <a:r>
                <a:rPr lang="en-US" sz="3000">
                  <a:solidFill>
                    <a:srgbClr val="231F20"/>
                  </a:solidFill>
                  <a:latin typeface="DM Sans"/>
                </a:rPr>
                <a:t>[7]Piotr Lininski and authors,” Model of the Effectiveness of Google Adwords Advertising Activities”,IEEE International Computer Sciences and Information Technologies(CSIT), 2018.</a:t>
              </a:r>
            </a:p>
            <a:p>
              <a:pPr algn="just">
                <a:lnSpc>
                  <a:spcPts val="3330"/>
                </a:lnSpc>
              </a:pPr>
              <a:r>
                <a:rPr lang="en-US" sz="3000">
                  <a:solidFill>
                    <a:srgbClr val="231F20"/>
                  </a:solidFill>
                  <a:latin typeface="DM Sans"/>
                </a:rPr>
                <a:t>[8] Reza Shokari, Amit Nayyeri,” Public Safety and AD hoc Networks: Coverage Extensions and Interoperability,” IEEE International Conference on Mobile Adhoc and Sensor systems(MASS), 2011.</a:t>
              </a:r>
            </a:p>
            <a:p>
              <a:pPr algn="just">
                <a:lnSpc>
                  <a:spcPts val="3330"/>
                </a:lnSpc>
              </a:pPr>
              <a:r>
                <a:rPr lang="en-US" sz="3000">
                  <a:solidFill>
                    <a:srgbClr val="231F20"/>
                  </a:solidFill>
                  <a:latin typeface="DM Sans"/>
                </a:rPr>
                <a:t>[9] Sang Bae, Jae. h.Kim,” Performance Improvements of OSPF MANET Extensions: A Cross Layer Approach,” IEEE Military Communications Conference, 2007.</a:t>
              </a:r>
            </a:p>
            <a:p>
              <a:pPr algn="just">
                <a:lnSpc>
                  <a:spcPts val="3330"/>
                </a:lnSpc>
              </a:pPr>
              <a:r>
                <a:rPr lang="en-US" sz="3000">
                  <a:solidFill>
                    <a:srgbClr val="231F20"/>
                  </a:solidFill>
                  <a:latin typeface="DM Sans"/>
                </a:rPr>
                <a:t>[10] Pavilhgo AltPntico em Lisboa, “Scalable multicast communications for ad hoc extensions attached to IP mobile networks,” 13th IEEE International Symposium on Personal,Indoor and Mobile Radio Communication(PIMRC), September 2002.</a:t>
              </a:r>
            </a:p>
            <a:p>
              <a:pPr algn="just">
                <a:lnSpc>
                  <a:spcPts val="3330"/>
                </a:lnSpc>
              </a:pPr>
              <a:endParaRPr lang="en-US" sz="3000">
                <a:solidFill>
                  <a:srgbClr val="231F20"/>
                </a:solidFill>
                <a:latin typeface="DM Sans"/>
              </a:endParaRPr>
            </a:p>
          </p:txBody>
        </p:sp>
      </p:grpSp>
      <p:sp>
        <p:nvSpPr>
          <p:cNvPr id="5" name="TextBox 5"/>
          <p:cNvSpPr txBox="1"/>
          <p:nvPr/>
        </p:nvSpPr>
        <p:spPr>
          <a:xfrm>
            <a:off x="273609" y="36830"/>
            <a:ext cx="8613842" cy="991870"/>
          </a:xfrm>
          <a:prstGeom prst="rect">
            <a:avLst/>
          </a:prstGeom>
        </p:spPr>
        <p:txBody>
          <a:bodyPr lIns="0" tIns="0" rIns="0" bIns="0" rtlCol="0" anchor="t">
            <a:spAutoFit/>
          </a:bodyPr>
          <a:lstStyle/>
          <a:p>
            <a:pPr>
              <a:lnSpc>
                <a:spcPts val="7279"/>
              </a:lnSpc>
            </a:pPr>
            <a:r>
              <a:rPr lang="en-US" sz="5199">
                <a:solidFill>
                  <a:srgbClr val="227C9D"/>
                </a:solidFill>
                <a:latin typeface="Kollektif Bold"/>
              </a:rPr>
              <a:t>REFERENCES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33915" y="3960810"/>
            <a:ext cx="10620170" cy="1886584"/>
          </a:xfrm>
          <a:prstGeom prst="rect">
            <a:avLst/>
          </a:prstGeom>
        </p:spPr>
        <p:txBody>
          <a:bodyPr lIns="0" tIns="0" rIns="0" bIns="0" rtlCol="0" anchor="t">
            <a:spAutoFit/>
          </a:bodyPr>
          <a:lstStyle/>
          <a:p>
            <a:pPr algn="ctr">
              <a:lnSpc>
                <a:spcPts val="12399"/>
              </a:lnSpc>
            </a:pPr>
            <a:r>
              <a:rPr lang="en-US" sz="12399">
                <a:solidFill>
                  <a:srgbClr val="227C9D"/>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25881" y="1844636"/>
            <a:ext cx="6948063" cy="3111563"/>
            <a:chOff x="0" y="0"/>
            <a:chExt cx="1829942" cy="819506"/>
          </a:xfrm>
        </p:grpSpPr>
        <p:sp>
          <p:nvSpPr>
            <p:cNvPr id="3" name="Freeform 3"/>
            <p:cNvSpPr/>
            <p:nvPr/>
          </p:nvSpPr>
          <p:spPr>
            <a:xfrm>
              <a:off x="0" y="0"/>
              <a:ext cx="1829942" cy="819506"/>
            </a:xfrm>
            <a:custGeom>
              <a:avLst/>
              <a:gdLst/>
              <a:ahLst/>
              <a:cxnLst/>
              <a:rect l="l" t="t" r="r" b="b"/>
              <a:pathLst>
                <a:path w="1829942" h="819506">
                  <a:moveTo>
                    <a:pt x="55713" y="0"/>
                  </a:moveTo>
                  <a:lnTo>
                    <a:pt x="1774229" y="0"/>
                  </a:lnTo>
                  <a:cubicBezTo>
                    <a:pt x="1789006" y="0"/>
                    <a:pt x="1803176" y="5870"/>
                    <a:pt x="1813625" y="16318"/>
                  </a:cubicBezTo>
                  <a:cubicBezTo>
                    <a:pt x="1824073" y="26766"/>
                    <a:pt x="1829942" y="40937"/>
                    <a:pt x="1829942" y="55713"/>
                  </a:cubicBezTo>
                  <a:lnTo>
                    <a:pt x="1829942" y="763794"/>
                  </a:lnTo>
                  <a:cubicBezTo>
                    <a:pt x="1829942" y="778570"/>
                    <a:pt x="1824073" y="792740"/>
                    <a:pt x="1813625" y="803188"/>
                  </a:cubicBezTo>
                  <a:cubicBezTo>
                    <a:pt x="1803176" y="813637"/>
                    <a:pt x="1789006" y="819506"/>
                    <a:pt x="1774229" y="819506"/>
                  </a:cubicBezTo>
                  <a:lnTo>
                    <a:pt x="55713" y="819506"/>
                  </a:lnTo>
                  <a:cubicBezTo>
                    <a:pt x="40937" y="819506"/>
                    <a:pt x="26766" y="813637"/>
                    <a:pt x="16318" y="803188"/>
                  </a:cubicBezTo>
                  <a:cubicBezTo>
                    <a:pt x="5870" y="792740"/>
                    <a:pt x="0" y="778570"/>
                    <a:pt x="0" y="763794"/>
                  </a:cubicBezTo>
                  <a:lnTo>
                    <a:pt x="0" y="55713"/>
                  </a:lnTo>
                  <a:cubicBezTo>
                    <a:pt x="0" y="40937"/>
                    <a:pt x="5870" y="26766"/>
                    <a:pt x="16318" y="16318"/>
                  </a:cubicBezTo>
                  <a:cubicBezTo>
                    <a:pt x="26766" y="5870"/>
                    <a:pt x="40937" y="0"/>
                    <a:pt x="55713" y="0"/>
                  </a:cubicBezTo>
                  <a:close/>
                </a:path>
              </a:pathLst>
            </a:custGeom>
            <a:solidFill>
              <a:srgbClr val="A6A6A6"/>
            </a:solidFill>
          </p:spPr>
        </p:sp>
        <p:sp>
          <p:nvSpPr>
            <p:cNvPr id="4" name="TextBox 4"/>
            <p:cNvSpPr txBox="1"/>
            <p:nvPr/>
          </p:nvSpPr>
          <p:spPr>
            <a:xfrm>
              <a:off x="0" y="-38100"/>
              <a:ext cx="1829942" cy="85760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1386843" y="720184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11" name="Group 11"/>
          <p:cNvGrpSpPr/>
          <p:nvPr/>
        </p:nvGrpSpPr>
        <p:grpSpPr>
          <a:xfrm>
            <a:off x="10025881" y="5232825"/>
            <a:ext cx="6948063" cy="3209539"/>
            <a:chOff x="0" y="0"/>
            <a:chExt cx="1829942" cy="845311"/>
          </a:xfrm>
        </p:grpSpPr>
        <p:sp>
          <p:nvSpPr>
            <p:cNvPr id="12" name="Freeform 12"/>
            <p:cNvSpPr/>
            <p:nvPr/>
          </p:nvSpPr>
          <p:spPr>
            <a:xfrm>
              <a:off x="0" y="0"/>
              <a:ext cx="1829942" cy="845311"/>
            </a:xfrm>
            <a:custGeom>
              <a:avLst/>
              <a:gdLst/>
              <a:ahLst/>
              <a:cxnLst/>
              <a:rect l="l" t="t" r="r" b="b"/>
              <a:pathLst>
                <a:path w="1829942" h="845311">
                  <a:moveTo>
                    <a:pt x="55713" y="0"/>
                  </a:moveTo>
                  <a:lnTo>
                    <a:pt x="1774229" y="0"/>
                  </a:lnTo>
                  <a:cubicBezTo>
                    <a:pt x="1789006" y="0"/>
                    <a:pt x="1803176" y="5870"/>
                    <a:pt x="1813625" y="16318"/>
                  </a:cubicBezTo>
                  <a:cubicBezTo>
                    <a:pt x="1824073" y="26766"/>
                    <a:pt x="1829942" y="40937"/>
                    <a:pt x="1829942" y="55713"/>
                  </a:cubicBezTo>
                  <a:lnTo>
                    <a:pt x="1829942" y="789598"/>
                  </a:lnTo>
                  <a:cubicBezTo>
                    <a:pt x="1829942" y="804374"/>
                    <a:pt x="1824073" y="818545"/>
                    <a:pt x="1813625" y="828993"/>
                  </a:cubicBezTo>
                  <a:cubicBezTo>
                    <a:pt x="1803176" y="839441"/>
                    <a:pt x="1789006" y="845311"/>
                    <a:pt x="1774229" y="845311"/>
                  </a:cubicBezTo>
                  <a:lnTo>
                    <a:pt x="55713" y="845311"/>
                  </a:lnTo>
                  <a:cubicBezTo>
                    <a:pt x="40937" y="845311"/>
                    <a:pt x="26766" y="839441"/>
                    <a:pt x="16318" y="828993"/>
                  </a:cubicBezTo>
                  <a:cubicBezTo>
                    <a:pt x="5870" y="818545"/>
                    <a:pt x="0" y="804374"/>
                    <a:pt x="0" y="789598"/>
                  </a:cubicBezTo>
                  <a:lnTo>
                    <a:pt x="0" y="55713"/>
                  </a:lnTo>
                  <a:cubicBezTo>
                    <a:pt x="0" y="40937"/>
                    <a:pt x="5870" y="26766"/>
                    <a:pt x="16318" y="16318"/>
                  </a:cubicBezTo>
                  <a:cubicBezTo>
                    <a:pt x="26766" y="5870"/>
                    <a:pt x="40937" y="0"/>
                    <a:pt x="55713" y="0"/>
                  </a:cubicBezTo>
                  <a:close/>
                </a:path>
              </a:pathLst>
            </a:custGeom>
            <a:solidFill>
              <a:srgbClr val="FFB450"/>
            </a:solidFill>
          </p:spPr>
        </p:sp>
        <p:sp>
          <p:nvSpPr>
            <p:cNvPr id="13" name="TextBox 13"/>
            <p:cNvSpPr txBox="1"/>
            <p:nvPr/>
          </p:nvSpPr>
          <p:spPr>
            <a:xfrm>
              <a:off x="0" y="-38100"/>
              <a:ext cx="1829942" cy="883411"/>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9144000" y="2616161"/>
            <a:ext cx="1543050" cy="154305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144000" y="6039195"/>
            <a:ext cx="1543050" cy="154305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9380791" y="2880791"/>
            <a:ext cx="1069467" cy="830353"/>
          </a:xfrm>
          <a:custGeom>
            <a:avLst/>
            <a:gdLst/>
            <a:ahLst/>
            <a:cxnLst/>
            <a:rect l="l" t="t" r="r" b="b"/>
            <a:pathLst>
              <a:path w="1069467" h="830353">
                <a:moveTo>
                  <a:pt x="0" y="0"/>
                </a:moveTo>
                <a:lnTo>
                  <a:pt x="1069468" y="0"/>
                </a:lnTo>
                <a:lnTo>
                  <a:pt x="1069468" y="830353"/>
                </a:lnTo>
                <a:lnTo>
                  <a:pt x="0" y="8303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rot="2700000">
            <a:off x="-2137434" y="-3783523"/>
            <a:ext cx="7415398" cy="3565095"/>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4" name="AutoShape 24"/>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25" name="AutoShape 25"/>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26" name="AutoShape 26"/>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27" name="AutoShape 27"/>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28" name="AutoShape 28"/>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29" name="AutoShape 29"/>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30" name="AutoShape 30"/>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31" name="Freeform 31"/>
          <p:cNvSpPr/>
          <p:nvPr/>
        </p:nvSpPr>
        <p:spPr>
          <a:xfrm>
            <a:off x="2181559" y="3090069"/>
            <a:ext cx="6425097" cy="4024265"/>
          </a:xfrm>
          <a:custGeom>
            <a:avLst/>
            <a:gdLst/>
            <a:ahLst/>
            <a:cxnLst/>
            <a:rect l="l" t="t" r="r" b="b"/>
            <a:pathLst>
              <a:path w="6425097" h="4024265">
                <a:moveTo>
                  <a:pt x="0" y="0"/>
                </a:moveTo>
                <a:lnTo>
                  <a:pt x="6425097" y="0"/>
                </a:lnTo>
                <a:lnTo>
                  <a:pt x="6425097" y="4024265"/>
                </a:lnTo>
                <a:lnTo>
                  <a:pt x="0" y="4024265"/>
                </a:lnTo>
                <a:lnTo>
                  <a:pt x="0" y="0"/>
                </a:lnTo>
                <a:close/>
              </a:path>
            </a:pathLst>
          </a:custGeom>
          <a:blipFill>
            <a:blip r:embed="rId4"/>
            <a:stretch>
              <a:fillRect b="-22862"/>
            </a:stretch>
          </a:blipFill>
        </p:spPr>
      </p:sp>
      <p:sp>
        <p:nvSpPr>
          <p:cNvPr id="32" name="Freeform 32"/>
          <p:cNvSpPr/>
          <p:nvPr/>
        </p:nvSpPr>
        <p:spPr>
          <a:xfrm>
            <a:off x="9380791" y="6302861"/>
            <a:ext cx="1069467" cy="1069467"/>
          </a:xfrm>
          <a:custGeom>
            <a:avLst/>
            <a:gdLst/>
            <a:ahLst/>
            <a:cxnLst/>
            <a:rect l="l" t="t" r="r" b="b"/>
            <a:pathLst>
              <a:path w="1069467" h="1069467">
                <a:moveTo>
                  <a:pt x="0" y="0"/>
                </a:moveTo>
                <a:lnTo>
                  <a:pt x="1069468" y="0"/>
                </a:lnTo>
                <a:lnTo>
                  <a:pt x="1069468" y="1069467"/>
                </a:lnTo>
                <a:lnTo>
                  <a:pt x="0" y="1069467"/>
                </a:lnTo>
                <a:lnTo>
                  <a:pt x="0" y="0"/>
                </a:lnTo>
                <a:close/>
              </a:path>
            </a:pathLst>
          </a:custGeom>
          <a:blipFill>
            <a:blip r:embed="rId5"/>
            <a:stretch>
              <a:fillRect/>
            </a:stretch>
          </a:blipFill>
        </p:spPr>
      </p:sp>
      <p:sp>
        <p:nvSpPr>
          <p:cNvPr id="33" name="TextBox 33"/>
          <p:cNvSpPr txBox="1"/>
          <p:nvPr/>
        </p:nvSpPr>
        <p:spPr>
          <a:xfrm>
            <a:off x="10797406" y="2057071"/>
            <a:ext cx="5576551" cy="2632655"/>
          </a:xfrm>
          <a:prstGeom prst="rect">
            <a:avLst/>
          </a:prstGeom>
        </p:spPr>
        <p:txBody>
          <a:bodyPr lIns="0" tIns="0" rIns="0" bIns="0" rtlCol="0" anchor="t">
            <a:spAutoFit/>
          </a:bodyPr>
          <a:lstStyle/>
          <a:p>
            <a:pPr algn="just">
              <a:lnSpc>
                <a:spcPts val="3529"/>
              </a:lnSpc>
            </a:pPr>
            <a:r>
              <a:rPr lang="en-US" sz="2715">
                <a:solidFill>
                  <a:srgbClr val="FFFFFF"/>
                </a:solidFill>
                <a:latin typeface="DM Sans Italics"/>
              </a:rPr>
              <a:t>Online marketing heavily invests in ad extensions, a favored choice, directing budgets to precisely target audiences and entice engaged customers to interact with brand assets.</a:t>
            </a:r>
          </a:p>
        </p:txBody>
      </p:sp>
      <p:sp>
        <p:nvSpPr>
          <p:cNvPr id="34" name="TextBox 34"/>
          <p:cNvSpPr txBox="1"/>
          <p:nvPr/>
        </p:nvSpPr>
        <p:spPr>
          <a:xfrm>
            <a:off x="1948788" y="2000206"/>
            <a:ext cx="6450454" cy="765175"/>
          </a:xfrm>
          <a:prstGeom prst="rect">
            <a:avLst/>
          </a:prstGeom>
        </p:spPr>
        <p:txBody>
          <a:bodyPr lIns="0" tIns="0" rIns="0" bIns="0" rtlCol="0" anchor="t">
            <a:spAutoFit/>
          </a:bodyPr>
          <a:lstStyle/>
          <a:p>
            <a:pPr algn="ctr">
              <a:lnSpc>
                <a:spcPts val="5000"/>
              </a:lnSpc>
            </a:pPr>
            <a:r>
              <a:rPr lang="en-US" sz="5000">
                <a:solidFill>
                  <a:srgbClr val="FE6D73"/>
                </a:solidFill>
                <a:latin typeface="Kollektif Bold"/>
              </a:rPr>
              <a:t>ABSTRACT</a:t>
            </a:r>
          </a:p>
        </p:txBody>
      </p:sp>
      <p:sp>
        <p:nvSpPr>
          <p:cNvPr id="35" name="TextBox 35"/>
          <p:cNvSpPr txBox="1"/>
          <p:nvPr/>
        </p:nvSpPr>
        <p:spPr>
          <a:xfrm>
            <a:off x="2227228" y="7593549"/>
            <a:ext cx="6450454" cy="1085850"/>
          </a:xfrm>
          <a:prstGeom prst="rect">
            <a:avLst/>
          </a:prstGeom>
        </p:spPr>
        <p:txBody>
          <a:bodyPr lIns="0" tIns="0" rIns="0" bIns="0" rtlCol="0" anchor="t">
            <a:spAutoFit/>
          </a:bodyPr>
          <a:lstStyle/>
          <a:p>
            <a:pPr algn="ctr">
              <a:lnSpc>
                <a:spcPts val="4320"/>
              </a:lnSpc>
            </a:pPr>
            <a:r>
              <a:rPr lang="en-US" sz="3600">
                <a:solidFill>
                  <a:srgbClr val="545454"/>
                </a:solidFill>
                <a:latin typeface="DM Sans Bold"/>
              </a:rPr>
              <a:t>In Ad Extensions, extensions leads to success</a:t>
            </a:r>
          </a:p>
        </p:txBody>
      </p:sp>
      <p:sp>
        <p:nvSpPr>
          <p:cNvPr id="36" name="TextBox 36"/>
          <p:cNvSpPr txBox="1"/>
          <p:nvPr/>
        </p:nvSpPr>
        <p:spPr>
          <a:xfrm>
            <a:off x="10797406" y="5456390"/>
            <a:ext cx="5643226" cy="2680084"/>
          </a:xfrm>
          <a:prstGeom prst="rect">
            <a:avLst/>
          </a:prstGeom>
        </p:spPr>
        <p:txBody>
          <a:bodyPr lIns="0" tIns="0" rIns="0" bIns="0" rtlCol="0" anchor="t">
            <a:spAutoFit/>
          </a:bodyPr>
          <a:lstStyle/>
          <a:p>
            <a:pPr algn="just">
              <a:lnSpc>
                <a:spcPts val="3535"/>
              </a:lnSpc>
            </a:pPr>
            <a:r>
              <a:rPr lang="en-US" sz="2719">
                <a:solidFill>
                  <a:srgbClr val="FFFFFF"/>
                </a:solidFill>
                <a:latin typeface="DM Sans Italics"/>
              </a:rPr>
              <a:t>This model automates ad extension creation using real-time website data, NLP, LSTM, and sentiment analysis to boost ad effectiveness and campaign conversions for agencies.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71013" y="3977767"/>
            <a:ext cx="12866041" cy="1520824"/>
          </a:xfrm>
          <a:prstGeom prst="rect">
            <a:avLst/>
          </a:prstGeom>
        </p:spPr>
        <p:txBody>
          <a:bodyPr lIns="0" tIns="0" rIns="0" bIns="0" rtlCol="0" anchor="t">
            <a:spAutoFit/>
          </a:bodyPr>
          <a:lstStyle/>
          <a:p>
            <a:pPr algn="ctr">
              <a:lnSpc>
                <a:spcPts val="9999"/>
              </a:lnSpc>
            </a:pPr>
            <a:r>
              <a:rPr lang="en-US" sz="9999">
                <a:solidFill>
                  <a:srgbClr val="227C9D"/>
                </a:solidFill>
                <a:latin typeface="Kollektif Bold"/>
              </a:rPr>
              <a:t>INTRODUCTION</a:t>
            </a:r>
          </a:p>
        </p:txBody>
      </p:sp>
      <p:sp>
        <p:nvSpPr>
          <p:cNvPr id="3" name="TextBox 3"/>
          <p:cNvSpPr txBox="1"/>
          <p:nvPr/>
        </p:nvSpPr>
        <p:spPr>
          <a:xfrm>
            <a:off x="4947463" y="5841668"/>
            <a:ext cx="13113142" cy="3724275"/>
          </a:xfrm>
          <a:prstGeom prst="rect">
            <a:avLst/>
          </a:prstGeom>
        </p:spPr>
        <p:txBody>
          <a:bodyPr lIns="0" tIns="0" rIns="0" bIns="0" rtlCol="0" anchor="t">
            <a:spAutoFit/>
          </a:bodyPr>
          <a:lstStyle/>
          <a:p>
            <a:pPr algn="just">
              <a:lnSpc>
                <a:spcPts val="4919"/>
              </a:lnSpc>
            </a:pPr>
            <a:r>
              <a:rPr lang="en-US" sz="4099">
                <a:solidFill>
                  <a:srgbClr val="545454"/>
                </a:solidFill>
                <a:latin typeface="DM Sans"/>
              </a:rPr>
              <a:t>Advertising agencies encounter substantial hurdles in securing pertinent ad extensions for clients, grappling with the arduous and time-consuming nature of the current approach. Furthermore, the evolving guidelines and fluctuations in client web content pose inherent risks in the selection of these extensions.</a:t>
            </a:r>
          </a:p>
        </p:txBody>
      </p:sp>
      <p:grpSp>
        <p:nvGrpSpPr>
          <p:cNvPr id="4" name="Group 4"/>
          <p:cNvGrpSpPr/>
          <p:nvPr/>
        </p:nvGrpSpPr>
        <p:grpSpPr>
          <a:xfrm rot="2700000">
            <a:off x="-1376391" y="-3093321"/>
            <a:ext cx="7415398" cy="3565095"/>
            <a:chOff x="0" y="0"/>
            <a:chExt cx="660400" cy="317500"/>
          </a:xfrm>
        </p:grpSpPr>
        <p:sp>
          <p:nvSpPr>
            <p:cNvPr id="5" name="Freeform 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6" name="TextBox 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7" name="AutoShape 7"/>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8" name="AutoShape 8"/>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9" name="AutoShape 9"/>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0" name="AutoShape 10"/>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1" name="Freeform 11"/>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15"/>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21"/>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Freeform 23"/>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Freeform 24"/>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rot="663796">
            <a:off x="264882" y="2862943"/>
            <a:ext cx="4852586" cy="3750473"/>
          </a:xfrm>
          <a:custGeom>
            <a:avLst/>
            <a:gdLst/>
            <a:ahLst/>
            <a:cxnLst/>
            <a:rect l="l" t="t" r="r" b="b"/>
            <a:pathLst>
              <a:path w="4852586" h="3750473">
                <a:moveTo>
                  <a:pt x="0" y="0"/>
                </a:moveTo>
                <a:lnTo>
                  <a:pt x="4852585" y="0"/>
                </a:lnTo>
                <a:lnTo>
                  <a:pt x="4852585" y="3750473"/>
                </a:lnTo>
                <a:lnTo>
                  <a:pt x="0" y="37504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363675" y="850445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9072466" y="1861365"/>
            <a:ext cx="7706888" cy="7342612"/>
          </a:xfrm>
          <a:custGeom>
            <a:avLst/>
            <a:gdLst/>
            <a:ahLst/>
            <a:cxnLst/>
            <a:rect l="l" t="t" r="r" b="b"/>
            <a:pathLst>
              <a:path w="7706888" h="7342612">
                <a:moveTo>
                  <a:pt x="0" y="0"/>
                </a:moveTo>
                <a:lnTo>
                  <a:pt x="7706888" y="0"/>
                </a:lnTo>
                <a:lnTo>
                  <a:pt x="7706888" y="7342612"/>
                </a:lnTo>
                <a:lnTo>
                  <a:pt x="0" y="7342612"/>
                </a:lnTo>
                <a:lnTo>
                  <a:pt x="0" y="0"/>
                </a:lnTo>
                <a:close/>
              </a:path>
            </a:pathLst>
          </a:custGeom>
          <a:blipFill>
            <a:blip r:embed="rId2"/>
            <a:stretch>
              <a:fillRect r="-90546"/>
            </a:stretch>
          </a:blipFill>
        </p:spPr>
      </p:sp>
      <p:sp>
        <p:nvSpPr>
          <p:cNvPr id="14" name="TextBox 14"/>
          <p:cNvSpPr txBox="1"/>
          <p:nvPr/>
        </p:nvSpPr>
        <p:spPr>
          <a:xfrm>
            <a:off x="1485129" y="1570058"/>
            <a:ext cx="6967300" cy="844677"/>
          </a:xfrm>
          <a:prstGeom prst="rect">
            <a:avLst/>
          </a:prstGeom>
        </p:spPr>
        <p:txBody>
          <a:bodyPr lIns="0" tIns="0" rIns="0" bIns="0" rtlCol="0" anchor="t">
            <a:spAutoFit/>
          </a:bodyPr>
          <a:lstStyle/>
          <a:p>
            <a:pPr>
              <a:lnSpc>
                <a:spcPts val="5544"/>
              </a:lnSpc>
            </a:pPr>
            <a:r>
              <a:rPr lang="en-US" sz="5600">
                <a:solidFill>
                  <a:srgbClr val="227C9D"/>
                </a:solidFill>
                <a:latin typeface="Kollektif Bold"/>
              </a:rPr>
              <a:t>SOLUTION</a:t>
            </a:r>
          </a:p>
        </p:txBody>
      </p:sp>
      <p:sp>
        <p:nvSpPr>
          <p:cNvPr id="15" name="TextBox 15"/>
          <p:cNvSpPr txBox="1"/>
          <p:nvPr/>
        </p:nvSpPr>
        <p:spPr>
          <a:xfrm>
            <a:off x="482610" y="2534947"/>
            <a:ext cx="7969819" cy="5857875"/>
          </a:xfrm>
          <a:prstGeom prst="rect">
            <a:avLst/>
          </a:prstGeom>
        </p:spPr>
        <p:txBody>
          <a:bodyPr lIns="0" tIns="0" rIns="0" bIns="0" rtlCol="0" anchor="t">
            <a:spAutoFit/>
          </a:bodyPr>
          <a:lstStyle/>
          <a:p>
            <a:pPr algn="just">
              <a:lnSpc>
                <a:spcPts val="4258"/>
              </a:lnSpc>
            </a:pPr>
            <a:r>
              <a:rPr lang="en-US" sz="3548">
                <a:solidFill>
                  <a:srgbClr val="545454"/>
                </a:solidFill>
                <a:latin typeface="DM Sans"/>
              </a:rPr>
              <a:t>Our model addresses the hurdles ad agencies face in elevating clickthrough and conversion rates using relevant ad extensions. Leveraging web scraping, NLP, data clustering, and LSTM, it crafts extensions and deploys via Django. By streamlining ad extension creation, the model aims to enhance visibility, engagement, and ultimately drive improved conversion rates.</a:t>
            </a:r>
          </a:p>
        </p:txBody>
      </p:sp>
      <p:sp>
        <p:nvSpPr>
          <p:cNvPr id="16" name="AutoShape 16"/>
          <p:cNvSpPr/>
          <p:nvPr/>
        </p:nvSpPr>
        <p:spPr>
          <a:xfrm flipV="1">
            <a:off x="16931754" y="-3171451"/>
            <a:ext cx="5132702" cy="5185216"/>
          </a:xfrm>
          <a:prstGeom prst="line">
            <a:avLst/>
          </a:prstGeom>
          <a:ln w="28575" cap="flat">
            <a:solidFill>
              <a:srgbClr val="8CA9AD"/>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3" name="Group 3"/>
          <p:cNvGrpSpPr/>
          <p:nvPr/>
        </p:nvGrpSpPr>
        <p:grpSpPr>
          <a:xfrm>
            <a:off x="-717550" y="-130175"/>
            <a:ext cx="13627100" cy="10547350"/>
            <a:chOff x="0" y="0"/>
            <a:chExt cx="3589030" cy="2777903"/>
          </a:xfrm>
        </p:grpSpPr>
        <p:sp>
          <p:nvSpPr>
            <p:cNvPr id="4" name="Freeform 4"/>
            <p:cNvSpPr/>
            <p:nvPr/>
          </p:nvSpPr>
          <p:spPr>
            <a:xfrm>
              <a:off x="0" y="0"/>
              <a:ext cx="3589031" cy="2777903"/>
            </a:xfrm>
            <a:custGeom>
              <a:avLst/>
              <a:gdLst/>
              <a:ahLst/>
              <a:cxnLst/>
              <a:rect l="l" t="t" r="r" b="b"/>
              <a:pathLst>
                <a:path w="3589031" h="2777903">
                  <a:moveTo>
                    <a:pt x="28974" y="0"/>
                  </a:moveTo>
                  <a:lnTo>
                    <a:pt x="3560056" y="0"/>
                  </a:lnTo>
                  <a:cubicBezTo>
                    <a:pt x="3576058" y="0"/>
                    <a:pt x="3589031" y="12972"/>
                    <a:pt x="3589031" y="28974"/>
                  </a:cubicBezTo>
                  <a:lnTo>
                    <a:pt x="3589031" y="2748929"/>
                  </a:lnTo>
                  <a:cubicBezTo>
                    <a:pt x="3589031" y="2764931"/>
                    <a:pt x="3576058" y="2777903"/>
                    <a:pt x="3560056" y="2777903"/>
                  </a:cubicBezTo>
                  <a:lnTo>
                    <a:pt x="28974" y="2777903"/>
                  </a:lnTo>
                  <a:cubicBezTo>
                    <a:pt x="12972" y="2777903"/>
                    <a:pt x="0" y="2764931"/>
                    <a:pt x="0" y="2748929"/>
                  </a:cubicBezTo>
                  <a:lnTo>
                    <a:pt x="0" y="28974"/>
                  </a:lnTo>
                  <a:cubicBezTo>
                    <a:pt x="0" y="12972"/>
                    <a:pt x="12972" y="0"/>
                    <a:pt x="28974" y="0"/>
                  </a:cubicBezTo>
                  <a:close/>
                </a:path>
              </a:pathLst>
            </a:custGeom>
            <a:solidFill>
              <a:srgbClr val="A6A6A6"/>
            </a:solidFill>
          </p:spPr>
        </p:sp>
        <p:sp>
          <p:nvSpPr>
            <p:cNvPr id="5" name="TextBox 5"/>
            <p:cNvSpPr txBox="1"/>
            <p:nvPr/>
          </p:nvSpPr>
          <p:spPr>
            <a:xfrm>
              <a:off x="0" y="-47625"/>
              <a:ext cx="3589030" cy="2825528"/>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8784512" y="628755"/>
            <a:ext cx="9064900" cy="9029490"/>
            <a:chOff x="0" y="0"/>
            <a:chExt cx="6502400" cy="6477000"/>
          </a:xfrm>
        </p:grpSpPr>
        <p:sp>
          <p:nvSpPr>
            <p:cNvPr id="7" name="Freeform 7"/>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3"/>
              <a:stretch>
                <a:fillRect l="-17836" r="-122776"/>
              </a:stretch>
            </a:blipFill>
          </p:spPr>
        </p:sp>
        <p:sp>
          <p:nvSpPr>
            <p:cNvPr id="8" name="Freeform 8"/>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A6A6A6"/>
            </a:solidFill>
          </p:spPr>
        </p:sp>
      </p:grpSp>
      <p:sp>
        <p:nvSpPr>
          <p:cNvPr id="9" name="TextBox 9"/>
          <p:cNvSpPr txBox="1"/>
          <p:nvPr/>
        </p:nvSpPr>
        <p:spPr>
          <a:xfrm>
            <a:off x="417583" y="1548058"/>
            <a:ext cx="5367074" cy="1067435"/>
          </a:xfrm>
          <a:prstGeom prst="rect">
            <a:avLst/>
          </a:prstGeom>
        </p:spPr>
        <p:txBody>
          <a:bodyPr lIns="0" tIns="0" rIns="0" bIns="0" rtlCol="0" anchor="t">
            <a:spAutoFit/>
          </a:bodyPr>
          <a:lstStyle/>
          <a:p>
            <a:pPr>
              <a:lnSpc>
                <a:spcPts val="7840"/>
              </a:lnSpc>
              <a:spcBef>
                <a:spcPct val="0"/>
              </a:spcBef>
            </a:pPr>
            <a:r>
              <a:rPr lang="en-US" sz="5600">
                <a:solidFill>
                  <a:srgbClr val="FFFFFF"/>
                </a:solidFill>
                <a:latin typeface="Kollektif Bold"/>
              </a:rPr>
              <a:t>SCOPE</a:t>
            </a:r>
          </a:p>
        </p:txBody>
      </p:sp>
      <p:sp>
        <p:nvSpPr>
          <p:cNvPr id="10" name="TextBox 10"/>
          <p:cNvSpPr txBox="1"/>
          <p:nvPr/>
        </p:nvSpPr>
        <p:spPr>
          <a:xfrm>
            <a:off x="254143" y="2953535"/>
            <a:ext cx="8530368" cy="4864852"/>
          </a:xfrm>
          <a:prstGeom prst="rect">
            <a:avLst/>
          </a:prstGeom>
        </p:spPr>
        <p:txBody>
          <a:bodyPr lIns="0" tIns="0" rIns="0" bIns="0" rtlCol="0" anchor="t">
            <a:spAutoFit/>
          </a:bodyPr>
          <a:lstStyle/>
          <a:p>
            <a:pPr algn="just">
              <a:lnSpc>
                <a:spcPts val="4810"/>
              </a:lnSpc>
            </a:pPr>
            <a:endParaRPr/>
          </a:p>
          <a:p>
            <a:pPr algn="just">
              <a:lnSpc>
                <a:spcPts val="4810"/>
              </a:lnSpc>
              <a:spcBef>
                <a:spcPct val="0"/>
              </a:spcBef>
            </a:pPr>
            <a:r>
              <a:rPr lang="en-US" sz="3435">
                <a:solidFill>
                  <a:srgbClr val="FFFFFF"/>
                </a:solidFill>
                <a:latin typeface="DM Sans"/>
              </a:rPr>
              <a:t>The proposed automated ad extension system has broad applications in industries relying heavily on digital advertising like E-commerce, Retail, Education, Entertainment &amp; Media, Technology, Hospitality &amp; Travel, Finance, and more.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55920" y="1194984"/>
          <a:ext cx="17571961" cy="8648700"/>
        </p:xfrm>
        <a:graphic>
          <a:graphicData uri="http://schemas.openxmlformats.org/drawingml/2006/table">
            <a:tbl>
              <a:tblPr/>
              <a:tblGrid>
                <a:gridCol w="1480187">
                  <a:extLst>
                    <a:ext uri="{9D8B030D-6E8A-4147-A177-3AD203B41FA5}">
                      <a16:colId xmlns:a16="http://schemas.microsoft.com/office/drawing/2014/main" val="20000"/>
                    </a:ext>
                  </a:extLst>
                </a:gridCol>
                <a:gridCol w="3998727">
                  <a:extLst>
                    <a:ext uri="{9D8B030D-6E8A-4147-A177-3AD203B41FA5}">
                      <a16:colId xmlns:a16="http://schemas.microsoft.com/office/drawing/2014/main" val="20001"/>
                    </a:ext>
                  </a:extLst>
                </a:gridCol>
                <a:gridCol w="4071377">
                  <a:extLst>
                    <a:ext uri="{9D8B030D-6E8A-4147-A177-3AD203B41FA5}">
                      <a16:colId xmlns:a16="http://schemas.microsoft.com/office/drawing/2014/main" val="20002"/>
                    </a:ext>
                  </a:extLst>
                </a:gridCol>
                <a:gridCol w="1891871">
                  <a:extLst>
                    <a:ext uri="{9D8B030D-6E8A-4147-A177-3AD203B41FA5}">
                      <a16:colId xmlns:a16="http://schemas.microsoft.com/office/drawing/2014/main" val="20003"/>
                    </a:ext>
                  </a:extLst>
                </a:gridCol>
                <a:gridCol w="6129799">
                  <a:extLst>
                    <a:ext uri="{9D8B030D-6E8A-4147-A177-3AD203B41FA5}">
                      <a16:colId xmlns:a16="http://schemas.microsoft.com/office/drawing/2014/main" val="20004"/>
                    </a:ext>
                  </a:extLst>
                </a:gridCol>
              </a:tblGrid>
              <a:tr h="1447814">
                <a:tc>
                  <a:txBody>
                    <a:bodyPr/>
                    <a:lstStyle/>
                    <a:p>
                      <a:pPr algn="ctr">
                        <a:lnSpc>
                          <a:spcPts val="3499"/>
                        </a:lnSpc>
                        <a:defRPr/>
                      </a:pPr>
                      <a:r>
                        <a:rPr lang="en-US" sz="2499">
                          <a:solidFill>
                            <a:srgbClr val="000000"/>
                          </a:solidFill>
                          <a:latin typeface="DM Sans Bold"/>
                        </a:rPr>
                        <a:t>S.NO</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DM Sans Bold"/>
                        </a:rPr>
                        <a:t>TITLE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DM Sans Bold"/>
                        </a:rPr>
                        <a:t>AUTHOR</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DM Sans Bold"/>
                        </a:rPr>
                        <a:t>YEAR</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DM Sans Bold"/>
                        </a:rPr>
                        <a:t>DESCRIPTION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47814">
                <a:tc>
                  <a:txBody>
                    <a:bodyPr/>
                    <a:lstStyle/>
                    <a:p>
                      <a:pPr algn="ctr">
                        <a:lnSpc>
                          <a:spcPts val="2659"/>
                        </a:lnSpc>
                        <a:defRPr/>
                      </a:pPr>
                      <a:r>
                        <a:rPr lang="en-US" sz="1899">
                          <a:solidFill>
                            <a:srgbClr val="000000"/>
                          </a:solidFill>
                          <a:latin typeface="DM Sans"/>
                        </a:rPr>
                        <a:t>1</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Keyword recommendation system for online advertising</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Stamatina Thomaidou</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2011</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Query log mining method for effective keyword extraction  but limited improvement in ad extensions for conversion rates.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85574">
                <a:tc>
                  <a:txBody>
                    <a:bodyPr/>
                    <a:lstStyle/>
                    <a:p>
                      <a:pPr algn="ctr">
                        <a:lnSpc>
                          <a:spcPts val="2659"/>
                        </a:lnSpc>
                        <a:defRPr/>
                      </a:pPr>
                      <a:r>
                        <a:rPr lang="en-US" sz="1899">
                          <a:solidFill>
                            <a:srgbClr val="000000"/>
                          </a:solidFill>
                          <a:latin typeface="DM Sans"/>
                        </a:rPr>
                        <a:t>2</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Comparison of printed and online advertisements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231F20"/>
                          </a:solidFill>
                          <a:latin typeface="DM Sans"/>
                        </a:rPr>
                        <a:t>Matthias Baum </a:t>
                      </a:r>
                      <a:endParaRPr lang="en-US" sz="1100"/>
                    </a:p>
                    <a:p>
                      <a:pPr algn="ctr">
                        <a:lnSpc>
                          <a:spcPts val="2659"/>
                        </a:lnSpc>
                      </a:pP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2014</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659"/>
                        </a:lnSpc>
                        <a:defRPr/>
                      </a:pPr>
                      <a:r>
                        <a:rPr lang="en-US" sz="1899">
                          <a:solidFill>
                            <a:srgbClr val="000000"/>
                          </a:solidFill>
                          <a:latin typeface="DM Sans"/>
                        </a:rPr>
                        <a:t>Used Structural equation modeling  for analyzing complex relationships among variables but it has more complexity, large sample sizes are needed for training</a:t>
                      </a:r>
                      <a:endParaRPr lang="en-US" sz="1100"/>
                    </a:p>
                    <a:p>
                      <a:pPr>
                        <a:lnSpc>
                          <a:spcPts val="2659"/>
                        </a:lnSpc>
                      </a:pP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19684">
                <a:tc>
                  <a:txBody>
                    <a:bodyPr/>
                    <a:lstStyle/>
                    <a:p>
                      <a:pPr algn="ctr">
                        <a:lnSpc>
                          <a:spcPts val="2659"/>
                        </a:lnSpc>
                        <a:defRPr/>
                      </a:pPr>
                      <a:r>
                        <a:rPr lang="en-US" sz="1899">
                          <a:solidFill>
                            <a:srgbClr val="000000"/>
                          </a:solidFill>
                          <a:latin typeface="DM Sans"/>
                        </a:rPr>
                        <a:t>3</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Integrated framework for online ad campaign optimization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Liakopoulos Kyriakos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2012</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DM Sans"/>
                        </a:rPr>
                        <a:t>Introduced Genetic algorithms, Google Adwords which is a comprehensive approach for campaign optimization and time-consuming approach for keyword selection.</a:t>
                      </a:r>
                      <a:endParaRPr lang="en-US" sz="1100"/>
                    </a:p>
                    <a:p>
                      <a:pPr algn="just">
                        <a:lnSpc>
                          <a:spcPts val="2659"/>
                        </a:lnSpc>
                      </a:pPr>
                      <a:endParaRPr lang="en-US" sz="1100"/>
                    </a:p>
                    <a:p>
                      <a:pPr algn="just">
                        <a:lnSpc>
                          <a:spcPts val="2659"/>
                        </a:lnSpc>
                      </a:pP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47814">
                <a:tc>
                  <a:txBody>
                    <a:bodyPr/>
                    <a:lstStyle/>
                    <a:p>
                      <a:pPr algn="ctr">
                        <a:lnSpc>
                          <a:spcPts val="2659"/>
                        </a:lnSpc>
                        <a:defRPr/>
                      </a:pPr>
                      <a:r>
                        <a:rPr lang="en-US" sz="1899">
                          <a:solidFill>
                            <a:srgbClr val="000000"/>
                          </a:solidFill>
                          <a:latin typeface="DM Sans"/>
                        </a:rPr>
                        <a:t>4</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Online advertisement generation using Recurrent Neural Networks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Shauanfei Zhai</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2016</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Innovative attention network, mapping between queries and ads for relevance computation and it effects due to overfitting and scalability</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255920" y="66675"/>
            <a:ext cx="13077773" cy="962025"/>
          </a:xfrm>
          <a:prstGeom prst="rect">
            <a:avLst/>
          </a:prstGeom>
        </p:spPr>
        <p:txBody>
          <a:bodyPr lIns="0" tIns="0" rIns="0" bIns="0" rtlCol="0" anchor="t">
            <a:spAutoFit/>
          </a:bodyPr>
          <a:lstStyle/>
          <a:p>
            <a:pPr>
              <a:lnSpc>
                <a:spcPts val="6719"/>
              </a:lnSpc>
            </a:pPr>
            <a:r>
              <a:rPr lang="en-US" sz="5599">
                <a:solidFill>
                  <a:srgbClr val="FE6D73"/>
                </a:solidFill>
                <a:latin typeface="Kollektif Bold"/>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2678" y="1171096"/>
            <a:ext cx="15785115" cy="9115904"/>
          </a:xfrm>
          <a:custGeom>
            <a:avLst/>
            <a:gdLst/>
            <a:ahLst/>
            <a:cxnLst/>
            <a:rect l="l" t="t" r="r" b="b"/>
            <a:pathLst>
              <a:path w="15785115" h="9115904">
                <a:moveTo>
                  <a:pt x="0" y="0"/>
                </a:moveTo>
                <a:lnTo>
                  <a:pt x="15785115" y="0"/>
                </a:lnTo>
                <a:lnTo>
                  <a:pt x="15785115" y="9115904"/>
                </a:lnTo>
                <a:lnTo>
                  <a:pt x="0" y="9115904"/>
                </a:lnTo>
                <a:lnTo>
                  <a:pt x="0" y="0"/>
                </a:lnTo>
                <a:close/>
              </a:path>
            </a:pathLst>
          </a:custGeom>
          <a:blipFill>
            <a:blip r:embed="rId2"/>
            <a:stretch>
              <a:fillRect/>
            </a:stretch>
          </a:blipFill>
        </p:spPr>
      </p:sp>
      <p:sp>
        <p:nvSpPr>
          <p:cNvPr id="3" name="TextBox 3"/>
          <p:cNvSpPr txBox="1"/>
          <p:nvPr/>
        </p:nvSpPr>
        <p:spPr>
          <a:xfrm>
            <a:off x="677447" y="209071"/>
            <a:ext cx="16276350" cy="962025"/>
          </a:xfrm>
          <a:prstGeom prst="rect">
            <a:avLst/>
          </a:prstGeom>
        </p:spPr>
        <p:txBody>
          <a:bodyPr lIns="0" tIns="0" rIns="0" bIns="0" rtlCol="0" anchor="t">
            <a:spAutoFit/>
          </a:bodyPr>
          <a:lstStyle/>
          <a:p>
            <a:pPr algn="ctr">
              <a:lnSpc>
                <a:spcPts val="6719"/>
              </a:lnSpc>
            </a:pPr>
            <a:r>
              <a:rPr lang="en-US" sz="5599">
                <a:solidFill>
                  <a:srgbClr val="FE6D73"/>
                </a:solidFill>
                <a:latin typeface="Kollektif Bold"/>
              </a:rPr>
              <a:t>SYSTEM ARCHITECTURE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749774" y="2319463"/>
            <a:ext cx="8775502" cy="6261031"/>
          </a:xfrm>
          <a:custGeom>
            <a:avLst/>
            <a:gdLst/>
            <a:ahLst/>
            <a:cxnLst/>
            <a:rect l="l" t="t" r="r" b="b"/>
            <a:pathLst>
              <a:path w="8775502" h="6261031">
                <a:moveTo>
                  <a:pt x="0" y="0"/>
                </a:moveTo>
                <a:lnTo>
                  <a:pt x="8775502" y="0"/>
                </a:lnTo>
                <a:lnTo>
                  <a:pt x="8775502" y="6261031"/>
                </a:lnTo>
                <a:lnTo>
                  <a:pt x="0" y="6261031"/>
                </a:lnTo>
                <a:lnTo>
                  <a:pt x="0" y="0"/>
                </a:lnTo>
                <a:close/>
              </a:path>
            </a:pathLst>
          </a:custGeom>
          <a:blipFill>
            <a:blip r:embed="rId2"/>
            <a:stretch>
              <a:fillRect/>
            </a:stretch>
          </a:blipFill>
        </p:spPr>
      </p:sp>
      <p:sp>
        <p:nvSpPr>
          <p:cNvPr id="3" name="Freeform 3"/>
          <p:cNvSpPr/>
          <p:nvPr/>
        </p:nvSpPr>
        <p:spPr>
          <a:xfrm>
            <a:off x="222444" y="3054433"/>
            <a:ext cx="8527330" cy="2066680"/>
          </a:xfrm>
          <a:custGeom>
            <a:avLst/>
            <a:gdLst/>
            <a:ahLst/>
            <a:cxnLst/>
            <a:rect l="l" t="t" r="r" b="b"/>
            <a:pathLst>
              <a:path w="8527330" h="2066680">
                <a:moveTo>
                  <a:pt x="0" y="0"/>
                </a:moveTo>
                <a:lnTo>
                  <a:pt x="8527330" y="0"/>
                </a:lnTo>
                <a:lnTo>
                  <a:pt x="8527330" y="2066681"/>
                </a:lnTo>
                <a:lnTo>
                  <a:pt x="0" y="2066681"/>
                </a:lnTo>
                <a:lnTo>
                  <a:pt x="0" y="0"/>
                </a:lnTo>
                <a:close/>
              </a:path>
            </a:pathLst>
          </a:custGeom>
          <a:blipFill>
            <a:blip r:embed="rId3"/>
            <a:stretch>
              <a:fillRect/>
            </a:stretch>
          </a:blipFill>
        </p:spPr>
      </p:sp>
      <p:sp>
        <p:nvSpPr>
          <p:cNvPr id="4" name="Freeform 4"/>
          <p:cNvSpPr/>
          <p:nvPr/>
        </p:nvSpPr>
        <p:spPr>
          <a:xfrm>
            <a:off x="0" y="5762597"/>
            <a:ext cx="8749774" cy="2817897"/>
          </a:xfrm>
          <a:custGeom>
            <a:avLst/>
            <a:gdLst/>
            <a:ahLst/>
            <a:cxnLst/>
            <a:rect l="l" t="t" r="r" b="b"/>
            <a:pathLst>
              <a:path w="8749774" h="2817897">
                <a:moveTo>
                  <a:pt x="0" y="0"/>
                </a:moveTo>
                <a:lnTo>
                  <a:pt x="8749774" y="0"/>
                </a:lnTo>
                <a:lnTo>
                  <a:pt x="8749774" y="2817897"/>
                </a:lnTo>
                <a:lnTo>
                  <a:pt x="0" y="2817897"/>
                </a:lnTo>
                <a:lnTo>
                  <a:pt x="0" y="0"/>
                </a:lnTo>
                <a:close/>
              </a:path>
            </a:pathLst>
          </a:custGeom>
          <a:blipFill>
            <a:blip r:embed="rId4"/>
            <a:stretch>
              <a:fillRect/>
            </a:stretch>
          </a:blipFill>
        </p:spPr>
      </p:sp>
      <p:sp>
        <p:nvSpPr>
          <p:cNvPr id="5" name="TextBox 5"/>
          <p:cNvSpPr txBox="1"/>
          <p:nvPr/>
        </p:nvSpPr>
        <p:spPr>
          <a:xfrm>
            <a:off x="4532292" y="245108"/>
            <a:ext cx="8434962" cy="991870"/>
          </a:xfrm>
          <a:prstGeom prst="rect">
            <a:avLst/>
          </a:prstGeom>
        </p:spPr>
        <p:txBody>
          <a:bodyPr lIns="0" tIns="0" rIns="0" bIns="0" rtlCol="0" anchor="t">
            <a:spAutoFit/>
          </a:bodyPr>
          <a:lstStyle/>
          <a:p>
            <a:pPr algn="ctr">
              <a:lnSpc>
                <a:spcPts val="7280"/>
              </a:lnSpc>
            </a:pPr>
            <a:r>
              <a:rPr lang="en-US" sz="5200">
                <a:solidFill>
                  <a:srgbClr val="FE6D73"/>
                </a:solidFill>
                <a:latin typeface="Kollektif Bold"/>
              </a:rPr>
              <a:t>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5308" y="1433067"/>
            <a:ext cx="16877383" cy="7420867"/>
          </a:xfrm>
          <a:custGeom>
            <a:avLst/>
            <a:gdLst/>
            <a:ahLst/>
            <a:cxnLst/>
            <a:rect l="l" t="t" r="r" b="b"/>
            <a:pathLst>
              <a:path w="16877383" h="7420867">
                <a:moveTo>
                  <a:pt x="0" y="0"/>
                </a:moveTo>
                <a:lnTo>
                  <a:pt x="16877384" y="0"/>
                </a:lnTo>
                <a:lnTo>
                  <a:pt x="16877384" y="7420866"/>
                </a:lnTo>
                <a:lnTo>
                  <a:pt x="0" y="7420866"/>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802</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DM Sans Italics</vt:lpstr>
      <vt:lpstr>Kollektif Bold</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Colorful Modern Business Infographic Presentation</dc:title>
  <cp:lastModifiedBy>Nikhitha nagalla</cp:lastModifiedBy>
  <cp:revision>1</cp:revision>
  <dcterms:created xsi:type="dcterms:W3CDTF">2006-08-16T00:00:00Z</dcterms:created>
  <dcterms:modified xsi:type="dcterms:W3CDTF">2024-04-15T17:06:39Z</dcterms:modified>
  <dc:identifier>DAGCXaEOOGs</dc:identifier>
</cp:coreProperties>
</file>