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00BAFF"/>
    <a:srgbClr val="963488"/>
    <a:srgbClr val="A100FF"/>
    <a:srgbClr val="883C84"/>
    <a:srgbClr val="461B49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1" d="100"/>
          <a:sy n="41" d="100"/>
        </p:scale>
        <p:origin x="20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ki\Desktop\Accenture%20north%20America\datasets\Task2Comple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ki\Desktop\Accenture%20north%20America\datasets\Task2Comple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[Task2Completed.xlsx]Insights!PivotTable2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Insights!$D$4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38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38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3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46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46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4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hade val="54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54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54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62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62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6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shade val="71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1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1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shade val="79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79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79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4">
                      <a:shade val="87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87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8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4">
                      <a:shade val="95000"/>
                      <a:shade val="51000"/>
                      <a:satMod val="130000"/>
                    </a:schemeClr>
                  </a:gs>
                  <a:gs pos="80000">
                    <a:schemeClr val="accent4">
                      <a:shade val="95000"/>
                      <a:shade val="93000"/>
                      <a:satMod val="130000"/>
                    </a:schemeClr>
                  </a:gs>
                  <a:gs pos="100000">
                    <a:schemeClr val="accent4">
                      <a:shade val="9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4">
                      <a:tint val="96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96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96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tint val="88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88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88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4">
                      <a:tint val="80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80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8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4">
                      <a:tint val="72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72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72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2"/>
            <c:bubble3D val="0"/>
            <c:spPr>
              <a:gradFill rotWithShape="1">
                <a:gsLst>
                  <a:gs pos="0">
                    <a:schemeClr val="accent4">
                      <a:tint val="63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63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63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3"/>
            <c:bubble3D val="0"/>
            <c:spPr>
              <a:gradFill rotWithShape="1">
                <a:gsLst>
                  <a:gs pos="0">
                    <a:schemeClr val="accent4">
                      <a:tint val="55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55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55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4"/>
            <c:bubble3D val="0"/>
            <c:spPr>
              <a:gradFill rotWithShape="1">
                <a:gsLst>
                  <a:gs pos="0">
                    <a:schemeClr val="accent4">
                      <a:tint val="47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47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47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tint val="39000"/>
                      <a:shade val="51000"/>
                      <a:satMod val="130000"/>
                    </a:schemeClr>
                  </a:gs>
                  <a:gs pos="80000">
                    <a:schemeClr val="accent4">
                      <a:tint val="39000"/>
                      <a:shade val="93000"/>
                      <a:satMod val="130000"/>
                    </a:schemeClr>
                  </a:gs>
                  <a:gs pos="100000">
                    <a:schemeClr val="accent4">
                      <a:tint val="39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Insights!$C$5:$C$21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  <c:pt idx="5">
                  <c:v>culture</c:v>
                </c:pt>
                <c:pt idx="6">
                  <c:v>cooking</c:v>
                </c:pt>
                <c:pt idx="7">
                  <c:v>travel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Insights!$D$5:$D$21</c:f>
              <c:numCache>
                <c:formatCode>General</c:formatCode>
                <c:ptCount val="16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  <c:pt idx="5">
                  <c:v>1676</c:v>
                </c:pt>
                <c:pt idx="6">
                  <c:v>1664</c:v>
                </c:pt>
                <c:pt idx="7">
                  <c:v>1647</c:v>
                </c:pt>
                <c:pt idx="8">
                  <c:v>1457</c:v>
                </c:pt>
                <c:pt idx="9">
                  <c:v>1433</c:v>
                </c:pt>
                <c:pt idx="10">
                  <c:v>1395</c:v>
                </c:pt>
                <c:pt idx="11">
                  <c:v>1363</c:v>
                </c:pt>
                <c:pt idx="12">
                  <c:v>1338</c:v>
                </c:pt>
                <c:pt idx="13">
                  <c:v>1328</c:v>
                </c:pt>
                <c:pt idx="14">
                  <c:v>1248</c:v>
                </c:pt>
                <c:pt idx="1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34-4EB7-AA69-30C5A40DF84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[Task2Completed.xlsx]Insights!PivotTable3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 with the Most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Insights!$G$4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>
                  <a:shade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>
                  <a:shade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>
                  <a:shade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shade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4">
                  <a:shade val="9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4">
                  <a:tint val="9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4">
                  <a:tint val="8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tint val="7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0"/>
            <c:bubble3D val="0"/>
            <c:spPr>
              <a:solidFill>
                <a:schemeClr val="accent4">
                  <a:tint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1"/>
            <c:bubble3D val="0"/>
            <c:spPr>
              <a:solidFill>
                <a:schemeClr val="accent4">
                  <a:tint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2"/>
            <c:bubble3D val="0"/>
            <c:spPr>
              <a:solidFill>
                <a:schemeClr val="accent4">
                  <a:tint val="4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Insights!$F$5:$F$18</c:f>
              <c:strCache>
                <c:ptCount val="13"/>
                <c:pt idx="0">
                  <c:v>May 2021</c:v>
                </c:pt>
                <c:pt idx="1">
                  <c:v>January 2021</c:v>
                </c:pt>
                <c:pt idx="2">
                  <c:v>August 2020</c:v>
                </c:pt>
                <c:pt idx="3">
                  <c:v>December 2020</c:v>
                </c:pt>
                <c:pt idx="4">
                  <c:v>July 2020</c:v>
                </c:pt>
                <c:pt idx="5">
                  <c:v>October 2020</c:v>
                </c:pt>
                <c:pt idx="6">
                  <c:v>November 2020</c:v>
                </c:pt>
                <c:pt idx="7">
                  <c:v>September 2020</c:v>
                </c:pt>
                <c:pt idx="8">
                  <c:v>March 2021</c:v>
                </c:pt>
                <c:pt idx="9">
                  <c:v>April 2021</c:v>
                </c:pt>
                <c:pt idx="10">
                  <c:v>February 2021</c:v>
                </c:pt>
                <c:pt idx="11">
                  <c:v>June 2021</c:v>
                </c:pt>
                <c:pt idx="12">
                  <c:v>June 2020</c:v>
                </c:pt>
              </c:strCache>
            </c:strRef>
          </c:cat>
          <c:val>
            <c:numRef>
              <c:f>Insights!$G$5:$G$18</c:f>
              <c:numCache>
                <c:formatCode>General</c:formatCode>
                <c:ptCount val="13"/>
                <c:pt idx="0">
                  <c:v>2138</c:v>
                </c:pt>
                <c:pt idx="1">
                  <c:v>2126</c:v>
                </c:pt>
                <c:pt idx="2">
                  <c:v>2114</c:v>
                </c:pt>
                <c:pt idx="3">
                  <c:v>2092</c:v>
                </c:pt>
                <c:pt idx="4">
                  <c:v>2070</c:v>
                </c:pt>
                <c:pt idx="5">
                  <c:v>2056</c:v>
                </c:pt>
                <c:pt idx="6">
                  <c:v>2034</c:v>
                </c:pt>
                <c:pt idx="7">
                  <c:v>2022</c:v>
                </c:pt>
                <c:pt idx="8">
                  <c:v>2012</c:v>
                </c:pt>
                <c:pt idx="9">
                  <c:v>1974</c:v>
                </c:pt>
                <c:pt idx="10">
                  <c:v>1914</c:v>
                </c:pt>
                <c:pt idx="11">
                  <c:v>1129</c:v>
                </c:pt>
                <c:pt idx="12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0-4918-A042-8F7448F217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1205086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23281" y="3135605"/>
            <a:ext cx="6895210" cy="4063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Category Analysis</a:t>
            </a:r>
          </a:p>
          <a:p>
            <a:pPr algn="ctr">
              <a:lnSpc>
                <a:spcPts val="11059"/>
              </a:lnSpc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Identifying the Top 5 Performing Categories</a:t>
            </a:r>
            <a:endParaRPr lang="en-US" sz="4400" spc="-10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579814-28BF-0D8F-45A5-03A6708ADBF4}"/>
              </a:ext>
            </a:extLst>
          </p:cNvPr>
          <p:cNvSpPr txBox="1"/>
          <p:nvPr/>
        </p:nvSpPr>
        <p:spPr>
          <a:xfrm>
            <a:off x="11178419" y="1580430"/>
            <a:ext cx="608088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Identified </a:t>
            </a:r>
            <a:r>
              <a:rPr lang="en-US" sz="3600" b="1" dirty="0"/>
              <a:t>16</a:t>
            </a:r>
            <a:r>
              <a:rPr lang="en-US" sz="3600" dirty="0"/>
              <a:t> unique content categories in the dataset.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category with the highest engagement, </a:t>
            </a:r>
            <a:r>
              <a:rPr lang="en-US" sz="3600" b="1" dirty="0"/>
              <a:t>"animals,"</a:t>
            </a:r>
            <a:r>
              <a:rPr lang="en-US" sz="3600" dirty="0"/>
              <a:t> received </a:t>
            </a:r>
            <a:r>
              <a:rPr lang="en-US" sz="3600" b="1" dirty="0"/>
              <a:t>1,897</a:t>
            </a:r>
            <a:r>
              <a:rPr lang="en-US" sz="3600" dirty="0"/>
              <a:t> reactions.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highest number of posts was recorded in </a:t>
            </a:r>
            <a:r>
              <a:rPr lang="en-US" sz="3600" b="1" dirty="0"/>
              <a:t>May 2021,</a:t>
            </a:r>
            <a:r>
              <a:rPr lang="en-US" sz="3600" dirty="0"/>
              <a:t> indicating peak activity.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These insights provide a data-driven approach to content optimization and strategy planning.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</a:t>
            </a:r>
            <a:r>
              <a:rPr lang="en-US" sz="2600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1434" y="1200046"/>
            <a:ext cx="8673443" cy="7359848"/>
            <a:chOff x="0" y="0"/>
            <a:chExt cx="11564591" cy="981312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7514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endParaRPr lang="en-US" sz="5400" spc="-19" dirty="0">
                <a:solidFill>
                  <a:srgbClr val="000000"/>
                </a:solidFill>
              </a:endParaRPr>
            </a:p>
            <a:p>
              <a:pPr>
                <a:lnSpc>
                  <a:spcPts val="2660"/>
                </a:lnSpc>
              </a:pPr>
              <a:r>
                <a:rPr lang="en-US" sz="54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AFB468-8021-A967-1CC7-1AE875AC3830}"/>
              </a:ext>
            </a:extLst>
          </p:cNvPr>
          <p:cNvSpPr txBox="1"/>
          <p:nvPr/>
        </p:nvSpPr>
        <p:spPr>
          <a:xfrm>
            <a:off x="8755058" y="3516418"/>
            <a:ext cx="6453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Social Buzz is a fast-growing technology unicorn that needs to adapt quickly to its global scale. Accenture has begun a 3-month POC focusing on these tasks: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big data practice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69C268-BCAE-A65B-1054-FD875C853E59}"/>
              </a:ext>
            </a:extLst>
          </p:cNvPr>
          <p:cNvSpPr txBox="1"/>
          <p:nvPr/>
        </p:nvSpPr>
        <p:spPr>
          <a:xfrm>
            <a:off x="2564063" y="5105360"/>
            <a:ext cx="70629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Over </a:t>
            </a:r>
            <a:r>
              <a:rPr lang="en-US" sz="3200" b="1" dirty="0">
                <a:solidFill>
                  <a:schemeClr val="bg1"/>
                </a:solidFill>
              </a:rPr>
              <a:t>100000</a:t>
            </a:r>
            <a:r>
              <a:rPr lang="en-US" sz="3200" dirty="0">
                <a:solidFill>
                  <a:schemeClr val="bg1"/>
                </a:solidFill>
              </a:rPr>
              <a:t> posts per day</a:t>
            </a:r>
          </a:p>
          <a:p>
            <a:pPr>
              <a:buNone/>
            </a:pP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36,500,000</a:t>
            </a:r>
            <a:r>
              <a:rPr lang="en-US" sz="3200" dirty="0">
                <a:solidFill>
                  <a:schemeClr val="bg1"/>
                </a:solidFill>
              </a:rPr>
              <a:t> pieces of content per year!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u="sng" dirty="0">
                <a:solidFill>
                  <a:schemeClr val="bg1"/>
                </a:solidFill>
              </a:rPr>
              <a:t>Analysis to find Social Buzz’s top 5 most popular categories of content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grpSp>
        <p:nvGrpSpPr>
          <p:cNvPr id="38" name="Group 26">
            <a:extLst>
              <a:ext uri="{FF2B5EF4-FFF2-40B4-BE49-F238E27FC236}">
                <a16:creationId xmlns:a16="http://schemas.microsoft.com/office/drawing/2014/main" id="{7ADF7DB0-ECB7-3921-CC87-021508E53118}"/>
              </a:ext>
            </a:extLst>
          </p:cNvPr>
          <p:cNvGrpSpPr>
            <a:grpSpLocks noChangeAspect="1"/>
          </p:cNvGrpSpPr>
          <p:nvPr/>
        </p:nvGrpSpPr>
        <p:grpSpPr>
          <a:xfrm>
            <a:off x="11734800" y="782958"/>
            <a:ext cx="2085137" cy="2085137"/>
            <a:chOff x="0" y="0"/>
            <a:chExt cx="6350000" cy="6350000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0982E619-FD50-B8B8-86AF-727143BBAA4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40" name="Group 28">
            <a:extLst>
              <a:ext uri="{FF2B5EF4-FFF2-40B4-BE49-F238E27FC236}">
                <a16:creationId xmlns:a16="http://schemas.microsoft.com/office/drawing/2014/main" id="{8E5B0862-4F0C-DCB4-0BA2-DD0B136BB186}"/>
              </a:ext>
            </a:extLst>
          </p:cNvPr>
          <p:cNvGrpSpPr>
            <a:grpSpLocks noChangeAspect="1"/>
          </p:cNvGrpSpPr>
          <p:nvPr/>
        </p:nvGrpSpPr>
        <p:grpSpPr>
          <a:xfrm>
            <a:off x="11328222" y="540927"/>
            <a:ext cx="2174041" cy="2165548"/>
            <a:chOff x="0" y="0"/>
            <a:chExt cx="6502400" cy="6477000"/>
          </a:xfrm>
        </p:grpSpPr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2C8A6A4C-D730-4E15-AADF-49C87B9CDF61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E13B30F4-F0B1-32FA-D769-62C404B0E351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" name="Group 21">
            <a:extLst>
              <a:ext uri="{FF2B5EF4-FFF2-40B4-BE49-F238E27FC236}">
                <a16:creationId xmlns:a16="http://schemas.microsoft.com/office/drawing/2014/main" id="{B90A4F52-E2C4-2B2F-BB74-C349AA4A425E}"/>
              </a:ext>
            </a:extLst>
          </p:cNvPr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4C9E691-6F06-D3FA-408F-F69AFFAB664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45" name="Group 23">
            <a:extLst>
              <a:ext uri="{FF2B5EF4-FFF2-40B4-BE49-F238E27FC236}">
                <a16:creationId xmlns:a16="http://schemas.microsoft.com/office/drawing/2014/main" id="{867FC687-78CA-AB35-BDB9-744EB37AAACF}"/>
              </a:ext>
            </a:extLst>
          </p:cNvPr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12C20134-5826-BD4C-12FB-99DCCBFA53B4}"/>
                </a:ext>
              </a:extLst>
            </p:cNvPr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4B049490-6213-1304-1ACC-5F13F560A4F4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3" name="Group 16">
            <a:extLst>
              <a:ext uri="{FF2B5EF4-FFF2-40B4-BE49-F238E27FC236}">
                <a16:creationId xmlns:a16="http://schemas.microsoft.com/office/drawing/2014/main" id="{F55DD96F-7DE0-C79E-7C6A-03F5EAAE43C5}"/>
              </a:ext>
            </a:extLst>
          </p:cNvPr>
          <p:cNvGrpSpPr>
            <a:grpSpLocks noChangeAspect="1"/>
          </p:cNvGrpSpPr>
          <p:nvPr/>
        </p:nvGrpSpPr>
        <p:grpSpPr>
          <a:xfrm>
            <a:off x="11825797" y="7686012"/>
            <a:ext cx="2085137" cy="2085137"/>
            <a:chOff x="0" y="0"/>
            <a:chExt cx="6350000" cy="6350000"/>
          </a:xfrm>
        </p:grpSpPr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F15DC5F7-1233-009A-074A-34B74731FAC2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5" name="Group 18">
            <a:extLst>
              <a:ext uri="{FF2B5EF4-FFF2-40B4-BE49-F238E27FC236}">
                <a16:creationId xmlns:a16="http://schemas.microsoft.com/office/drawing/2014/main" id="{CCE41B9F-DC1E-F490-84F7-3D574D96BBD2}"/>
              </a:ext>
            </a:extLst>
          </p:cNvPr>
          <p:cNvGrpSpPr>
            <a:grpSpLocks noChangeAspect="1"/>
          </p:cNvGrpSpPr>
          <p:nvPr/>
        </p:nvGrpSpPr>
        <p:grpSpPr>
          <a:xfrm>
            <a:off x="11419219" y="7443981"/>
            <a:ext cx="2174041" cy="2165548"/>
            <a:chOff x="0" y="0"/>
            <a:chExt cx="6502400" cy="6477000"/>
          </a:xfrm>
        </p:grpSpPr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B6B35E-9DA2-A118-1A94-B53FBEEBC79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336A81BD-A5D6-0997-D0BD-361BE01F7D21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B9A0A42-869B-F48B-6905-27D4233394D7}"/>
              </a:ext>
            </a:extLst>
          </p:cNvPr>
          <p:cNvSpPr txBox="1"/>
          <p:nvPr/>
        </p:nvSpPr>
        <p:spPr>
          <a:xfrm>
            <a:off x="14249400" y="1104900"/>
            <a:ext cx="35318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</a:rPr>
              <a:t>Andrew Fleming </a:t>
            </a:r>
          </a:p>
          <a:p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Chief Technical Architect</a:t>
            </a:r>
            <a:endParaRPr lang="en-IN" sz="2000" dirty="0"/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2E5C352-E2D8-9A6D-8C10-53CFBCE2DC3E}"/>
              </a:ext>
            </a:extLst>
          </p:cNvPr>
          <p:cNvSpPr txBox="1"/>
          <p:nvPr/>
        </p:nvSpPr>
        <p:spPr>
          <a:xfrm>
            <a:off x="14112874" y="4723249"/>
            <a:ext cx="3531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Marcus </a:t>
            </a:r>
            <a:r>
              <a:rPr lang="en-IN" sz="2800" b="1" dirty="0" err="1"/>
              <a:t>Rompton</a:t>
            </a:r>
            <a:endParaRPr lang="en-IN" sz="2800" b="1" dirty="0"/>
          </a:p>
          <a:p>
            <a:endParaRPr lang="en-US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Senior Principle</a:t>
            </a:r>
            <a:endParaRPr lang="en-IN" sz="2400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B20709AC-B0E6-19BF-3A98-11985C1B91F9}"/>
              </a:ext>
            </a:extLst>
          </p:cNvPr>
          <p:cNvSpPr txBox="1"/>
          <p:nvPr/>
        </p:nvSpPr>
        <p:spPr>
          <a:xfrm>
            <a:off x="14249399" y="8296321"/>
            <a:ext cx="3531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Nadella Nikhitha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Data Analyst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F93A1-648A-97CC-C11D-BFC3BDECFE36}"/>
              </a:ext>
            </a:extLst>
          </p:cNvPr>
          <p:cNvSpPr txBox="1"/>
          <p:nvPr/>
        </p:nvSpPr>
        <p:spPr>
          <a:xfrm>
            <a:off x="4137427" y="1300385"/>
            <a:ext cx="437359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Collection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65A769-16F7-D02C-C811-E84291114F0A}"/>
              </a:ext>
            </a:extLst>
          </p:cNvPr>
          <p:cNvSpPr txBox="1"/>
          <p:nvPr/>
        </p:nvSpPr>
        <p:spPr>
          <a:xfrm>
            <a:off x="5965891" y="3003638"/>
            <a:ext cx="7410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Cleaning and Preparation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4FB470-1DA5-7D3C-9E6F-C0961675F38F}"/>
              </a:ext>
            </a:extLst>
          </p:cNvPr>
          <p:cNvSpPr txBox="1"/>
          <p:nvPr/>
        </p:nvSpPr>
        <p:spPr>
          <a:xfrm>
            <a:off x="7994449" y="4608875"/>
            <a:ext cx="541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Integration</a:t>
            </a:r>
          </a:p>
          <a:p>
            <a:endParaRPr lang="en-IN" sz="4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6E6BD2-3149-6860-037F-8B8B10E3B2B3}"/>
              </a:ext>
            </a:extLst>
          </p:cNvPr>
          <p:cNvSpPr txBox="1"/>
          <p:nvPr/>
        </p:nvSpPr>
        <p:spPr>
          <a:xfrm>
            <a:off x="9835116" y="6265153"/>
            <a:ext cx="5043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03813F-47B0-4CFB-9F42-7A834D4EE7B2}"/>
              </a:ext>
            </a:extLst>
          </p:cNvPr>
          <p:cNvSpPr txBox="1"/>
          <p:nvPr/>
        </p:nvSpPr>
        <p:spPr>
          <a:xfrm>
            <a:off x="11717438" y="8070814"/>
            <a:ext cx="5395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Insights and Reporting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3C4C594-EE2B-6FE5-DF39-2A70E29D6D37}"/>
              </a:ext>
            </a:extLst>
          </p:cNvPr>
          <p:cNvSpPr/>
          <p:nvPr/>
        </p:nvSpPr>
        <p:spPr>
          <a:xfrm>
            <a:off x="12742597" y="3068348"/>
            <a:ext cx="3562385" cy="3352800"/>
          </a:xfrm>
          <a:prstGeom prst="rect">
            <a:avLst/>
          </a:prstGeom>
          <a:solidFill>
            <a:srgbClr val="2831A2">
              <a:alpha val="56000"/>
            </a:srgbClr>
          </a:solidFill>
          <a:ln>
            <a:solidFill>
              <a:srgbClr val="00206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A318D-5B69-3330-B0C5-E25856EAAF03}"/>
              </a:ext>
            </a:extLst>
          </p:cNvPr>
          <p:cNvSpPr/>
          <p:nvPr/>
        </p:nvSpPr>
        <p:spPr>
          <a:xfrm>
            <a:off x="7362807" y="3068348"/>
            <a:ext cx="3562385" cy="3352800"/>
          </a:xfrm>
          <a:prstGeom prst="rect">
            <a:avLst/>
          </a:prstGeom>
          <a:solidFill>
            <a:srgbClr val="2831A2">
              <a:alpha val="50000"/>
            </a:srgbClr>
          </a:solidFill>
          <a:ln>
            <a:solidFill>
              <a:srgbClr val="00206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AC9C1-A877-FDD3-3E36-B12A77CF410C}"/>
              </a:ext>
            </a:extLst>
          </p:cNvPr>
          <p:cNvSpPr/>
          <p:nvPr/>
        </p:nvSpPr>
        <p:spPr>
          <a:xfrm>
            <a:off x="2181209" y="3073791"/>
            <a:ext cx="3562385" cy="3352800"/>
          </a:xfrm>
          <a:prstGeom prst="rect">
            <a:avLst/>
          </a:prstGeom>
          <a:solidFill>
            <a:srgbClr val="2831A2">
              <a:alpha val="45000"/>
            </a:srgbClr>
          </a:solidFill>
          <a:ln>
            <a:solidFill>
              <a:srgbClr val="002060">
                <a:alpha val="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72A102-74B3-D9EA-0D46-B28C6723F866}"/>
              </a:ext>
            </a:extLst>
          </p:cNvPr>
          <p:cNvSpPr/>
          <p:nvPr/>
        </p:nvSpPr>
        <p:spPr>
          <a:xfrm>
            <a:off x="1676400" y="2857500"/>
            <a:ext cx="3869003" cy="3352800"/>
          </a:xfrm>
          <a:prstGeom prst="rect">
            <a:avLst/>
          </a:prstGeom>
          <a:solidFill>
            <a:srgbClr val="00BAFF"/>
          </a:solidFill>
          <a:ln>
            <a:solidFill>
              <a:srgbClr val="00BA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Number of Unique Categories: 16</a:t>
            </a:r>
            <a:endParaRPr lang="en-IN" sz="28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2E6CB-66D5-9CE5-A329-83EA266B1160}"/>
              </a:ext>
            </a:extLst>
          </p:cNvPr>
          <p:cNvSpPr/>
          <p:nvPr/>
        </p:nvSpPr>
        <p:spPr>
          <a:xfrm>
            <a:off x="6823790" y="2844282"/>
            <a:ext cx="3869003" cy="3352800"/>
          </a:xfrm>
          <a:prstGeom prst="rect">
            <a:avLst/>
          </a:prstGeom>
          <a:solidFill>
            <a:srgbClr val="00BAFF"/>
          </a:solidFill>
          <a:ln>
            <a:solidFill>
              <a:srgbClr val="00BA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Most Popular Category: "animals“</a:t>
            </a:r>
          </a:p>
          <a:p>
            <a:pPr algn="ctr"/>
            <a:endParaRPr lang="en-IN" sz="2800" b="1" dirty="0"/>
          </a:p>
          <a:p>
            <a:pPr algn="ctr"/>
            <a:r>
              <a:rPr lang="en-US" sz="2800" b="1" dirty="0"/>
              <a:t>Reactions to the Most Popular Category: 1,897 posts</a:t>
            </a:r>
            <a:endParaRPr lang="en-IN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5E2EF-4CAC-D32D-FDF1-79CC18F1F29C}"/>
              </a:ext>
            </a:extLst>
          </p:cNvPr>
          <p:cNvSpPr/>
          <p:nvPr/>
        </p:nvSpPr>
        <p:spPr>
          <a:xfrm>
            <a:off x="12237788" y="2844282"/>
            <a:ext cx="3869003" cy="3352800"/>
          </a:xfrm>
          <a:prstGeom prst="rect">
            <a:avLst/>
          </a:prstGeom>
          <a:solidFill>
            <a:srgbClr val="00BAFF"/>
          </a:solidFill>
          <a:ln>
            <a:solidFill>
              <a:srgbClr val="00BA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Month with the Most Posts: May 2021</a:t>
            </a:r>
            <a:endParaRPr lang="en-IN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8D1E9E8-1766-46F2-9850-F9DE20911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958811"/>
              </p:ext>
            </p:extLst>
          </p:nvPr>
        </p:nvGraphicFramePr>
        <p:xfrm>
          <a:off x="3657601" y="1685151"/>
          <a:ext cx="13563600" cy="7017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67AE733-6D42-4EFD-9F08-336C8F9F2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072965"/>
              </p:ext>
            </p:extLst>
          </p:nvPr>
        </p:nvGraphicFramePr>
        <p:xfrm>
          <a:off x="3429000" y="1866900"/>
          <a:ext cx="13086246" cy="6457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269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Clear Sans Regular Bold</vt:lpstr>
      <vt:lpstr>Times New Roman</vt:lpstr>
      <vt:lpstr>Arial</vt:lpstr>
      <vt:lpstr>DM Sans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Nikhitha Nadella</cp:lastModifiedBy>
  <cp:revision>11</cp:revision>
  <dcterms:created xsi:type="dcterms:W3CDTF">2006-08-16T00:00:00Z</dcterms:created>
  <dcterms:modified xsi:type="dcterms:W3CDTF">2025-03-15T09:33:05Z</dcterms:modified>
  <dc:identifier>DAEhDyfaYKE</dc:identifier>
</cp:coreProperties>
</file>