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1"/>
  </p:notesMasterIdLst>
  <p:sldIdLst>
    <p:sldId id="260" r:id="rId5"/>
    <p:sldId id="256" r:id="rId6"/>
    <p:sldId id="259" r:id="rId7"/>
    <p:sldId id="257" r:id="rId8"/>
    <p:sldId id="258" r:id="rId9"/>
    <p:sldId id="261" r:id="rId10"/>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9A8BA7-298E-4BF6-B76D-2C3B11FCD880}">
          <p14:sldIdLst>
            <p14:sldId id="260"/>
            <p14:sldId id="256"/>
            <p14:sldId id="259"/>
            <p14:sldId id="257"/>
            <p14:sldId id="258"/>
          </p14:sldIdLst>
        </p14:section>
        <p14:section name="Untitled Section" id="{8CA5FC38-DF11-471A-9865-8C846A42BFFB}">
          <p14:sldIdLst>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D2D2"/>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5FEEE2-6AA1-41AC-8680-A21C57AF05BE}" v="1043" dt="2020-02-06T18:55:19.7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144" autoAdjust="0"/>
  </p:normalViewPr>
  <p:slideViewPr>
    <p:cSldViewPr snapToGrid="0">
      <p:cViewPr varScale="1">
        <p:scale>
          <a:sx n="63" d="100"/>
          <a:sy n="63" d="100"/>
        </p:scale>
        <p:origin x="1877" y="53"/>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C5B16F-CCDB-4C1D-BEEC-C3119B4BC2BF}" type="datetimeFigureOut">
              <a:rPr lang="en-IN" smtClean="0"/>
              <a:t>03-07-2025</a:t>
            </a:fld>
            <a:endParaRPr lang="en-IN"/>
          </a:p>
        </p:txBody>
      </p:sp>
      <p:sp>
        <p:nvSpPr>
          <p:cNvPr id="4" name="Slide Image Placeholder 3"/>
          <p:cNvSpPr>
            <a:spLocks noGrp="1" noRot="1" noChangeAspect="1"/>
          </p:cNvSpPr>
          <p:nvPr>
            <p:ph type="sldImg" idx="2"/>
          </p:nvPr>
        </p:nvSpPr>
        <p:spPr>
          <a:xfrm>
            <a:off x="1431925" y="1143000"/>
            <a:ext cx="399415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F46EC2-9D46-40D9-B3B1-2047FBCB2905}" type="slidenum">
              <a:rPr lang="en-IN" smtClean="0"/>
              <a:t>‹#›</a:t>
            </a:fld>
            <a:endParaRPr lang="en-IN"/>
          </a:p>
        </p:txBody>
      </p:sp>
    </p:spTree>
    <p:extLst>
      <p:ext uri="{BB962C8B-B14F-4D97-AF65-F5344CB8AC3E}">
        <p14:creationId xmlns:p14="http://schemas.microsoft.com/office/powerpoint/2010/main" val="2228708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5F46EC2-9D46-40D9-B3B1-2047FBCB2905}" type="slidenum">
              <a:rPr lang="en-IN" smtClean="0"/>
              <a:t>5</a:t>
            </a:fld>
            <a:endParaRPr lang="en-IN"/>
          </a:p>
        </p:txBody>
      </p:sp>
    </p:spTree>
    <p:extLst>
      <p:ext uri="{BB962C8B-B14F-4D97-AF65-F5344CB8AC3E}">
        <p14:creationId xmlns:p14="http://schemas.microsoft.com/office/powerpoint/2010/main" val="2354632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663383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99833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82624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2AC39B-AEF8-47A6-997C-02F38BF17500}"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5181472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2AC39B-AEF8-47A6-997C-02F38BF17500}" type="datetimeFigureOut">
              <a:rPr lang="en-US" smtClean="0"/>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68735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2AC39B-AEF8-47A6-997C-02F38BF17500}"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531661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2AC39B-AEF8-47A6-997C-02F38BF17500}" type="datetimeFigureOut">
              <a:rPr lang="en-US" smtClean="0"/>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1815779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2AC39B-AEF8-47A6-997C-02F38BF17500}" type="datetimeFigureOut">
              <a:rPr lang="en-US" smtClean="0"/>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072181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2AC39B-AEF8-47A6-997C-02F38BF17500}" type="datetimeFigureOut">
              <a:rPr lang="en-US" smtClean="0"/>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9738183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3326977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E82AC39B-AEF8-47A6-997C-02F38BF17500}" type="datetimeFigureOut">
              <a:rPr lang="en-US" smtClean="0"/>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7A91BD-2D30-4D1B-B388-0538F34CA7E2}" type="slidenum">
              <a:rPr lang="en-US" smtClean="0"/>
              <a:t>‹#›</a:t>
            </a:fld>
            <a:endParaRPr lang="en-US"/>
          </a:p>
        </p:txBody>
      </p:sp>
    </p:spTree>
    <p:extLst>
      <p:ext uri="{BB962C8B-B14F-4D97-AF65-F5344CB8AC3E}">
        <p14:creationId xmlns:p14="http://schemas.microsoft.com/office/powerpoint/2010/main" val="207639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E82AC39B-AEF8-47A6-997C-02F38BF17500}" type="datetimeFigureOut">
              <a:rPr lang="en-US" smtClean="0"/>
              <a:t>7/3/2025</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07A91BD-2D30-4D1B-B388-0538F34CA7E2}" type="slidenum">
              <a:rPr lang="en-US" smtClean="0"/>
              <a:t>‹#›</a:t>
            </a:fld>
            <a:endParaRPr lang="en-US"/>
          </a:p>
        </p:txBody>
      </p:sp>
    </p:spTree>
    <p:extLst>
      <p:ext uri="{BB962C8B-B14F-4D97-AF65-F5344CB8AC3E}">
        <p14:creationId xmlns:p14="http://schemas.microsoft.com/office/powerpoint/2010/main" val="246443806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ishing">
            <a:extLst>
              <a:ext uri="{FF2B5EF4-FFF2-40B4-BE49-F238E27FC236}">
                <a16:creationId xmlns:a16="http://schemas.microsoft.com/office/drawing/2014/main" id="{D59DB580-D06A-2612-3679-7B22FEDF5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058400" cy="777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3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Rettangolo 4">
            <a:extLst>
              <a:ext uri="{FF2B5EF4-FFF2-40B4-BE49-F238E27FC236}">
                <a16:creationId xmlns:a16="http://schemas.microsoft.com/office/drawing/2014/main" id="{BAC6A0F5-7623-499D-9CF6-293E2B9D438C}"/>
              </a:ext>
              <a:ext uri="{C183D7F6-B498-43B3-948B-1728B52AA6E4}">
                <adec:decorative xmlns:adec="http://schemas.microsoft.com/office/drawing/2017/decorative" val="1"/>
              </a:ext>
            </a:extLst>
          </p:cNvPr>
          <p:cNvSpPr/>
          <p:nvPr/>
        </p:nvSpPr>
        <p:spPr>
          <a:xfrm>
            <a:off x="0" y="2"/>
            <a:ext cx="10058400" cy="345313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2550" tIns="31277" rIns="62550" bIns="31277" numCol="1" spcCol="0" rtlCol="0" fromWordArt="0" anchor="ctr" anchorCtr="0" forceAA="0" compatLnSpc="1">
            <a:prstTxWarp prst="textNoShape">
              <a:avLst/>
            </a:prstTxWarp>
            <a:noAutofit/>
          </a:bodyPr>
          <a:lstStyle/>
          <a:p>
            <a:pPr algn="ctr"/>
            <a:endParaRPr lang="it-IT" sz="1229" dirty="0"/>
          </a:p>
        </p:txBody>
      </p:sp>
      <p:sp>
        <p:nvSpPr>
          <p:cNvPr id="44" name="CasellaDiTesto 3">
            <a:extLst>
              <a:ext uri="{FF2B5EF4-FFF2-40B4-BE49-F238E27FC236}">
                <a16:creationId xmlns:a16="http://schemas.microsoft.com/office/drawing/2014/main" id="{3887613D-DAF5-4362-A1F9-C1557151D8B6}"/>
              </a:ext>
            </a:extLst>
          </p:cNvPr>
          <p:cNvSpPr txBox="1"/>
          <p:nvPr/>
        </p:nvSpPr>
        <p:spPr>
          <a:xfrm>
            <a:off x="89210" y="695841"/>
            <a:ext cx="6550130" cy="1374735"/>
          </a:xfrm>
          <a:prstGeom prst="rect">
            <a:avLst/>
          </a:prstGeom>
          <a:noFill/>
        </p:spPr>
        <p:txBody>
          <a:bodyPr wrap="square" rtlCol="0">
            <a:spAutoFit/>
          </a:bodyPr>
          <a:lstStyle/>
          <a:p>
            <a:pPr>
              <a:lnSpc>
                <a:spcPts val="5000"/>
              </a:lnSpc>
            </a:pPr>
            <a:r>
              <a:rPr lang="it-IT" sz="4800" kern="1500" spc="-83">
                <a:solidFill>
                  <a:schemeClr val="bg1"/>
                </a:solidFill>
                <a:latin typeface="Segoe UI Semibold" panose="020B0702040204020203" pitchFamily="34" charset="0"/>
                <a:cs typeface="Segoe UI Semibold" panose="020B0702040204020203" pitchFamily="34" charset="0"/>
              </a:rPr>
              <a:t>Phishing Awareness Training</a:t>
            </a:r>
          </a:p>
        </p:txBody>
      </p:sp>
      <p:grpSp>
        <p:nvGrpSpPr>
          <p:cNvPr id="2" name="Group 4" descr="Illustration of a globe with a safety shield in the middle">
            <a:extLst>
              <a:ext uri="{FF2B5EF4-FFF2-40B4-BE49-F238E27FC236}">
                <a16:creationId xmlns:a16="http://schemas.microsoft.com/office/drawing/2014/main" id="{91C883F8-1DAB-44BA-9BC9-592D31242B78}"/>
              </a:ext>
              <a:ext uri="{C183D7F6-B498-43B3-948B-1728B52AA6E4}">
                <adec:decorative xmlns:adec="http://schemas.microsoft.com/office/drawing/2017/decorative" val="0"/>
              </a:ext>
            </a:extLst>
          </p:cNvPr>
          <p:cNvGrpSpPr>
            <a:grpSpLocks noChangeAspect="1"/>
          </p:cNvGrpSpPr>
          <p:nvPr/>
        </p:nvGrpSpPr>
        <p:grpSpPr bwMode="auto">
          <a:xfrm>
            <a:off x="6894513" y="395288"/>
            <a:ext cx="2667000" cy="2736850"/>
            <a:chOff x="4343" y="249"/>
            <a:chExt cx="1680" cy="1724"/>
          </a:xfrm>
        </p:grpSpPr>
        <p:sp>
          <p:nvSpPr>
            <p:cNvPr id="3" name="AutoShape 3">
              <a:extLst>
                <a:ext uri="{FF2B5EF4-FFF2-40B4-BE49-F238E27FC236}">
                  <a16:creationId xmlns:a16="http://schemas.microsoft.com/office/drawing/2014/main" id="{53D2F275-14FC-4A49-9038-1B6B94736BDD}"/>
                </a:ext>
              </a:extLst>
            </p:cNvPr>
            <p:cNvSpPr>
              <a:spLocks noChangeAspect="1" noChangeArrowheads="1" noTextEdit="1"/>
            </p:cNvSpPr>
            <p:nvPr/>
          </p:nvSpPr>
          <p:spPr bwMode="auto">
            <a:xfrm>
              <a:off x="4343" y="249"/>
              <a:ext cx="1680" cy="1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Freeform 5">
              <a:extLst>
                <a:ext uri="{FF2B5EF4-FFF2-40B4-BE49-F238E27FC236}">
                  <a16:creationId xmlns:a16="http://schemas.microsoft.com/office/drawing/2014/main" id="{79514856-5085-47DA-AC4C-FBB2CBD3156A}"/>
                </a:ext>
              </a:extLst>
            </p:cNvPr>
            <p:cNvSpPr>
              <a:spLocks/>
            </p:cNvSpPr>
            <p:nvPr/>
          </p:nvSpPr>
          <p:spPr bwMode="auto">
            <a:xfrm>
              <a:off x="5650" y="867"/>
              <a:ext cx="373" cy="493"/>
            </a:xfrm>
            <a:custGeom>
              <a:avLst/>
              <a:gdLst>
                <a:gd name="T0" fmla="*/ 0 w 79"/>
                <a:gd name="T1" fmla="*/ 0 h 102"/>
                <a:gd name="T2" fmla="*/ 2 w 79"/>
                <a:gd name="T3" fmla="*/ 25 h 102"/>
                <a:gd name="T4" fmla="*/ 3 w 79"/>
                <a:gd name="T5" fmla="*/ 51 h 102"/>
                <a:gd name="T6" fmla="*/ 2 w 79"/>
                <a:gd name="T7" fmla="*/ 76 h 102"/>
                <a:gd name="T8" fmla="*/ 0 w 79"/>
                <a:gd name="T9" fmla="*/ 102 h 102"/>
                <a:gd name="T10" fmla="*/ 72 w 79"/>
                <a:gd name="T11" fmla="*/ 102 h 102"/>
                <a:gd name="T12" fmla="*/ 79 w 79"/>
                <a:gd name="T13" fmla="*/ 51 h 102"/>
                <a:gd name="T14" fmla="*/ 72 w 79"/>
                <a:gd name="T15" fmla="*/ 0 h 102"/>
                <a:gd name="T16" fmla="*/ 0 w 79"/>
                <a:gd name="T1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2">
                  <a:moveTo>
                    <a:pt x="0" y="0"/>
                  </a:moveTo>
                  <a:cubicBezTo>
                    <a:pt x="1" y="8"/>
                    <a:pt x="2" y="17"/>
                    <a:pt x="2" y="25"/>
                  </a:cubicBezTo>
                  <a:cubicBezTo>
                    <a:pt x="3" y="34"/>
                    <a:pt x="3" y="42"/>
                    <a:pt x="3" y="51"/>
                  </a:cubicBezTo>
                  <a:cubicBezTo>
                    <a:pt x="3" y="59"/>
                    <a:pt x="3" y="68"/>
                    <a:pt x="2" y="76"/>
                  </a:cubicBezTo>
                  <a:cubicBezTo>
                    <a:pt x="2" y="85"/>
                    <a:pt x="1" y="93"/>
                    <a:pt x="0" y="102"/>
                  </a:cubicBezTo>
                  <a:cubicBezTo>
                    <a:pt x="72" y="102"/>
                    <a:pt x="72" y="102"/>
                    <a:pt x="72" y="102"/>
                  </a:cubicBezTo>
                  <a:cubicBezTo>
                    <a:pt x="77" y="85"/>
                    <a:pt x="79" y="68"/>
                    <a:pt x="79" y="51"/>
                  </a:cubicBezTo>
                  <a:cubicBezTo>
                    <a:pt x="79" y="33"/>
                    <a:pt x="77" y="16"/>
                    <a:pt x="72" y="0"/>
                  </a:cubicBezTo>
                  <a:lnTo>
                    <a:pt x="0" y="0"/>
                  </a:lnTo>
                  <a:close/>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Freeform 6">
              <a:extLst>
                <a:ext uri="{FF2B5EF4-FFF2-40B4-BE49-F238E27FC236}">
                  <a16:creationId xmlns:a16="http://schemas.microsoft.com/office/drawing/2014/main" id="{4C9AEDC0-2499-4FA1-94E6-8D50662C69DB}"/>
                </a:ext>
              </a:extLst>
            </p:cNvPr>
            <p:cNvSpPr>
              <a:spLocks/>
            </p:cNvSpPr>
            <p:nvPr/>
          </p:nvSpPr>
          <p:spPr bwMode="auto">
            <a:xfrm>
              <a:off x="5457" y="297"/>
              <a:ext cx="486" cy="445"/>
            </a:xfrm>
            <a:custGeom>
              <a:avLst/>
              <a:gdLst>
                <a:gd name="T0" fmla="*/ 24 w 103"/>
                <a:gd name="T1" fmla="*/ 44 h 92"/>
                <a:gd name="T2" fmla="*/ 31 w 103"/>
                <a:gd name="T3" fmla="*/ 68 h 92"/>
                <a:gd name="T4" fmla="*/ 37 w 103"/>
                <a:gd name="T5" fmla="*/ 92 h 92"/>
                <a:gd name="T6" fmla="*/ 103 w 103"/>
                <a:gd name="T7" fmla="*/ 92 h 92"/>
                <a:gd name="T8" fmla="*/ 85 w 103"/>
                <a:gd name="T9" fmla="*/ 62 h 92"/>
                <a:gd name="T10" fmla="*/ 61 w 103"/>
                <a:gd name="T11" fmla="*/ 36 h 92"/>
                <a:gd name="T12" fmla="*/ 32 w 103"/>
                <a:gd name="T13" fmla="*/ 15 h 92"/>
                <a:gd name="T14" fmla="*/ 0 w 103"/>
                <a:gd name="T15" fmla="*/ 0 h 92"/>
                <a:gd name="T16" fmla="*/ 13 w 103"/>
                <a:gd name="T17" fmla="*/ 21 h 92"/>
                <a:gd name="T18" fmla="*/ 24 w 103"/>
                <a:gd name="T19" fmla="*/ 44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24" y="44"/>
                  </a:moveTo>
                  <a:cubicBezTo>
                    <a:pt x="27" y="52"/>
                    <a:pt x="29" y="60"/>
                    <a:pt x="31" y="68"/>
                  </a:cubicBezTo>
                  <a:cubicBezTo>
                    <a:pt x="33" y="76"/>
                    <a:pt x="35" y="84"/>
                    <a:pt x="37" y="92"/>
                  </a:cubicBezTo>
                  <a:cubicBezTo>
                    <a:pt x="103" y="92"/>
                    <a:pt x="103" y="92"/>
                    <a:pt x="103" y="92"/>
                  </a:cubicBezTo>
                  <a:cubicBezTo>
                    <a:pt x="98" y="82"/>
                    <a:pt x="92" y="71"/>
                    <a:pt x="85" y="62"/>
                  </a:cubicBezTo>
                  <a:cubicBezTo>
                    <a:pt x="78" y="52"/>
                    <a:pt x="70" y="44"/>
                    <a:pt x="61" y="36"/>
                  </a:cubicBezTo>
                  <a:cubicBezTo>
                    <a:pt x="52" y="28"/>
                    <a:pt x="43" y="21"/>
                    <a:pt x="32" y="15"/>
                  </a:cubicBezTo>
                  <a:cubicBezTo>
                    <a:pt x="22" y="9"/>
                    <a:pt x="12" y="4"/>
                    <a:pt x="0" y="0"/>
                  </a:cubicBezTo>
                  <a:cubicBezTo>
                    <a:pt x="5" y="7"/>
                    <a:pt x="10" y="14"/>
                    <a:pt x="13" y="21"/>
                  </a:cubicBezTo>
                  <a:cubicBezTo>
                    <a:pt x="17" y="29"/>
                    <a:pt x="21" y="36"/>
                    <a:pt x="24" y="44"/>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CD288E87-E8E1-489D-903C-192A0154433D}"/>
                </a:ext>
              </a:extLst>
            </p:cNvPr>
            <p:cNvSpPr>
              <a:spLocks/>
            </p:cNvSpPr>
            <p:nvPr/>
          </p:nvSpPr>
          <p:spPr bwMode="auto">
            <a:xfrm>
              <a:off x="5457" y="1480"/>
              <a:ext cx="486" cy="445"/>
            </a:xfrm>
            <a:custGeom>
              <a:avLst/>
              <a:gdLst>
                <a:gd name="T0" fmla="*/ 85 w 103"/>
                <a:gd name="T1" fmla="*/ 31 h 92"/>
                <a:gd name="T2" fmla="*/ 61 w 103"/>
                <a:gd name="T3" fmla="*/ 57 h 92"/>
                <a:gd name="T4" fmla="*/ 32 w 103"/>
                <a:gd name="T5" fmla="*/ 77 h 92"/>
                <a:gd name="T6" fmla="*/ 0 w 103"/>
                <a:gd name="T7" fmla="*/ 92 h 92"/>
                <a:gd name="T8" fmla="*/ 13 w 103"/>
                <a:gd name="T9" fmla="*/ 71 h 92"/>
                <a:gd name="T10" fmla="*/ 24 w 103"/>
                <a:gd name="T11" fmla="*/ 48 h 92"/>
                <a:gd name="T12" fmla="*/ 31 w 103"/>
                <a:gd name="T13" fmla="*/ 24 h 92"/>
                <a:gd name="T14" fmla="*/ 37 w 103"/>
                <a:gd name="T15" fmla="*/ 0 h 92"/>
                <a:gd name="T16" fmla="*/ 103 w 103"/>
                <a:gd name="T17" fmla="*/ 0 h 92"/>
                <a:gd name="T18" fmla="*/ 85 w 103"/>
                <a:gd name="T19" fmla="*/ 3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85" y="31"/>
                  </a:moveTo>
                  <a:cubicBezTo>
                    <a:pt x="78" y="40"/>
                    <a:pt x="70" y="49"/>
                    <a:pt x="61" y="57"/>
                  </a:cubicBezTo>
                  <a:cubicBezTo>
                    <a:pt x="52" y="64"/>
                    <a:pt x="43" y="71"/>
                    <a:pt x="32" y="77"/>
                  </a:cubicBezTo>
                  <a:cubicBezTo>
                    <a:pt x="22" y="84"/>
                    <a:pt x="12" y="88"/>
                    <a:pt x="0" y="92"/>
                  </a:cubicBezTo>
                  <a:cubicBezTo>
                    <a:pt x="5" y="86"/>
                    <a:pt x="10" y="79"/>
                    <a:pt x="13" y="71"/>
                  </a:cubicBezTo>
                  <a:cubicBezTo>
                    <a:pt x="17" y="64"/>
                    <a:pt x="21" y="56"/>
                    <a:pt x="24" y="48"/>
                  </a:cubicBezTo>
                  <a:cubicBezTo>
                    <a:pt x="27" y="40"/>
                    <a:pt x="29" y="32"/>
                    <a:pt x="31" y="24"/>
                  </a:cubicBezTo>
                  <a:cubicBezTo>
                    <a:pt x="33" y="16"/>
                    <a:pt x="35" y="8"/>
                    <a:pt x="37" y="0"/>
                  </a:cubicBezTo>
                  <a:cubicBezTo>
                    <a:pt x="103" y="0"/>
                    <a:pt x="103" y="0"/>
                    <a:pt x="103" y="0"/>
                  </a:cubicBezTo>
                  <a:cubicBezTo>
                    <a:pt x="98" y="11"/>
                    <a:pt x="92" y="21"/>
                    <a:pt x="85" y="31"/>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A543781C-C853-45D8-A1A0-75A4BA3F11D3}"/>
                </a:ext>
              </a:extLst>
            </p:cNvPr>
            <p:cNvSpPr>
              <a:spLocks/>
            </p:cNvSpPr>
            <p:nvPr/>
          </p:nvSpPr>
          <p:spPr bwMode="auto">
            <a:xfrm>
              <a:off x="4857" y="1480"/>
              <a:ext cx="652" cy="493"/>
            </a:xfrm>
            <a:custGeom>
              <a:avLst/>
              <a:gdLst>
                <a:gd name="T0" fmla="*/ 138 w 138"/>
                <a:gd name="T1" fmla="*/ 0 h 102"/>
                <a:gd name="T2" fmla="*/ 0 w 138"/>
                <a:gd name="T3" fmla="*/ 0 h 102"/>
                <a:gd name="T4" fmla="*/ 5 w 138"/>
                <a:gd name="T5" fmla="*/ 18 h 102"/>
                <a:gd name="T6" fmla="*/ 12 w 138"/>
                <a:gd name="T7" fmla="*/ 40 h 102"/>
                <a:gd name="T8" fmla="*/ 22 w 138"/>
                <a:gd name="T9" fmla="*/ 63 h 102"/>
                <a:gd name="T10" fmla="*/ 35 w 138"/>
                <a:gd name="T11" fmla="*/ 83 h 102"/>
                <a:gd name="T12" fmla="*/ 51 w 138"/>
                <a:gd name="T13" fmla="*/ 97 h 102"/>
                <a:gd name="T14" fmla="*/ 69 w 138"/>
                <a:gd name="T15" fmla="*/ 102 h 102"/>
                <a:gd name="T16" fmla="*/ 87 w 138"/>
                <a:gd name="T17" fmla="*/ 97 h 102"/>
                <a:gd name="T18" fmla="*/ 103 w 138"/>
                <a:gd name="T19" fmla="*/ 83 h 102"/>
                <a:gd name="T20" fmla="*/ 116 w 138"/>
                <a:gd name="T21" fmla="*/ 63 h 102"/>
                <a:gd name="T22" fmla="*/ 126 w 138"/>
                <a:gd name="T23" fmla="*/ 40 h 102"/>
                <a:gd name="T24" fmla="*/ 133 w 138"/>
                <a:gd name="T25" fmla="*/ 18 h 102"/>
                <a:gd name="T26" fmla="*/ 138 w 138"/>
                <a:gd name="T27"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02">
                  <a:moveTo>
                    <a:pt x="138" y="0"/>
                  </a:moveTo>
                  <a:cubicBezTo>
                    <a:pt x="0" y="0"/>
                    <a:pt x="0" y="0"/>
                    <a:pt x="0" y="0"/>
                  </a:cubicBezTo>
                  <a:cubicBezTo>
                    <a:pt x="2" y="5"/>
                    <a:pt x="3" y="11"/>
                    <a:pt x="5" y="18"/>
                  </a:cubicBezTo>
                  <a:cubicBezTo>
                    <a:pt x="7" y="26"/>
                    <a:pt x="9" y="33"/>
                    <a:pt x="12" y="40"/>
                  </a:cubicBezTo>
                  <a:cubicBezTo>
                    <a:pt x="15" y="48"/>
                    <a:pt x="19" y="55"/>
                    <a:pt x="22" y="63"/>
                  </a:cubicBezTo>
                  <a:cubicBezTo>
                    <a:pt x="26" y="70"/>
                    <a:pt x="31" y="77"/>
                    <a:pt x="35" y="83"/>
                  </a:cubicBezTo>
                  <a:cubicBezTo>
                    <a:pt x="40" y="88"/>
                    <a:pt x="45" y="93"/>
                    <a:pt x="51" y="97"/>
                  </a:cubicBezTo>
                  <a:cubicBezTo>
                    <a:pt x="57" y="100"/>
                    <a:pt x="63" y="102"/>
                    <a:pt x="69" y="102"/>
                  </a:cubicBezTo>
                  <a:cubicBezTo>
                    <a:pt x="76" y="102"/>
                    <a:pt x="82" y="100"/>
                    <a:pt x="87" y="97"/>
                  </a:cubicBezTo>
                  <a:cubicBezTo>
                    <a:pt x="93" y="93"/>
                    <a:pt x="98" y="88"/>
                    <a:pt x="103" y="83"/>
                  </a:cubicBezTo>
                  <a:cubicBezTo>
                    <a:pt x="108" y="77"/>
                    <a:pt x="112" y="70"/>
                    <a:pt x="116" y="63"/>
                  </a:cubicBezTo>
                  <a:cubicBezTo>
                    <a:pt x="120" y="55"/>
                    <a:pt x="123" y="48"/>
                    <a:pt x="126" y="40"/>
                  </a:cubicBezTo>
                  <a:cubicBezTo>
                    <a:pt x="129" y="33"/>
                    <a:pt x="131" y="26"/>
                    <a:pt x="133" y="18"/>
                  </a:cubicBezTo>
                  <a:cubicBezTo>
                    <a:pt x="135" y="11"/>
                    <a:pt x="137" y="5"/>
                    <a:pt x="138"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2A00F691-7773-4839-AED4-51107C60F7BB}"/>
                </a:ext>
              </a:extLst>
            </p:cNvPr>
            <p:cNvSpPr>
              <a:spLocks/>
            </p:cNvSpPr>
            <p:nvPr/>
          </p:nvSpPr>
          <p:spPr bwMode="auto">
            <a:xfrm>
              <a:off x="4824" y="867"/>
              <a:ext cx="722" cy="493"/>
            </a:xfrm>
            <a:custGeom>
              <a:avLst/>
              <a:gdLst>
                <a:gd name="T0" fmla="*/ 3 w 153"/>
                <a:gd name="T1" fmla="*/ 0 h 102"/>
                <a:gd name="T2" fmla="*/ 1 w 153"/>
                <a:gd name="T3" fmla="*/ 25 h 102"/>
                <a:gd name="T4" fmla="*/ 0 w 153"/>
                <a:gd name="T5" fmla="*/ 51 h 102"/>
                <a:gd name="T6" fmla="*/ 1 w 153"/>
                <a:gd name="T7" fmla="*/ 76 h 102"/>
                <a:gd name="T8" fmla="*/ 3 w 153"/>
                <a:gd name="T9" fmla="*/ 102 h 102"/>
                <a:gd name="T10" fmla="*/ 149 w 153"/>
                <a:gd name="T11" fmla="*/ 102 h 102"/>
                <a:gd name="T12" fmla="*/ 152 w 153"/>
                <a:gd name="T13" fmla="*/ 76 h 102"/>
                <a:gd name="T14" fmla="*/ 153 w 153"/>
                <a:gd name="T15" fmla="*/ 51 h 102"/>
                <a:gd name="T16" fmla="*/ 152 w 153"/>
                <a:gd name="T17" fmla="*/ 25 h 102"/>
                <a:gd name="T18" fmla="*/ 149 w 153"/>
                <a:gd name="T19" fmla="*/ 0 h 102"/>
                <a:gd name="T20" fmla="*/ 3 w 153"/>
                <a:gd name="T21"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3" h="102">
                  <a:moveTo>
                    <a:pt x="3" y="0"/>
                  </a:moveTo>
                  <a:cubicBezTo>
                    <a:pt x="2" y="8"/>
                    <a:pt x="1" y="17"/>
                    <a:pt x="1" y="25"/>
                  </a:cubicBezTo>
                  <a:cubicBezTo>
                    <a:pt x="0" y="34"/>
                    <a:pt x="0" y="42"/>
                    <a:pt x="0" y="51"/>
                  </a:cubicBezTo>
                  <a:cubicBezTo>
                    <a:pt x="0" y="59"/>
                    <a:pt x="0" y="68"/>
                    <a:pt x="1" y="76"/>
                  </a:cubicBezTo>
                  <a:cubicBezTo>
                    <a:pt x="1" y="85"/>
                    <a:pt x="2" y="93"/>
                    <a:pt x="3" y="102"/>
                  </a:cubicBezTo>
                  <a:cubicBezTo>
                    <a:pt x="149" y="102"/>
                    <a:pt x="149" y="102"/>
                    <a:pt x="149" y="102"/>
                  </a:cubicBezTo>
                  <a:cubicBezTo>
                    <a:pt x="150" y="93"/>
                    <a:pt x="151" y="85"/>
                    <a:pt x="152" y="76"/>
                  </a:cubicBezTo>
                  <a:cubicBezTo>
                    <a:pt x="152" y="68"/>
                    <a:pt x="153" y="59"/>
                    <a:pt x="153" y="51"/>
                  </a:cubicBezTo>
                  <a:cubicBezTo>
                    <a:pt x="153" y="42"/>
                    <a:pt x="152" y="34"/>
                    <a:pt x="152" y="25"/>
                  </a:cubicBezTo>
                  <a:cubicBezTo>
                    <a:pt x="151" y="17"/>
                    <a:pt x="150" y="8"/>
                    <a:pt x="149" y="0"/>
                  </a:cubicBezTo>
                  <a:lnTo>
                    <a:pt x="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10">
              <a:extLst>
                <a:ext uri="{FF2B5EF4-FFF2-40B4-BE49-F238E27FC236}">
                  <a16:creationId xmlns:a16="http://schemas.microsoft.com/office/drawing/2014/main" id="{AD46C6BE-1634-4EA3-AB50-5520E45C9273}"/>
                </a:ext>
              </a:extLst>
            </p:cNvPr>
            <p:cNvSpPr>
              <a:spLocks/>
            </p:cNvSpPr>
            <p:nvPr/>
          </p:nvSpPr>
          <p:spPr bwMode="auto">
            <a:xfrm>
              <a:off x="4857" y="249"/>
              <a:ext cx="652" cy="493"/>
            </a:xfrm>
            <a:custGeom>
              <a:avLst/>
              <a:gdLst>
                <a:gd name="T0" fmla="*/ 22 w 138"/>
                <a:gd name="T1" fmla="*/ 40 h 102"/>
                <a:gd name="T2" fmla="*/ 35 w 138"/>
                <a:gd name="T3" fmla="*/ 20 h 102"/>
                <a:gd name="T4" fmla="*/ 51 w 138"/>
                <a:gd name="T5" fmla="*/ 6 h 102"/>
                <a:gd name="T6" fmla="*/ 69 w 138"/>
                <a:gd name="T7" fmla="*/ 0 h 102"/>
                <a:gd name="T8" fmla="*/ 87 w 138"/>
                <a:gd name="T9" fmla="*/ 6 h 102"/>
                <a:gd name="T10" fmla="*/ 103 w 138"/>
                <a:gd name="T11" fmla="*/ 20 h 102"/>
                <a:gd name="T12" fmla="*/ 116 w 138"/>
                <a:gd name="T13" fmla="*/ 40 h 102"/>
                <a:gd name="T14" fmla="*/ 126 w 138"/>
                <a:gd name="T15" fmla="*/ 62 h 102"/>
                <a:gd name="T16" fmla="*/ 133 w 138"/>
                <a:gd name="T17" fmla="*/ 84 h 102"/>
                <a:gd name="T18" fmla="*/ 138 w 138"/>
                <a:gd name="T19" fmla="*/ 102 h 102"/>
                <a:gd name="T20" fmla="*/ 0 w 138"/>
                <a:gd name="T21" fmla="*/ 102 h 102"/>
                <a:gd name="T22" fmla="*/ 5 w 138"/>
                <a:gd name="T23" fmla="*/ 84 h 102"/>
                <a:gd name="T24" fmla="*/ 12 w 138"/>
                <a:gd name="T25" fmla="*/ 62 h 102"/>
                <a:gd name="T26" fmla="*/ 22 w 138"/>
                <a:gd name="T27" fmla="*/ 4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8" h="102">
                  <a:moveTo>
                    <a:pt x="22" y="40"/>
                  </a:moveTo>
                  <a:cubicBezTo>
                    <a:pt x="26" y="32"/>
                    <a:pt x="31" y="26"/>
                    <a:pt x="35" y="20"/>
                  </a:cubicBezTo>
                  <a:cubicBezTo>
                    <a:pt x="40" y="14"/>
                    <a:pt x="45" y="9"/>
                    <a:pt x="51" y="6"/>
                  </a:cubicBezTo>
                  <a:cubicBezTo>
                    <a:pt x="57" y="2"/>
                    <a:pt x="63" y="0"/>
                    <a:pt x="69" y="0"/>
                  </a:cubicBezTo>
                  <a:cubicBezTo>
                    <a:pt x="76" y="0"/>
                    <a:pt x="82" y="2"/>
                    <a:pt x="87" y="6"/>
                  </a:cubicBezTo>
                  <a:cubicBezTo>
                    <a:pt x="93" y="9"/>
                    <a:pt x="98" y="14"/>
                    <a:pt x="103" y="20"/>
                  </a:cubicBezTo>
                  <a:cubicBezTo>
                    <a:pt x="108" y="26"/>
                    <a:pt x="112" y="32"/>
                    <a:pt x="116" y="40"/>
                  </a:cubicBezTo>
                  <a:cubicBezTo>
                    <a:pt x="120" y="47"/>
                    <a:pt x="123" y="55"/>
                    <a:pt x="126" y="62"/>
                  </a:cubicBezTo>
                  <a:cubicBezTo>
                    <a:pt x="129" y="70"/>
                    <a:pt x="131" y="77"/>
                    <a:pt x="133" y="84"/>
                  </a:cubicBezTo>
                  <a:cubicBezTo>
                    <a:pt x="135" y="91"/>
                    <a:pt x="137" y="97"/>
                    <a:pt x="138" y="102"/>
                  </a:cubicBezTo>
                  <a:cubicBezTo>
                    <a:pt x="0" y="102"/>
                    <a:pt x="0" y="102"/>
                    <a:pt x="0" y="102"/>
                  </a:cubicBezTo>
                  <a:cubicBezTo>
                    <a:pt x="2" y="97"/>
                    <a:pt x="3" y="91"/>
                    <a:pt x="5" y="84"/>
                  </a:cubicBezTo>
                  <a:cubicBezTo>
                    <a:pt x="7" y="77"/>
                    <a:pt x="9" y="70"/>
                    <a:pt x="12" y="62"/>
                  </a:cubicBezTo>
                  <a:cubicBezTo>
                    <a:pt x="15" y="55"/>
                    <a:pt x="19" y="47"/>
                    <a:pt x="22" y="4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1">
              <a:extLst>
                <a:ext uri="{FF2B5EF4-FFF2-40B4-BE49-F238E27FC236}">
                  <a16:creationId xmlns:a16="http://schemas.microsoft.com/office/drawing/2014/main" id="{54FD4C35-BEA9-4036-AC64-AD2FCBAF9F1C}"/>
                </a:ext>
              </a:extLst>
            </p:cNvPr>
            <p:cNvSpPr>
              <a:spLocks/>
            </p:cNvSpPr>
            <p:nvPr/>
          </p:nvSpPr>
          <p:spPr bwMode="auto">
            <a:xfrm>
              <a:off x="5037" y="954"/>
              <a:ext cx="311" cy="338"/>
            </a:xfrm>
            <a:custGeom>
              <a:avLst/>
              <a:gdLst>
                <a:gd name="T0" fmla="*/ 31 w 66"/>
                <a:gd name="T1" fmla="*/ 69 h 70"/>
                <a:gd name="T2" fmla="*/ 24 w 66"/>
                <a:gd name="T3" fmla="*/ 64 h 70"/>
                <a:gd name="T4" fmla="*/ 16 w 66"/>
                <a:gd name="T5" fmla="*/ 58 h 70"/>
                <a:gd name="T6" fmla="*/ 10 w 66"/>
                <a:gd name="T7" fmla="*/ 52 h 70"/>
                <a:gd name="T8" fmla="*/ 5 w 66"/>
                <a:gd name="T9" fmla="*/ 44 h 70"/>
                <a:gd name="T10" fmla="*/ 1 w 66"/>
                <a:gd name="T11" fmla="*/ 35 h 70"/>
                <a:gd name="T12" fmla="*/ 0 w 66"/>
                <a:gd name="T13" fmla="*/ 26 h 70"/>
                <a:gd name="T14" fmla="*/ 0 w 66"/>
                <a:gd name="T15" fmla="*/ 9 h 70"/>
                <a:gd name="T16" fmla="*/ 2 w 66"/>
                <a:gd name="T17" fmla="*/ 9 h 70"/>
                <a:gd name="T18" fmla="*/ 12 w 66"/>
                <a:gd name="T19" fmla="*/ 7 h 70"/>
                <a:gd name="T20" fmla="*/ 21 w 66"/>
                <a:gd name="T21" fmla="*/ 3 h 70"/>
                <a:gd name="T22" fmla="*/ 26 w 66"/>
                <a:gd name="T23" fmla="*/ 0 h 70"/>
                <a:gd name="T24" fmla="*/ 33 w 66"/>
                <a:gd name="T25" fmla="*/ 0 h 70"/>
                <a:gd name="T26" fmla="*/ 39 w 66"/>
                <a:gd name="T27" fmla="*/ 0 h 70"/>
                <a:gd name="T28" fmla="*/ 44 w 66"/>
                <a:gd name="T29" fmla="*/ 3 h 70"/>
                <a:gd name="T30" fmla="*/ 53 w 66"/>
                <a:gd name="T31" fmla="*/ 7 h 70"/>
                <a:gd name="T32" fmla="*/ 63 w 66"/>
                <a:gd name="T33" fmla="*/ 9 h 70"/>
                <a:gd name="T34" fmla="*/ 66 w 66"/>
                <a:gd name="T35" fmla="*/ 9 h 70"/>
                <a:gd name="T36" fmla="*/ 66 w 66"/>
                <a:gd name="T37" fmla="*/ 26 h 70"/>
                <a:gd name="T38" fmla="*/ 64 w 66"/>
                <a:gd name="T39" fmla="*/ 35 h 70"/>
                <a:gd name="T40" fmla="*/ 61 w 66"/>
                <a:gd name="T41" fmla="*/ 44 h 70"/>
                <a:gd name="T42" fmla="*/ 55 w 66"/>
                <a:gd name="T43" fmla="*/ 52 h 70"/>
                <a:gd name="T44" fmla="*/ 49 w 66"/>
                <a:gd name="T45" fmla="*/ 58 h 70"/>
                <a:gd name="T46" fmla="*/ 41 w 66"/>
                <a:gd name="T47" fmla="*/ 64 h 70"/>
                <a:gd name="T48" fmla="*/ 34 w 66"/>
                <a:gd name="T49" fmla="*/ 69 h 70"/>
                <a:gd name="T50" fmla="*/ 33 w 66"/>
                <a:gd name="T51" fmla="*/ 70 h 70"/>
                <a:gd name="T52" fmla="*/ 31 w 66"/>
                <a:gd name="T53" fmla="*/ 6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66" h="70">
                  <a:moveTo>
                    <a:pt x="31" y="69"/>
                  </a:moveTo>
                  <a:cubicBezTo>
                    <a:pt x="29" y="68"/>
                    <a:pt x="26" y="66"/>
                    <a:pt x="24" y="64"/>
                  </a:cubicBezTo>
                  <a:cubicBezTo>
                    <a:pt x="21" y="62"/>
                    <a:pt x="19" y="60"/>
                    <a:pt x="16" y="58"/>
                  </a:cubicBezTo>
                  <a:cubicBezTo>
                    <a:pt x="14" y="56"/>
                    <a:pt x="12" y="54"/>
                    <a:pt x="10" y="52"/>
                  </a:cubicBezTo>
                  <a:cubicBezTo>
                    <a:pt x="8" y="49"/>
                    <a:pt x="6" y="47"/>
                    <a:pt x="5" y="44"/>
                  </a:cubicBezTo>
                  <a:cubicBezTo>
                    <a:pt x="3" y="41"/>
                    <a:pt x="2" y="38"/>
                    <a:pt x="1" y="35"/>
                  </a:cubicBezTo>
                  <a:cubicBezTo>
                    <a:pt x="0" y="32"/>
                    <a:pt x="0" y="29"/>
                    <a:pt x="0" y="26"/>
                  </a:cubicBezTo>
                  <a:cubicBezTo>
                    <a:pt x="0" y="9"/>
                    <a:pt x="0" y="9"/>
                    <a:pt x="0" y="9"/>
                  </a:cubicBezTo>
                  <a:cubicBezTo>
                    <a:pt x="2" y="9"/>
                    <a:pt x="2" y="9"/>
                    <a:pt x="2" y="9"/>
                  </a:cubicBezTo>
                  <a:cubicBezTo>
                    <a:pt x="5" y="9"/>
                    <a:pt x="9" y="8"/>
                    <a:pt x="12" y="7"/>
                  </a:cubicBezTo>
                  <a:cubicBezTo>
                    <a:pt x="15" y="6"/>
                    <a:pt x="18" y="5"/>
                    <a:pt x="21" y="3"/>
                  </a:cubicBezTo>
                  <a:cubicBezTo>
                    <a:pt x="23" y="2"/>
                    <a:pt x="25" y="1"/>
                    <a:pt x="26" y="0"/>
                  </a:cubicBezTo>
                  <a:cubicBezTo>
                    <a:pt x="28" y="0"/>
                    <a:pt x="30" y="0"/>
                    <a:pt x="33" y="0"/>
                  </a:cubicBezTo>
                  <a:cubicBezTo>
                    <a:pt x="35" y="0"/>
                    <a:pt x="37" y="0"/>
                    <a:pt x="39" y="0"/>
                  </a:cubicBezTo>
                  <a:cubicBezTo>
                    <a:pt x="41" y="1"/>
                    <a:pt x="43" y="2"/>
                    <a:pt x="44" y="3"/>
                  </a:cubicBezTo>
                  <a:cubicBezTo>
                    <a:pt x="47" y="5"/>
                    <a:pt x="50" y="6"/>
                    <a:pt x="53" y="7"/>
                  </a:cubicBezTo>
                  <a:cubicBezTo>
                    <a:pt x="57" y="8"/>
                    <a:pt x="60" y="9"/>
                    <a:pt x="63" y="9"/>
                  </a:cubicBezTo>
                  <a:cubicBezTo>
                    <a:pt x="66" y="9"/>
                    <a:pt x="66" y="9"/>
                    <a:pt x="66" y="9"/>
                  </a:cubicBezTo>
                  <a:cubicBezTo>
                    <a:pt x="66" y="26"/>
                    <a:pt x="66" y="26"/>
                    <a:pt x="66" y="26"/>
                  </a:cubicBezTo>
                  <a:cubicBezTo>
                    <a:pt x="66" y="29"/>
                    <a:pt x="65" y="32"/>
                    <a:pt x="64" y="35"/>
                  </a:cubicBezTo>
                  <a:cubicBezTo>
                    <a:pt x="63" y="38"/>
                    <a:pt x="62" y="41"/>
                    <a:pt x="61" y="44"/>
                  </a:cubicBezTo>
                  <a:cubicBezTo>
                    <a:pt x="59" y="47"/>
                    <a:pt x="57" y="49"/>
                    <a:pt x="55" y="52"/>
                  </a:cubicBezTo>
                  <a:cubicBezTo>
                    <a:pt x="53" y="54"/>
                    <a:pt x="51" y="56"/>
                    <a:pt x="49" y="58"/>
                  </a:cubicBezTo>
                  <a:cubicBezTo>
                    <a:pt x="47" y="60"/>
                    <a:pt x="44" y="62"/>
                    <a:pt x="41" y="64"/>
                  </a:cubicBezTo>
                  <a:cubicBezTo>
                    <a:pt x="39" y="66"/>
                    <a:pt x="36" y="68"/>
                    <a:pt x="34" y="69"/>
                  </a:cubicBezTo>
                  <a:cubicBezTo>
                    <a:pt x="33" y="70"/>
                    <a:pt x="33" y="70"/>
                    <a:pt x="33" y="70"/>
                  </a:cubicBezTo>
                  <a:lnTo>
                    <a:pt x="31" y="69"/>
                  </a:lnTo>
                  <a:close/>
                </a:path>
              </a:pathLst>
            </a:custGeom>
            <a:solidFill>
              <a:srgbClr val="0078D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2">
              <a:extLst>
                <a:ext uri="{FF2B5EF4-FFF2-40B4-BE49-F238E27FC236}">
                  <a16:creationId xmlns:a16="http://schemas.microsoft.com/office/drawing/2014/main" id="{5FEE9293-48D6-4437-9D4E-0430F00385F8}"/>
                </a:ext>
              </a:extLst>
            </p:cNvPr>
            <p:cNvSpPr>
              <a:spLocks/>
            </p:cNvSpPr>
            <p:nvPr/>
          </p:nvSpPr>
          <p:spPr bwMode="auto">
            <a:xfrm>
              <a:off x="4423" y="297"/>
              <a:ext cx="486" cy="445"/>
            </a:xfrm>
            <a:custGeom>
              <a:avLst/>
              <a:gdLst>
                <a:gd name="T0" fmla="*/ 18 w 103"/>
                <a:gd name="T1" fmla="*/ 62 h 92"/>
                <a:gd name="T2" fmla="*/ 42 w 103"/>
                <a:gd name="T3" fmla="*/ 36 h 92"/>
                <a:gd name="T4" fmla="*/ 71 w 103"/>
                <a:gd name="T5" fmla="*/ 15 h 92"/>
                <a:gd name="T6" fmla="*/ 103 w 103"/>
                <a:gd name="T7" fmla="*/ 0 h 92"/>
                <a:gd name="T8" fmla="*/ 90 w 103"/>
                <a:gd name="T9" fmla="*/ 21 h 92"/>
                <a:gd name="T10" fmla="*/ 80 w 103"/>
                <a:gd name="T11" fmla="*/ 44 h 92"/>
                <a:gd name="T12" fmla="*/ 72 w 103"/>
                <a:gd name="T13" fmla="*/ 68 h 92"/>
                <a:gd name="T14" fmla="*/ 66 w 103"/>
                <a:gd name="T15" fmla="*/ 92 h 92"/>
                <a:gd name="T16" fmla="*/ 0 w 103"/>
                <a:gd name="T17" fmla="*/ 92 h 92"/>
                <a:gd name="T18" fmla="*/ 18 w 103"/>
                <a:gd name="T19" fmla="*/ 6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18" y="62"/>
                  </a:moveTo>
                  <a:cubicBezTo>
                    <a:pt x="26" y="52"/>
                    <a:pt x="34" y="44"/>
                    <a:pt x="42" y="36"/>
                  </a:cubicBezTo>
                  <a:cubicBezTo>
                    <a:pt x="51" y="28"/>
                    <a:pt x="61" y="21"/>
                    <a:pt x="71" y="15"/>
                  </a:cubicBezTo>
                  <a:cubicBezTo>
                    <a:pt x="81" y="9"/>
                    <a:pt x="92" y="4"/>
                    <a:pt x="103" y="0"/>
                  </a:cubicBezTo>
                  <a:cubicBezTo>
                    <a:pt x="98" y="7"/>
                    <a:pt x="94" y="14"/>
                    <a:pt x="90" y="21"/>
                  </a:cubicBezTo>
                  <a:cubicBezTo>
                    <a:pt x="86" y="29"/>
                    <a:pt x="83" y="36"/>
                    <a:pt x="80" y="44"/>
                  </a:cubicBezTo>
                  <a:cubicBezTo>
                    <a:pt x="77" y="52"/>
                    <a:pt x="74" y="60"/>
                    <a:pt x="72" y="68"/>
                  </a:cubicBezTo>
                  <a:cubicBezTo>
                    <a:pt x="70" y="76"/>
                    <a:pt x="68" y="84"/>
                    <a:pt x="66" y="92"/>
                  </a:cubicBezTo>
                  <a:cubicBezTo>
                    <a:pt x="0" y="92"/>
                    <a:pt x="0" y="92"/>
                    <a:pt x="0" y="92"/>
                  </a:cubicBezTo>
                  <a:cubicBezTo>
                    <a:pt x="5" y="82"/>
                    <a:pt x="11" y="71"/>
                    <a:pt x="18" y="62"/>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3">
              <a:extLst>
                <a:ext uri="{FF2B5EF4-FFF2-40B4-BE49-F238E27FC236}">
                  <a16:creationId xmlns:a16="http://schemas.microsoft.com/office/drawing/2014/main" id="{960D5AE4-AC6A-47E4-8965-910030AFC993}"/>
                </a:ext>
              </a:extLst>
            </p:cNvPr>
            <p:cNvSpPr>
              <a:spLocks/>
            </p:cNvSpPr>
            <p:nvPr/>
          </p:nvSpPr>
          <p:spPr bwMode="auto">
            <a:xfrm>
              <a:off x="4343" y="867"/>
              <a:ext cx="373" cy="493"/>
            </a:xfrm>
            <a:custGeom>
              <a:avLst/>
              <a:gdLst>
                <a:gd name="T0" fmla="*/ 0 w 79"/>
                <a:gd name="T1" fmla="*/ 51 h 102"/>
                <a:gd name="T2" fmla="*/ 7 w 79"/>
                <a:gd name="T3" fmla="*/ 0 h 102"/>
                <a:gd name="T4" fmla="*/ 79 w 79"/>
                <a:gd name="T5" fmla="*/ 0 h 102"/>
                <a:gd name="T6" fmla="*/ 77 w 79"/>
                <a:gd name="T7" fmla="*/ 25 h 102"/>
                <a:gd name="T8" fmla="*/ 76 w 79"/>
                <a:gd name="T9" fmla="*/ 51 h 102"/>
                <a:gd name="T10" fmla="*/ 77 w 79"/>
                <a:gd name="T11" fmla="*/ 76 h 102"/>
                <a:gd name="T12" fmla="*/ 79 w 79"/>
                <a:gd name="T13" fmla="*/ 102 h 102"/>
                <a:gd name="T14" fmla="*/ 7 w 79"/>
                <a:gd name="T15" fmla="*/ 102 h 102"/>
                <a:gd name="T16" fmla="*/ 0 w 79"/>
                <a:gd name="T17" fmla="*/ 51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 h="102">
                  <a:moveTo>
                    <a:pt x="0" y="51"/>
                  </a:moveTo>
                  <a:cubicBezTo>
                    <a:pt x="0" y="33"/>
                    <a:pt x="2" y="16"/>
                    <a:pt x="7" y="0"/>
                  </a:cubicBezTo>
                  <a:cubicBezTo>
                    <a:pt x="79" y="0"/>
                    <a:pt x="79" y="0"/>
                    <a:pt x="79" y="0"/>
                  </a:cubicBezTo>
                  <a:cubicBezTo>
                    <a:pt x="78" y="8"/>
                    <a:pt x="78" y="17"/>
                    <a:pt x="77" y="25"/>
                  </a:cubicBezTo>
                  <a:cubicBezTo>
                    <a:pt x="76" y="34"/>
                    <a:pt x="76" y="42"/>
                    <a:pt x="76" y="51"/>
                  </a:cubicBezTo>
                  <a:cubicBezTo>
                    <a:pt x="76" y="59"/>
                    <a:pt x="76" y="68"/>
                    <a:pt x="77" y="76"/>
                  </a:cubicBezTo>
                  <a:cubicBezTo>
                    <a:pt x="78" y="85"/>
                    <a:pt x="78" y="93"/>
                    <a:pt x="79" y="102"/>
                  </a:cubicBezTo>
                  <a:cubicBezTo>
                    <a:pt x="7" y="102"/>
                    <a:pt x="7" y="102"/>
                    <a:pt x="7" y="102"/>
                  </a:cubicBezTo>
                  <a:cubicBezTo>
                    <a:pt x="2" y="85"/>
                    <a:pt x="0" y="68"/>
                    <a:pt x="0" y="51"/>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4">
              <a:extLst>
                <a:ext uri="{FF2B5EF4-FFF2-40B4-BE49-F238E27FC236}">
                  <a16:creationId xmlns:a16="http://schemas.microsoft.com/office/drawing/2014/main" id="{A29C625D-BEC9-4720-9902-6F0A325FA77C}"/>
                </a:ext>
              </a:extLst>
            </p:cNvPr>
            <p:cNvSpPr>
              <a:spLocks/>
            </p:cNvSpPr>
            <p:nvPr/>
          </p:nvSpPr>
          <p:spPr bwMode="auto">
            <a:xfrm>
              <a:off x="4423" y="1480"/>
              <a:ext cx="486" cy="445"/>
            </a:xfrm>
            <a:custGeom>
              <a:avLst/>
              <a:gdLst>
                <a:gd name="T0" fmla="*/ 71 w 103"/>
                <a:gd name="T1" fmla="*/ 77 h 92"/>
                <a:gd name="T2" fmla="*/ 42 w 103"/>
                <a:gd name="T3" fmla="*/ 56 h 92"/>
                <a:gd name="T4" fmla="*/ 18 w 103"/>
                <a:gd name="T5" fmla="*/ 31 h 92"/>
                <a:gd name="T6" fmla="*/ 0 w 103"/>
                <a:gd name="T7" fmla="*/ 0 h 92"/>
                <a:gd name="T8" fmla="*/ 66 w 103"/>
                <a:gd name="T9" fmla="*/ 0 h 92"/>
                <a:gd name="T10" fmla="*/ 72 w 103"/>
                <a:gd name="T11" fmla="*/ 24 h 92"/>
                <a:gd name="T12" fmla="*/ 80 w 103"/>
                <a:gd name="T13" fmla="*/ 48 h 92"/>
                <a:gd name="T14" fmla="*/ 90 w 103"/>
                <a:gd name="T15" fmla="*/ 71 h 92"/>
                <a:gd name="T16" fmla="*/ 103 w 103"/>
                <a:gd name="T17" fmla="*/ 92 h 92"/>
                <a:gd name="T18" fmla="*/ 71 w 103"/>
                <a:gd name="T19" fmla="*/ 77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 h="92">
                  <a:moveTo>
                    <a:pt x="71" y="77"/>
                  </a:moveTo>
                  <a:cubicBezTo>
                    <a:pt x="61" y="71"/>
                    <a:pt x="51" y="64"/>
                    <a:pt x="42" y="56"/>
                  </a:cubicBezTo>
                  <a:cubicBezTo>
                    <a:pt x="34" y="49"/>
                    <a:pt x="26" y="40"/>
                    <a:pt x="18" y="31"/>
                  </a:cubicBezTo>
                  <a:cubicBezTo>
                    <a:pt x="11" y="21"/>
                    <a:pt x="5" y="11"/>
                    <a:pt x="0" y="0"/>
                  </a:cubicBezTo>
                  <a:cubicBezTo>
                    <a:pt x="66" y="0"/>
                    <a:pt x="66" y="0"/>
                    <a:pt x="66" y="0"/>
                  </a:cubicBezTo>
                  <a:cubicBezTo>
                    <a:pt x="68" y="8"/>
                    <a:pt x="70" y="16"/>
                    <a:pt x="72" y="24"/>
                  </a:cubicBezTo>
                  <a:cubicBezTo>
                    <a:pt x="74" y="32"/>
                    <a:pt x="77" y="40"/>
                    <a:pt x="80" y="48"/>
                  </a:cubicBezTo>
                  <a:cubicBezTo>
                    <a:pt x="83" y="56"/>
                    <a:pt x="86" y="64"/>
                    <a:pt x="90" y="71"/>
                  </a:cubicBezTo>
                  <a:cubicBezTo>
                    <a:pt x="94" y="79"/>
                    <a:pt x="98" y="86"/>
                    <a:pt x="103" y="92"/>
                  </a:cubicBezTo>
                  <a:cubicBezTo>
                    <a:pt x="92" y="88"/>
                    <a:pt x="81" y="83"/>
                    <a:pt x="71" y="77"/>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3" name="CasellaDiTesto 30">
            <a:extLst>
              <a:ext uri="{FF2B5EF4-FFF2-40B4-BE49-F238E27FC236}">
                <a16:creationId xmlns:a16="http://schemas.microsoft.com/office/drawing/2014/main" id="{200F6693-B23F-484F-872C-C27F145F3055}"/>
              </a:ext>
            </a:extLst>
          </p:cNvPr>
          <p:cNvSpPr txBox="1"/>
          <p:nvPr/>
        </p:nvSpPr>
        <p:spPr>
          <a:xfrm>
            <a:off x="167269" y="2051051"/>
            <a:ext cx="6472070" cy="913070"/>
          </a:xfrm>
          <a:prstGeom prst="rect">
            <a:avLst/>
          </a:prstGeom>
          <a:noFill/>
        </p:spPr>
        <p:txBody>
          <a:bodyPr wrap="square" rtlCol="0">
            <a:spAutoFit/>
          </a:bodyPr>
          <a:lstStyle/>
          <a:p>
            <a:pPr>
              <a:lnSpc>
                <a:spcPts val="1556"/>
              </a:lnSpc>
            </a:pPr>
            <a:r>
              <a:rPr lang="it-IT" sz="1400" dirty="0">
                <a:solidFill>
                  <a:schemeClr val="bg1"/>
                </a:solidFill>
                <a:latin typeface="Segoe UI" panose="020B0502040204020203" pitchFamily="34" charset="0"/>
                <a:cs typeface="Segoe UI" panose="020B0502040204020203" pitchFamily="34" charset="0"/>
              </a:rPr>
              <a:t>With the growing presence and sophistication of online threats like viruses, ransomware, and phishing scams, it’s important to have the right protection. Microsoft gives you advanced security tools to help keep your information secure and private.</a:t>
            </a:r>
          </a:p>
        </p:txBody>
      </p:sp>
      <p:sp>
        <p:nvSpPr>
          <p:cNvPr id="54" name="CasellaDiTesto 15">
            <a:extLst>
              <a:ext uri="{FF2B5EF4-FFF2-40B4-BE49-F238E27FC236}">
                <a16:creationId xmlns:a16="http://schemas.microsoft.com/office/drawing/2014/main" id="{AB38EF5A-1266-4C7E-8264-0032ACA01708}"/>
              </a:ext>
            </a:extLst>
          </p:cNvPr>
          <p:cNvSpPr txBox="1">
            <a:spLocks noGrp="1"/>
          </p:cNvSpPr>
          <p:nvPr>
            <p:ph type="title" idx="4294967295"/>
          </p:nvPr>
        </p:nvSpPr>
        <p:spPr>
          <a:xfrm>
            <a:off x="322880" y="3683874"/>
            <a:ext cx="5526771" cy="577530"/>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kumimoji="0" lang="it-IT" sz="2400" b="1"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1. Avoid viruses and phishing scams</a:t>
            </a:r>
          </a:p>
        </p:txBody>
      </p:sp>
      <p:sp>
        <p:nvSpPr>
          <p:cNvPr id="51" name="CasellaDiTesto 27">
            <a:extLst>
              <a:ext uri="{FF2B5EF4-FFF2-40B4-BE49-F238E27FC236}">
                <a16:creationId xmlns:a16="http://schemas.microsoft.com/office/drawing/2014/main" id="{90B673D8-1965-409B-AAAA-0CA5854A3F81}"/>
              </a:ext>
            </a:extLst>
          </p:cNvPr>
          <p:cNvSpPr txBox="1"/>
          <p:nvPr/>
        </p:nvSpPr>
        <p:spPr>
          <a:xfrm>
            <a:off x="377282" y="4469834"/>
            <a:ext cx="781172" cy="307777"/>
          </a:xfrm>
          <a:prstGeom prst="rect">
            <a:avLst/>
          </a:prstGeom>
          <a:noFill/>
        </p:spPr>
        <p:txBody>
          <a:bodyPr wrap="square" rtlCol="0">
            <a:spAutoFit/>
          </a:bodyPr>
          <a:lstStyle/>
          <a:p>
            <a:pPr algn="ctr"/>
            <a:r>
              <a:rPr lang="it-IT" sz="1400" dirty="0">
                <a:solidFill>
                  <a:srgbClr val="0078D4"/>
                </a:solidFill>
                <a:latin typeface="Segoe UI Semibold" panose="020B0702040204020203" pitchFamily="34" charset="0"/>
                <a:cs typeface="Segoe UI Semibold" panose="020B0702040204020203" pitchFamily="34" charset="0"/>
              </a:rPr>
              <a:t>35%</a:t>
            </a:r>
          </a:p>
        </p:txBody>
      </p:sp>
      <p:grpSp>
        <p:nvGrpSpPr>
          <p:cNvPr id="14" name="Group 13" descr="Illustration of a safety shield with an exclamation mark in the middle">
            <a:extLst>
              <a:ext uri="{FF2B5EF4-FFF2-40B4-BE49-F238E27FC236}">
                <a16:creationId xmlns:a16="http://schemas.microsoft.com/office/drawing/2014/main" id="{09DB7205-5F47-4D0B-BDE7-B6FF719AA470}"/>
              </a:ext>
              <a:ext uri="{C183D7F6-B498-43B3-948B-1728B52AA6E4}">
                <adec:decorative xmlns:adec="http://schemas.microsoft.com/office/drawing/2017/decorative" val="0"/>
              </a:ext>
            </a:extLst>
          </p:cNvPr>
          <p:cNvGrpSpPr/>
          <p:nvPr/>
        </p:nvGrpSpPr>
        <p:grpSpPr>
          <a:xfrm>
            <a:off x="585308" y="4733090"/>
            <a:ext cx="371476" cy="396245"/>
            <a:chOff x="585308" y="4733090"/>
            <a:chExt cx="371476" cy="396245"/>
          </a:xfrm>
        </p:grpSpPr>
        <p:sp>
          <p:nvSpPr>
            <p:cNvPr id="25" name="Freeform: Shape 24">
              <a:extLst>
                <a:ext uri="{FF2B5EF4-FFF2-40B4-BE49-F238E27FC236}">
                  <a16:creationId xmlns:a16="http://schemas.microsoft.com/office/drawing/2014/main" id="{C865D4B9-EB04-46FB-8C66-55995574E295}"/>
                </a:ext>
                <a:ext uri="{C183D7F6-B498-43B3-948B-1728B52AA6E4}">
                  <adec:decorative xmlns:adec="http://schemas.microsoft.com/office/drawing/2017/decorative" val="1"/>
                </a:ext>
              </a:extLst>
            </p:cNvPr>
            <p:cNvSpPr/>
            <p:nvPr/>
          </p:nvSpPr>
          <p:spPr>
            <a:xfrm>
              <a:off x="585308" y="4733090"/>
              <a:ext cx="371476" cy="396245"/>
            </a:xfrm>
            <a:custGeom>
              <a:avLst/>
              <a:gdLst>
                <a:gd name="connsiteX0" fmla="*/ 179300 w 371476"/>
                <a:gd name="connsiteY0" fmla="*/ 392036 h 396245"/>
                <a:gd name="connsiteX1" fmla="*/ 136208 w 371476"/>
                <a:gd name="connsiteY1" fmla="*/ 364423 h 396245"/>
                <a:gd name="connsiteX2" fmla="*/ 94727 w 371476"/>
                <a:gd name="connsiteY2" fmla="*/ 331238 h 396245"/>
                <a:gd name="connsiteX3" fmla="*/ 57580 w 371476"/>
                <a:gd name="connsiteY3" fmla="*/ 293100 h 396245"/>
                <a:gd name="connsiteX4" fmla="*/ 27490 w 371476"/>
                <a:gd name="connsiteY4" fmla="*/ 249389 h 396245"/>
                <a:gd name="connsiteX5" fmla="*/ 7430 w 371476"/>
                <a:gd name="connsiteY5" fmla="*/ 200478 h 396245"/>
                <a:gd name="connsiteX6" fmla="*/ 1 w 371476"/>
                <a:gd name="connsiteY6" fmla="*/ 146119 h 396245"/>
                <a:gd name="connsiteX7" fmla="*/ 1 w 371476"/>
                <a:gd name="connsiteY7" fmla="*/ 53374 h 396245"/>
                <a:gd name="connsiteX8" fmla="*/ 12383 w 371476"/>
                <a:gd name="connsiteY8" fmla="*/ 53374 h 396245"/>
                <a:gd name="connsiteX9" fmla="*/ 68848 w 371476"/>
                <a:gd name="connsiteY9" fmla="*/ 43344 h 396245"/>
                <a:gd name="connsiteX10" fmla="*/ 119864 w 371476"/>
                <a:gd name="connsiteY10" fmla="*/ 19694 h 396245"/>
                <a:gd name="connsiteX11" fmla="*/ 151315 w 371476"/>
                <a:gd name="connsiteY11" fmla="*/ 4835 h 396245"/>
                <a:gd name="connsiteX12" fmla="*/ 185738 w 371476"/>
                <a:gd name="connsiteY12" fmla="*/ 6 h 396245"/>
                <a:gd name="connsiteX13" fmla="*/ 220409 w 371476"/>
                <a:gd name="connsiteY13" fmla="*/ 4835 h 396245"/>
                <a:gd name="connsiteX14" fmla="*/ 252109 w 371476"/>
                <a:gd name="connsiteY14" fmla="*/ 19818 h 396245"/>
                <a:gd name="connsiteX15" fmla="*/ 303125 w 371476"/>
                <a:gd name="connsiteY15" fmla="*/ 43344 h 396245"/>
                <a:gd name="connsiteX16" fmla="*/ 359093 w 371476"/>
                <a:gd name="connsiteY16" fmla="*/ 52755 h 396245"/>
                <a:gd name="connsiteX17" fmla="*/ 371476 w 371476"/>
                <a:gd name="connsiteY17" fmla="*/ 52755 h 396245"/>
                <a:gd name="connsiteX18" fmla="*/ 371476 w 371476"/>
                <a:gd name="connsiteY18" fmla="*/ 146119 h 396245"/>
                <a:gd name="connsiteX19" fmla="*/ 364046 w 371476"/>
                <a:gd name="connsiteY19" fmla="*/ 200478 h 396245"/>
                <a:gd name="connsiteX20" fmla="*/ 343863 w 371476"/>
                <a:gd name="connsiteY20" fmla="*/ 249389 h 396245"/>
                <a:gd name="connsiteX21" fmla="*/ 313774 w 371476"/>
                <a:gd name="connsiteY21" fmla="*/ 293100 h 396245"/>
                <a:gd name="connsiteX22" fmla="*/ 276626 w 371476"/>
                <a:gd name="connsiteY22" fmla="*/ 331238 h 396245"/>
                <a:gd name="connsiteX23" fmla="*/ 235145 w 371476"/>
                <a:gd name="connsiteY23" fmla="*/ 364423 h 396245"/>
                <a:gd name="connsiteX24" fmla="*/ 191930 w 371476"/>
                <a:gd name="connsiteY24" fmla="*/ 392036 h 396245"/>
                <a:gd name="connsiteX25" fmla="*/ 185738 w 371476"/>
                <a:gd name="connsiteY25" fmla="*/ 396246 h 3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1476" h="396245">
                  <a:moveTo>
                    <a:pt x="179300" y="392036"/>
                  </a:moveTo>
                  <a:cubicBezTo>
                    <a:pt x="164936" y="383863"/>
                    <a:pt x="150324" y="374329"/>
                    <a:pt x="136208" y="364423"/>
                  </a:cubicBezTo>
                  <a:cubicBezTo>
                    <a:pt x="121729" y="354202"/>
                    <a:pt x="107877" y="343120"/>
                    <a:pt x="94727" y="331238"/>
                  </a:cubicBezTo>
                  <a:cubicBezTo>
                    <a:pt x="81507" y="319369"/>
                    <a:pt x="69097" y="306627"/>
                    <a:pt x="57580" y="293100"/>
                  </a:cubicBezTo>
                  <a:cubicBezTo>
                    <a:pt x="46176" y="279525"/>
                    <a:pt x="36100" y="264887"/>
                    <a:pt x="27490" y="249389"/>
                  </a:cubicBezTo>
                  <a:cubicBezTo>
                    <a:pt x="18987" y="233891"/>
                    <a:pt x="12258" y="217483"/>
                    <a:pt x="7430" y="200478"/>
                  </a:cubicBezTo>
                  <a:cubicBezTo>
                    <a:pt x="2445" y="182791"/>
                    <a:pt x="-56" y="164496"/>
                    <a:pt x="1" y="146119"/>
                  </a:cubicBezTo>
                  <a:lnTo>
                    <a:pt x="1" y="53374"/>
                  </a:lnTo>
                  <a:lnTo>
                    <a:pt x="12383" y="53374"/>
                  </a:lnTo>
                  <a:cubicBezTo>
                    <a:pt x="31524" y="52183"/>
                    <a:pt x="50468" y="48818"/>
                    <a:pt x="68848" y="43344"/>
                  </a:cubicBezTo>
                  <a:cubicBezTo>
                    <a:pt x="86891" y="37927"/>
                    <a:pt x="104069" y="29963"/>
                    <a:pt x="119864" y="19694"/>
                  </a:cubicBezTo>
                  <a:cubicBezTo>
                    <a:pt x="129616" y="13322"/>
                    <a:pt x="140199" y="8322"/>
                    <a:pt x="151315" y="4835"/>
                  </a:cubicBezTo>
                  <a:cubicBezTo>
                    <a:pt x="162492" y="1551"/>
                    <a:pt x="174089" y="-76"/>
                    <a:pt x="185738" y="6"/>
                  </a:cubicBezTo>
                  <a:cubicBezTo>
                    <a:pt x="197471" y="-110"/>
                    <a:pt x="209155" y="1518"/>
                    <a:pt x="220409" y="4835"/>
                  </a:cubicBezTo>
                  <a:cubicBezTo>
                    <a:pt x="231633" y="8300"/>
                    <a:pt x="242307" y="13345"/>
                    <a:pt x="252109" y="19818"/>
                  </a:cubicBezTo>
                  <a:cubicBezTo>
                    <a:pt x="267933" y="30001"/>
                    <a:pt x="285106" y="37920"/>
                    <a:pt x="303125" y="43344"/>
                  </a:cubicBezTo>
                  <a:cubicBezTo>
                    <a:pt x="321369" y="48573"/>
                    <a:pt x="340143" y="51730"/>
                    <a:pt x="359093" y="52755"/>
                  </a:cubicBezTo>
                  <a:lnTo>
                    <a:pt x="371476" y="52755"/>
                  </a:lnTo>
                  <a:lnTo>
                    <a:pt x="371476" y="146119"/>
                  </a:lnTo>
                  <a:cubicBezTo>
                    <a:pt x="371533" y="164496"/>
                    <a:pt x="369032" y="182791"/>
                    <a:pt x="364046" y="200478"/>
                  </a:cubicBezTo>
                  <a:cubicBezTo>
                    <a:pt x="359179" y="217490"/>
                    <a:pt x="352408" y="233896"/>
                    <a:pt x="343863" y="249389"/>
                  </a:cubicBezTo>
                  <a:cubicBezTo>
                    <a:pt x="335297" y="264915"/>
                    <a:pt x="325219" y="279556"/>
                    <a:pt x="313774" y="293100"/>
                  </a:cubicBezTo>
                  <a:cubicBezTo>
                    <a:pt x="302257" y="306627"/>
                    <a:pt x="289846" y="319369"/>
                    <a:pt x="276626" y="331238"/>
                  </a:cubicBezTo>
                  <a:cubicBezTo>
                    <a:pt x="263539" y="343193"/>
                    <a:pt x="249682" y="354279"/>
                    <a:pt x="235145" y="364423"/>
                  </a:cubicBezTo>
                  <a:cubicBezTo>
                    <a:pt x="220781" y="374329"/>
                    <a:pt x="206293" y="383739"/>
                    <a:pt x="191930" y="392036"/>
                  </a:cubicBezTo>
                  <a:lnTo>
                    <a:pt x="185738" y="396246"/>
                  </a:lnTo>
                  <a:close/>
                </a:path>
              </a:pathLst>
            </a:custGeom>
            <a:solidFill>
              <a:srgbClr val="D2D2D2"/>
            </a:solidFill>
            <a:ln w="1238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78C31353-5944-4785-BAE3-A4814F2755FD}"/>
                </a:ext>
              </a:extLst>
            </p:cNvPr>
            <p:cNvSpPr/>
            <p:nvPr/>
          </p:nvSpPr>
          <p:spPr>
            <a:xfrm>
              <a:off x="751358" y="4827574"/>
              <a:ext cx="39871" cy="132616"/>
            </a:xfrm>
            <a:custGeom>
              <a:avLst/>
              <a:gdLst>
                <a:gd name="connsiteX0" fmla="*/ 39872 w 39871"/>
                <a:gd name="connsiteY0" fmla="*/ 0 h 132616"/>
                <a:gd name="connsiteX1" fmla="*/ 39872 w 39871"/>
                <a:gd name="connsiteY1" fmla="*/ 132617 h 132616"/>
                <a:gd name="connsiteX2" fmla="*/ 0 w 39871"/>
                <a:gd name="connsiteY2" fmla="*/ 132617 h 132616"/>
                <a:gd name="connsiteX3" fmla="*/ 0 w 39871"/>
                <a:gd name="connsiteY3" fmla="*/ 0 h 132616"/>
                <a:gd name="connsiteX4" fmla="*/ 39872 w 39871"/>
                <a:gd name="connsiteY4" fmla="*/ 0 h 1326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871" h="132616">
                  <a:moveTo>
                    <a:pt x="39872" y="0"/>
                  </a:moveTo>
                  <a:lnTo>
                    <a:pt x="39872" y="132617"/>
                  </a:lnTo>
                  <a:lnTo>
                    <a:pt x="0" y="132617"/>
                  </a:lnTo>
                  <a:lnTo>
                    <a:pt x="0" y="0"/>
                  </a:lnTo>
                  <a:lnTo>
                    <a:pt x="39872" y="0"/>
                  </a:lnTo>
                </a:path>
              </a:pathLst>
            </a:custGeom>
            <a:solidFill>
              <a:srgbClr val="0078D4"/>
            </a:solidFill>
            <a:ln w="1238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6A48D3B-DE66-4E24-A0F2-F7EDF9B12706}"/>
                </a:ext>
              </a:extLst>
            </p:cNvPr>
            <p:cNvSpPr/>
            <p:nvPr/>
          </p:nvSpPr>
          <p:spPr>
            <a:xfrm>
              <a:off x="751234" y="4988051"/>
              <a:ext cx="40119" cy="27736"/>
            </a:xfrm>
            <a:custGeom>
              <a:avLst/>
              <a:gdLst>
                <a:gd name="connsiteX0" fmla="*/ 0 w 40119"/>
                <a:gd name="connsiteY0" fmla="*/ 0 h 27736"/>
                <a:gd name="connsiteX1" fmla="*/ 40119 w 40119"/>
                <a:gd name="connsiteY1" fmla="*/ 0 h 27736"/>
                <a:gd name="connsiteX2" fmla="*/ 40119 w 40119"/>
                <a:gd name="connsiteY2" fmla="*/ 27737 h 27736"/>
                <a:gd name="connsiteX3" fmla="*/ 0 w 40119"/>
                <a:gd name="connsiteY3" fmla="*/ 27737 h 27736"/>
              </a:gdLst>
              <a:ahLst/>
              <a:cxnLst>
                <a:cxn ang="0">
                  <a:pos x="connsiteX0" y="connsiteY0"/>
                </a:cxn>
                <a:cxn ang="0">
                  <a:pos x="connsiteX1" y="connsiteY1"/>
                </a:cxn>
                <a:cxn ang="0">
                  <a:pos x="connsiteX2" y="connsiteY2"/>
                </a:cxn>
                <a:cxn ang="0">
                  <a:pos x="connsiteX3" y="connsiteY3"/>
                </a:cxn>
              </a:cxnLst>
              <a:rect l="l" t="t" r="r" b="b"/>
              <a:pathLst>
                <a:path w="40119" h="27736">
                  <a:moveTo>
                    <a:pt x="0" y="0"/>
                  </a:moveTo>
                  <a:lnTo>
                    <a:pt x="40119" y="0"/>
                  </a:lnTo>
                  <a:lnTo>
                    <a:pt x="40119" y="27737"/>
                  </a:lnTo>
                  <a:lnTo>
                    <a:pt x="0" y="27737"/>
                  </a:lnTo>
                  <a:close/>
                </a:path>
              </a:pathLst>
            </a:custGeom>
            <a:solidFill>
              <a:srgbClr val="0078D4"/>
            </a:solidFill>
            <a:ln w="12383" cap="flat">
              <a:noFill/>
              <a:prstDash val="solid"/>
              <a:miter/>
            </a:ln>
          </p:spPr>
          <p:txBody>
            <a:bodyPr rtlCol="0" anchor="ctr"/>
            <a:lstStyle/>
            <a:p>
              <a:endParaRPr lang="en-US"/>
            </a:p>
          </p:txBody>
        </p:sp>
      </p:grpSp>
      <p:sp>
        <p:nvSpPr>
          <p:cNvPr id="56" name="CasellaDiTesto 24">
            <a:extLst>
              <a:ext uri="{FF2B5EF4-FFF2-40B4-BE49-F238E27FC236}">
                <a16:creationId xmlns:a16="http://schemas.microsoft.com/office/drawing/2014/main" id="{AE12625D-DAA2-44A7-BEE4-8740C4747BDE}"/>
              </a:ext>
            </a:extLst>
          </p:cNvPr>
          <p:cNvSpPr txBox="1"/>
          <p:nvPr/>
        </p:nvSpPr>
        <p:spPr>
          <a:xfrm>
            <a:off x="1307313" y="4474352"/>
            <a:ext cx="4417626" cy="861774"/>
          </a:xfrm>
          <a:prstGeom prst="rect">
            <a:avLst/>
          </a:prstGeom>
          <a:noFill/>
        </p:spPr>
        <p:txBody>
          <a:bodyPr wrap="square" rtlCol="0">
            <a:spAutoFit/>
          </a:bodyPr>
          <a:lstStyle/>
          <a:p>
            <a:pPr algn="just">
              <a:lnSpc>
                <a:spcPts val="1457"/>
              </a:lnSpc>
            </a:pPr>
            <a:r>
              <a:rPr lang="it-IT" sz="1400" dirty="0">
                <a:latin typeface="Segoe Pro" panose="020B0502040504020203" pitchFamily="34" charset="0"/>
                <a:ea typeface="Segoe UI" panose="020B0502040204020203" pitchFamily="34" charset="0"/>
                <a:cs typeface="Segoe UI" panose="020B0502040204020203" pitchFamily="34" charset="0"/>
              </a:rPr>
              <a:t>Malware and viruses attack your computer when you visit malicious websites or download infected files. Thirty-five percent of all computers globally are infected by malware.</a:t>
            </a:r>
          </a:p>
        </p:txBody>
      </p:sp>
      <p:sp>
        <p:nvSpPr>
          <p:cNvPr id="52" name="CasellaDiTesto 28">
            <a:extLst>
              <a:ext uri="{FF2B5EF4-FFF2-40B4-BE49-F238E27FC236}">
                <a16:creationId xmlns:a16="http://schemas.microsoft.com/office/drawing/2014/main" id="{35699D51-F54A-4782-9649-004DD2FDA1CB}"/>
              </a:ext>
            </a:extLst>
          </p:cNvPr>
          <p:cNvSpPr txBox="1"/>
          <p:nvPr/>
        </p:nvSpPr>
        <p:spPr>
          <a:xfrm>
            <a:off x="378311" y="5436658"/>
            <a:ext cx="781172" cy="307777"/>
          </a:xfrm>
          <a:prstGeom prst="rect">
            <a:avLst/>
          </a:prstGeom>
          <a:noFill/>
        </p:spPr>
        <p:txBody>
          <a:bodyPr wrap="square" rtlCol="0">
            <a:spAutoFit/>
          </a:bodyPr>
          <a:lstStyle/>
          <a:p>
            <a:pPr algn="ctr"/>
            <a:r>
              <a:rPr lang="it-IT" sz="1400" dirty="0">
                <a:solidFill>
                  <a:srgbClr val="0078D4"/>
                </a:solidFill>
                <a:latin typeface="Segoe UI Semibold" panose="020B0702040204020203" pitchFamily="34" charset="0"/>
                <a:cs typeface="Segoe UI Semibold" panose="020B0702040204020203" pitchFamily="34" charset="0"/>
              </a:rPr>
              <a:t>23%</a:t>
            </a:r>
          </a:p>
        </p:txBody>
      </p:sp>
      <p:grpSp>
        <p:nvGrpSpPr>
          <p:cNvPr id="29" name="Graphic 27" descr="Illustration of a down arrow pushing into the top of an envelope">
            <a:extLst>
              <a:ext uri="{FF2B5EF4-FFF2-40B4-BE49-F238E27FC236}">
                <a16:creationId xmlns:a16="http://schemas.microsoft.com/office/drawing/2014/main" id="{55775BBB-E04A-47B7-B749-1029A09A63E8}"/>
              </a:ext>
              <a:ext uri="{C183D7F6-B498-43B3-948B-1728B52AA6E4}">
                <adec:decorative xmlns:adec="http://schemas.microsoft.com/office/drawing/2017/decorative" val="0"/>
              </a:ext>
            </a:extLst>
          </p:cNvPr>
          <p:cNvGrpSpPr/>
          <p:nvPr/>
        </p:nvGrpSpPr>
        <p:grpSpPr>
          <a:xfrm>
            <a:off x="509690" y="5692491"/>
            <a:ext cx="521744" cy="417884"/>
            <a:chOff x="509690" y="5692491"/>
            <a:chExt cx="521744" cy="417884"/>
          </a:xfrm>
          <a:solidFill>
            <a:schemeClr val="accent1"/>
          </a:solidFill>
        </p:grpSpPr>
        <p:sp>
          <p:nvSpPr>
            <p:cNvPr id="30" name="Freeform: Shape 29">
              <a:extLst>
                <a:ext uri="{FF2B5EF4-FFF2-40B4-BE49-F238E27FC236}">
                  <a16:creationId xmlns:a16="http://schemas.microsoft.com/office/drawing/2014/main" id="{A1749C5D-79E0-41F5-8D4E-98EE44533380}"/>
                </a:ext>
              </a:extLst>
            </p:cNvPr>
            <p:cNvSpPr/>
            <p:nvPr/>
          </p:nvSpPr>
          <p:spPr>
            <a:xfrm>
              <a:off x="509690" y="5821296"/>
              <a:ext cx="521744" cy="289078"/>
            </a:xfrm>
            <a:custGeom>
              <a:avLst/>
              <a:gdLst>
                <a:gd name="connsiteX0" fmla="*/ 493211 w 521744"/>
                <a:gd name="connsiteY0" fmla="*/ 14185 h 289078"/>
                <a:gd name="connsiteX1" fmla="*/ 260872 w 521744"/>
                <a:gd name="connsiteY1" fmla="*/ 130436 h 289078"/>
                <a:gd name="connsiteX2" fmla="*/ 28533 w 521744"/>
                <a:gd name="connsiteY2" fmla="*/ 14185 h 289078"/>
                <a:gd name="connsiteX3" fmla="*/ 0 w 521744"/>
                <a:gd name="connsiteY3" fmla="*/ 0 h 289078"/>
                <a:gd name="connsiteX4" fmla="*/ 0 w 521744"/>
                <a:gd name="connsiteY4" fmla="*/ 289079 h 289078"/>
                <a:gd name="connsiteX5" fmla="*/ 521744 w 521744"/>
                <a:gd name="connsiteY5" fmla="*/ 289079 h 289078"/>
                <a:gd name="connsiteX6" fmla="*/ 521744 w 521744"/>
                <a:gd name="connsiteY6" fmla="*/ 0 h 28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1744" h="289078">
                  <a:moveTo>
                    <a:pt x="493211" y="14185"/>
                  </a:moveTo>
                  <a:lnTo>
                    <a:pt x="260872" y="130436"/>
                  </a:lnTo>
                  <a:lnTo>
                    <a:pt x="28533" y="14185"/>
                  </a:lnTo>
                  <a:lnTo>
                    <a:pt x="0" y="0"/>
                  </a:lnTo>
                  <a:lnTo>
                    <a:pt x="0" y="289079"/>
                  </a:lnTo>
                  <a:lnTo>
                    <a:pt x="521744" y="289079"/>
                  </a:lnTo>
                  <a:lnTo>
                    <a:pt x="521744" y="0"/>
                  </a:lnTo>
                  <a:close/>
                </a:path>
              </a:pathLst>
            </a:custGeom>
            <a:solidFill>
              <a:srgbClr val="D2D2D2"/>
            </a:solidFill>
            <a:ln w="16073"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A1569F1-D781-4513-B490-6B2C90352535}"/>
                </a:ext>
              </a:extLst>
            </p:cNvPr>
            <p:cNvSpPr/>
            <p:nvPr/>
          </p:nvSpPr>
          <p:spPr>
            <a:xfrm>
              <a:off x="1031270" y="5821133"/>
              <a:ext cx="163" cy="163"/>
            </a:xfrm>
            <a:custGeom>
              <a:avLst/>
              <a:gdLst>
                <a:gd name="connsiteX0" fmla="*/ 0 w 163"/>
                <a:gd name="connsiteY0" fmla="*/ 0 h 163"/>
                <a:gd name="connsiteX1" fmla="*/ 0 w 163"/>
                <a:gd name="connsiteY1" fmla="*/ 163 h 163"/>
                <a:gd name="connsiteX2" fmla="*/ 163 w 163"/>
                <a:gd name="connsiteY2" fmla="*/ 0 h 163"/>
                <a:gd name="connsiteX3" fmla="*/ 0 w 163"/>
                <a:gd name="connsiteY3" fmla="*/ 0 h 163"/>
              </a:gdLst>
              <a:ahLst/>
              <a:cxnLst>
                <a:cxn ang="0">
                  <a:pos x="connsiteX0" y="connsiteY0"/>
                </a:cxn>
                <a:cxn ang="0">
                  <a:pos x="connsiteX1" y="connsiteY1"/>
                </a:cxn>
                <a:cxn ang="0">
                  <a:pos x="connsiteX2" y="connsiteY2"/>
                </a:cxn>
                <a:cxn ang="0">
                  <a:pos x="connsiteX3" y="connsiteY3"/>
                </a:cxn>
              </a:cxnLst>
              <a:rect l="l" t="t" r="r" b="b"/>
              <a:pathLst>
                <a:path w="163" h="163">
                  <a:moveTo>
                    <a:pt x="0" y="0"/>
                  </a:moveTo>
                  <a:lnTo>
                    <a:pt x="0" y="163"/>
                  </a:lnTo>
                  <a:lnTo>
                    <a:pt x="163" y="0"/>
                  </a:lnTo>
                  <a:lnTo>
                    <a:pt x="0" y="0"/>
                  </a:lnTo>
                  <a:close/>
                </a:path>
              </a:pathLst>
            </a:custGeom>
            <a:solidFill>
              <a:srgbClr val="FFFFFF"/>
            </a:solidFill>
            <a:ln w="16073"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FAB355FB-751C-4FE0-9882-EE7A21AF4078}"/>
                </a:ext>
              </a:extLst>
            </p:cNvPr>
            <p:cNvSpPr/>
            <p:nvPr/>
          </p:nvSpPr>
          <p:spPr>
            <a:xfrm>
              <a:off x="1031270" y="5821133"/>
              <a:ext cx="163" cy="16304"/>
            </a:xfrm>
            <a:custGeom>
              <a:avLst/>
              <a:gdLst>
                <a:gd name="connsiteX0" fmla="*/ 0 w 163"/>
                <a:gd name="connsiteY0" fmla="*/ 0 h 16304"/>
                <a:gd name="connsiteX1" fmla="*/ 163 w 163"/>
                <a:gd name="connsiteY1" fmla="*/ 0 h 16304"/>
                <a:gd name="connsiteX2" fmla="*/ 163 w 163"/>
                <a:gd name="connsiteY2" fmla="*/ 0 h 16304"/>
                <a:gd name="connsiteX3" fmla="*/ 0 w 163"/>
                <a:gd name="connsiteY3" fmla="*/ 0 h 16304"/>
              </a:gdLst>
              <a:ahLst/>
              <a:cxnLst>
                <a:cxn ang="0">
                  <a:pos x="connsiteX0" y="connsiteY0"/>
                </a:cxn>
                <a:cxn ang="0">
                  <a:pos x="connsiteX1" y="connsiteY1"/>
                </a:cxn>
                <a:cxn ang="0">
                  <a:pos x="connsiteX2" y="connsiteY2"/>
                </a:cxn>
                <a:cxn ang="0">
                  <a:pos x="connsiteX3" y="connsiteY3"/>
                </a:cxn>
              </a:cxnLst>
              <a:rect l="l" t="t" r="r" b="b"/>
              <a:pathLst>
                <a:path w="163" h="16304">
                  <a:moveTo>
                    <a:pt x="0" y="0"/>
                  </a:moveTo>
                  <a:lnTo>
                    <a:pt x="163" y="0"/>
                  </a:lnTo>
                  <a:lnTo>
                    <a:pt x="163" y="0"/>
                  </a:lnTo>
                  <a:lnTo>
                    <a:pt x="0" y="0"/>
                  </a:lnTo>
                  <a:close/>
                </a:path>
              </a:pathLst>
            </a:custGeom>
            <a:solidFill>
              <a:srgbClr val="000000"/>
            </a:solidFill>
            <a:ln w="16073"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425B34C8-3601-47FA-AAE9-DA007E63B2C8}"/>
                </a:ext>
              </a:extLst>
            </p:cNvPr>
            <p:cNvSpPr/>
            <p:nvPr/>
          </p:nvSpPr>
          <p:spPr>
            <a:xfrm>
              <a:off x="509690" y="5821133"/>
              <a:ext cx="163" cy="163"/>
            </a:xfrm>
            <a:custGeom>
              <a:avLst/>
              <a:gdLst>
                <a:gd name="connsiteX0" fmla="*/ 0 w 163"/>
                <a:gd name="connsiteY0" fmla="*/ 0 h 163"/>
                <a:gd name="connsiteX1" fmla="*/ 163 w 163"/>
                <a:gd name="connsiteY1" fmla="*/ 163 h 163"/>
                <a:gd name="connsiteX2" fmla="*/ 163 w 163"/>
                <a:gd name="connsiteY2" fmla="*/ 0 h 163"/>
                <a:gd name="connsiteX3" fmla="*/ 0 w 163"/>
                <a:gd name="connsiteY3" fmla="*/ 0 h 163"/>
              </a:gdLst>
              <a:ahLst/>
              <a:cxnLst>
                <a:cxn ang="0">
                  <a:pos x="connsiteX0" y="connsiteY0"/>
                </a:cxn>
                <a:cxn ang="0">
                  <a:pos x="connsiteX1" y="connsiteY1"/>
                </a:cxn>
                <a:cxn ang="0">
                  <a:pos x="connsiteX2" y="connsiteY2"/>
                </a:cxn>
                <a:cxn ang="0">
                  <a:pos x="connsiteX3" y="connsiteY3"/>
                </a:cxn>
              </a:cxnLst>
              <a:rect l="l" t="t" r="r" b="b"/>
              <a:pathLst>
                <a:path w="163" h="163">
                  <a:moveTo>
                    <a:pt x="0" y="0"/>
                  </a:moveTo>
                  <a:lnTo>
                    <a:pt x="163" y="163"/>
                  </a:lnTo>
                  <a:lnTo>
                    <a:pt x="163" y="0"/>
                  </a:lnTo>
                  <a:lnTo>
                    <a:pt x="0" y="0"/>
                  </a:lnTo>
                  <a:close/>
                </a:path>
              </a:pathLst>
            </a:custGeom>
            <a:solidFill>
              <a:srgbClr val="FFFFFF"/>
            </a:solidFill>
            <a:ln w="16073"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47E653C-4E9B-4722-937C-52599F0454BC}"/>
                </a:ext>
              </a:extLst>
            </p:cNvPr>
            <p:cNvSpPr/>
            <p:nvPr/>
          </p:nvSpPr>
          <p:spPr>
            <a:xfrm>
              <a:off x="509690" y="5821133"/>
              <a:ext cx="163" cy="163"/>
            </a:xfrm>
            <a:custGeom>
              <a:avLst/>
              <a:gdLst>
                <a:gd name="connsiteX0" fmla="*/ 163 w 163"/>
                <a:gd name="connsiteY0" fmla="*/ 0 h 163"/>
                <a:gd name="connsiteX1" fmla="*/ 0 w 163"/>
                <a:gd name="connsiteY1" fmla="*/ 0 h 163"/>
                <a:gd name="connsiteX2" fmla="*/ 163 w 163"/>
                <a:gd name="connsiteY2" fmla="*/ 163 h 163"/>
                <a:gd name="connsiteX3" fmla="*/ 163 w 163"/>
                <a:gd name="connsiteY3" fmla="*/ 0 h 163"/>
                <a:gd name="connsiteX4" fmla="*/ 163 w 163"/>
                <a:gd name="connsiteY4" fmla="*/ 0 h 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 h="163">
                  <a:moveTo>
                    <a:pt x="163" y="0"/>
                  </a:moveTo>
                  <a:lnTo>
                    <a:pt x="0" y="0"/>
                  </a:lnTo>
                  <a:lnTo>
                    <a:pt x="163" y="163"/>
                  </a:lnTo>
                  <a:lnTo>
                    <a:pt x="163" y="0"/>
                  </a:lnTo>
                  <a:lnTo>
                    <a:pt x="163" y="0"/>
                  </a:lnTo>
                  <a:close/>
                </a:path>
              </a:pathLst>
            </a:custGeom>
            <a:solidFill>
              <a:srgbClr val="000000"/>
            </a:solidFill>
            <a:ln w="16073"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F563447-F7B4-4187-9AFD-AF589255F87A}"/>
                </a:ext>
              </a:extLst>
            </p:cNvPr>
            <p:cNvSpPr/>
            <p:nvPr/>
          </p:nvSpPr>
          <p:spPr>
            <a:xfrm>
              <a:off x="509853" y="5784611"/>
              <a:ext cx="521417" cy="130599"/>
            </a:xfrm>
            <a:custGeom>
              <a:avLst/>
              <a:gdLst>
                <a:gd name="connsiteX0" fmla="*/ 260709 w 521417"/>
                <a:gd name="connsiteY0" fmla="*/ 130599 h 130599"/>
                <a:gd name="connsiteX1" fmla="*/ 493048 w 521417"/>
                <a:gd name="connsiteY1" fmla="*/ 14185 h 130599"/>
                <a:gd name="connsiteX2" fmla="*/ 521418 w 521417"/>
                <a:gd name="connsiteY2" fmla="*/ 0 h 130599"/>
                <a:gd name="connsiteX3" fmla="*/ 521418 w 521417"/>
                <a:gd name="connsiteY3" fmla="*/ 0 h 130599"/>
                <a:gd name="connsiteX4" fmla="*/ 387721 w 521417"/>
                <a:gd name="connsiteY4" fmla="*/ 0 h 130599"/>
                <a:gd name="connsiteX5" fmla="*/ 388536 w 521417"/>
                <a:gd name="connsiteY5" fmla="*/ 815 h 130599"/>
                <a:gd name="connsiteX6" fmla="*/ 365384 w 521417"/>
                <a:gd name="connsiteY6" fmla="*/ 23805 h 130599"/>
                <a:gd name="connsiteX7" fmla="*/ 283698 w 521417"/>
                <a:gd name="connsiteY7" fmla="*/ 105490 h 130599"/>
                <a:gd name="connsiteX8" fmla="*/ 260709 w 521417"/>
                <a:gd name="connsiteY8" fmla="*/ 128643 h 130599"/>
                <a:gd name="connsiteX9" fmla="*/ 237720 w 521417"/>
                <a:gd name="connsiteY9" fmla="*/ 105490 h 130599"/>
                <a:gd name="connsiteX10" fmla="*/ 156034 w 521417"/>
                <a:gd name="connsiteY10" fmla="*/ 23805 h 130599"/>
                <a:gd name="connsiteX11" fmla="*/ 132882 w 521417"/>
                <a:gd name="connsiteY11" fmla="*/ 815 h 130599"/>
                <a:gd name="connsiteX12" fmla="*/ 133697 w 521417"/>
                <a:gd name="connsiteY12" fmla="*/ 0 h 130599"/>
                <a:gd name="connsiteX13" fmla="*/ 0 w 521417"/>
                <a:gd name="connsiteY13" fmla="*/ 0 h 130599"/>
                <a:gd name="connsiteX14" fmla="*/ 0 w 521417"/>
                <a:gd name="connsiteY14" fmla="*/ 0 h 130599"/>
                <a:gd name="connsiteX15" fmla="*/ 28370 w 521417"/>
                <a:gd name="connsiteY15" fmla="*/ 14185 h 130599"/>
                <a:gd name="connsiteX16" fmla="*/ 260709 w 521417"/>
                <a:gd name="connsiteY16" fmla="*/ 130599 h 130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21417" h="130599">
                  <a:moveTo>
                    <a:pt x="260709" y="130599"/>
                  </a:moveTo>
                  <a:lnTo>
                    <a:pt x="493048" y="14185"/>
                  </a:lnTo>
                  <a:lnTo>
                    <a:pt x="521418" y="0"/>
                  </a:lnTo>
                  <a:lnTo>
                    <a:pt x="521418" y="0"/>
                  </a:lnTo>
                  <a:lnTo>
                    <a:pt x="387721" y="0"/>
                  </a:lnTo>
                  <a:lnTo>
                    <a:pt x="388536" y="815"/>
                  </a:lnTo>
                  <a:lnTo>
                    <a:pt x="365384" y="23805"/>
                  </a:lnTo>
                  <a:lnTo>
                    <a:pt x="283698" y="105490"/>
                  </a:lnTo>
                  <a:lnTo>
                    <a:pt x="260709" y="128643"/>
                  </a:lnTo>
                  <a:lnTo>
                    <a:pt x="237720" y="105490"/>
                  </a:lnTo>
                  <a:lnTo>
                    <a:pt x="156034" y="23805"/>
                  </a:lnTo>
                  <a:lnTo>
                    <a:pt x="132882" y="815"/>
                  </a:lnTo>
                  <a:lnTo>
                    <a:pt x="133697" y="0"/>
                  </a:lnTo>
                  <a:lnTo>
                    <a:pt x="0" y="0"/>
                  </a:lnTo>
                  <a:lnTo>
                    <a:pt x="0" y="0"/>
                  </a:lnTo>
                  <a:lnTo>
                    <a:pt x="28370" y="14185"/>
                  </a:lnTo>
                  <a:lnTo>
                    <a:pt x="260709" y="130599"/>
                  </a:lnTo>
                  <a:close/>
                </a:path>
              </a:pathLst>
            </a:custGeom>
            <a:solidFill>
              <a:srgbClr val="D2D2D2"/>
            </a:solidFill>
            <a:ln w="16073"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3C2A5F9-DF64-41C5-BD26-AE4251CA2883}"/>
                </a:ext>
              </a:extLst>
            </p:cNvPr>
            <p:cNvSpPr/>
            <p:nvPr/>
          </p:nvSpPr>
          <p:spPr>
            <a:xfrm>
              <a:off x="688876" y="5692491"/>
              <a:ext cx="163371" cy="174621"/>
            </a:xfrm>
            <a:custGeom>
              <a:avLst/>
              <a:gdLst>
                <a:gd name="connsiteX0" fmla="*/ 162556 w 163371"/>
                <a:gd name="connsiteY0" fmla="*/ 92120 h 174621"/>
                <a:gd name="connsiteX1" fmla="*/ 138914 w 163371"/>
                <a:gd name="connsiteY1" fmla="*/ 68479 h 174621"/>
                <a:gd name="connsiteX2" fmla="*/ 115273 w 163371"/>
                <a:gd name="connsiteY2" fmla="*/ 92120 h 174621"/>
                <a:gd name="connsiteX3" fmla="*/ 99131 w 163371"/>
                <a:gd name="connsiteY3" fmla="*/ 108099 h 174621"/>
                <a:gd name="connsiteX4" fmla="*/ 99131 w 163371"/>
                <a:gd name="connsiteY4" fmla="*/ 92120 h 174621"/>
                <a:gd name="connsiteX5" fmla="*/ 99131 w 163371"/>
                <a:gd name="connsiteY5" fmla="*/ 0 h 174621"/>
                <a:gd name="connsiteX6" fmla="*/ 64403 w 163371"/>
                <a:gd name="connsiteY6" fmla="*/ 0 h 174621"/>
                <a:gd name="connsiteX7" fmla="*/ 64403 w 163371"/>
                <a:gd name="connsiteY7" fmla="*/ 92120 h 174621"/>
                <a:gd name="connsiteX8" fmla="*/ 64403 w 163371"/>
                <a:gd name="connsiteY8" fmla="*/ 108099 h 174621"/>
                <a:gd name="connsiteX9" fmla="*/ 48098 w 163371"/>
                <a:gd name="connsiteY9" fmla="*/ 92120 h 174621"/>
                <a:gd name="connsiteX10" fmla="*/ 24457 w 163371"/>
                <a:gd name="connsiteY10" fmla="*/ 68479 h 174621"/>
                <a:gd name="connsiteX11" fmla="*/ 815 w 163371"/>
                <a:gd name="connsiteY11" fmla="*/ 92120 h 174621"/>
                <a:gd name="connsiteX12" fmla="*/ 0 w 163371"/>
                <a:gd name="connsiteY12" fmla="*/ 92936 h 174621"/>
                <a:gd name="connsiteX13" fmla="*/ 81686 w 163371"/>
                <a:gd name="connsiteY13" fmla="*/ 174621 h 174621"/>
                <a:gd name="connsiteX14" fmla="*/ 163371 w 163371"/>
                <a:gd name="connsiteY14" fmla="*/ 92936 h 174621"/>
                <a:gd name="connsiteX15" fmla="*/ 162556 w 163371"/>
                <a:gd name="connsiteY15" fmla="*/ 92120 h 174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63371" h="174621">
                  <a:moveTo>
                    <a:pt x="162556" y="92120"/>
                  </a:moveTo>
                  <a:lnTo>
                    <a:pt x="138914" y="68479"/>
                  </a:lnTo>
                  <a:lnTo>
                    <a:pt x="115273" y="92120"/>
                  </a:lnTo>
                  <a:lnTo>
                    <a:pt x="99131" y="108099"/>
                  </a:lnTo>
                  <a:lnTo>
                    <a:pt x="99131" y="92120"/>
                  </a:lnTo>
                  <a:lnTo>
                    <a:pt x="99131" y="0"/>
                  </a:lnTo>
                  <a:lnTo>
                    <a:pt x="64403" y="0"/>
                  </a:lnTo>
                  <a:lnTo>
                    <a:pt x="64403" y="92120"/>
                  </a:lnTo>
                  <a:lnTo>
                    <a:pt x="64403" y="108099"/>
                  </a:lnTo>
                  <a:lnTo>
                    <a:pt x="48098" y="92120"/>
                  </a:lnTo>
                  <a:lnTo>
                    <a:pt x="24457" y="68479"/>
                  </a:lnTo>
                  <a:lnTo>
                    <a:pt x="815" y="92120"/>
                  </a:lnTo>
                  <a:lnTo>
                    <a:pt x="0" y="92936"/>
                  </a:lnTo>
                  <a:lnTo>
                    <a:pt x="81686" y="174621"/>
                  </a:lnTo>
                  <a:lnTo>
                    <a:pt x="163371" y="92936"/>
                  </a:lnTo>
                  <a:lnTo>
                    <a:pt x="162556" y="92120"/>
                  </a:lnTo>
                  <a:close/>
                </a:path>
              </a:pathLst>
            </a:custGeom>
            <a:solidFill>
              <a:srgbClr val="0078D4"/>
            </a:solidFill>
            <a:ln w="16073" cap="flat">
              <a:noFill/>
              <a:prstDash val="solid"/>
              <a:miter/>
            </a:ln>
          </p:spPr>
          <p:txBody>
            <a:bodyPr rtlCol="0" anchor="ctr"/>
            <a:lstStyle/>
            <a:p>
              <a:endParaRPr lang="en-US"/>
            </a:p>
          </p:txBody>
        </p:sp>
      </p:grpSp>
      <p:sp>
        <p:nvSpPr>
          <p:cNvPr id="47" name="CasellaDiTesto 24">
            <a:extLst>
              <a:ext uri="{FF2B5EF4-FFF2-40B4-BE49-F238E27FC236}">
                <a16:creationId xmlns:a16="http://schemas.microsoft.com/office/drawing/2014/main" id="{92FBA182-87DA-4565-9B47-ADF1CD720188}"/>
              </a:ext>
            </a:extLst>
          </p:cNvPr>
          <p:cNvSpPr txBox="1"/>
          <p:nvPr/>
        </p:nvSpPr>
        <p:spPr>
          <a:xfrm>
            <a:off x="1307313" y="5431887"/>
            <a:ext cx="4417626" cy="861774"/>
          </a:xfrm>
          <a:prstGeom prst="rect">
            <a:avLst/>
          </a:prstGeom>
          <a:noFill/>
        </p:spPr>
        <p:txBody>
          <a:bodyPr wrap="square" rtlCol="0">
            <a:spAutoFit/>
          </a:bodyPr>
          <a:lstStyle/>
          <a:p>
            <a:pPr algn="just">
              <a:lnSpc>
                <a:spcPts val="1457"/>
              </a:lnSpc>
            </a:pPr>
            <a:r>
              <a:rPr lang="it-IT" sz="1400" dirty="0">
                <a:latin typeface="Segoe Pro" panose="020B0502040504020203" pitchFamily="34" charset="0"/>
                <a:ea typeface="Segoe UI" panose="020B0502040204020203" pitchFamily="34" charset="0"/>
                <a:cs typeface="Segoe UI" panose="020B0502040204020203" pitchFamily="34" charset="0"/>
              </a:rPr>
              <a:t>Hackers use phishing scams to try to steal your identity or money by sending official-looking email asking for sensitive personal information. 23% of people open phishing email.</a:t>
            </a:r>
          </a:p>
        </p:txBody>
      </p:sp>
      <p:grpSp>
        <p:nvGrpSpPr>
          <p:cNvPr id="17" name="Group 16" descr="Illustration of a computer monitor with a safety shield in the middle">
            <a:extLst>
              <a:ext uri="{FF2B5EF4-FFF2-40B4-BE49-F238E27FC236}">
                <a16:creationId xmlns:a16="http://schemas.microsoft.com/office/drawing/2014/main" id="{E1B9DEF3-B144-4589-8B5D-527D8EA0C485}"/>
              </a:ext>
            </a:extLst>
          </p:cNvPr>
          <p:cNvGrpSpPr/>
          <p:nvPr/>
        </p:nvGrpSpPr>
        <p:grpSpPr>
          <a:xfrm>
            <a:off x="503238" y="6465888"/>
            <a:ext cx="528637" cy="411162"/>
            <a:chOff x="503238" y="6465888"/>
            <a:chExt cx="528637" cy="411162"/>
          </a:xfrm>
        </p:grpSpPr>
        <p:sp>
          <p:nvSpPr>
            <p:cNvPr id="39" name="Freeform 27">
              <a:extLst>
                <a:ext uri="{FF2B5EF4-FFF2-40B4-BE49-F238E27FC236}">
                  <a16:creationId xmlns:a16="http://schemas.microsoft.com/office/drawing/2014/main" id="{CF751FF9-F55F-42DC-92A7-3AB522C9E948}"/>
                </a:ext>
                <a:ext uri="{C183D7F6-B498-43B3-948B-1728B52AA6E4}">
                  <adec:decorative xmlns:adec="http://schemas.microsoft.com/office/drawing/2017/decorative" val="1"/>
                </a:ext>
              </a:extLst>
            </p:cNvPr>
            <p:cNvSpPr>
              <a:spLocks/>
            </p:cNvSpPr>
            <p:nvPr/>
          </p:nvSpPr>
          <p:spPr bwMode="auto">
            <a:xfrm>
              <a:off x="503238" y="6465888"/>
              <a:ext cx="528637" cy="411162"/>
            </a:xfrm>
            <a:custGeom>
              <a:avLst/>
              <a:gdLst>
                <a:gd name="T0" fmla="*/ 102 w 102"/>
                <a:gd name="T1" fmla="*/ 60 h 79"/>
                <a:gd name="T2" fmla="*/ 102 w 102"/>
                <a:gd name="T3" fmla="*/ 3 h 79"/>
                <a:gd name="T4" fmla="*/ 99 w 102"/>
                <a:gd name="T5" fmla="*/ 0 h 79"/>
                <a:gd name="T6" fmla="*/ 3 w 102"/>
                <a:gd name="T7" fmla="*/ 0 h 79"/>
                <a:gd name="T8" fmla="*/ 0 w 102"/>
                <a:gd name="T9" fmla="*/ 3 h 79"/>
                <a:gd name="T10" fmla="*/ 0 w 102"/>
                <a:gd name="T11" fmla="*/ 60 h 79"/>
                <a:gd name="T12" fmla="*/ 3 w 102"/>
                <a:gd name="T13" fmla="*/ 64 h 79"/>
                <a:gd name="T14" fmla="*/ 47 w 102"/>
                <a:gd name="T15" fmla="*/ 64 h 79"/>
                <a:gd name="T16" fmla="*/ 47 w 102"/>
                <a:gd name="T17" fmla="*/ 73 h 79"/>
                <a:gd name="T18" fmla="*/ 31 w 102"/>
                <a:gd name="T19" fmla="*/ 73 h 79"/>
                <a:gd name="T20" fmla="*/ 31 w 102"/>
                <a:gd name="T21" fmla="*/ 79 h 79"/>
                <a:gd name="T22" fmla="*/ 70 w 102"/>
                <a:gd name="T23" fmla="*/ 79 h 79"/>
                <a:gd name="T24" fmla="*/ 70 w 102"/>
                <a:gd name="T25" fmla="*/ 73 h 79"/>
                <a:gd name="T26" fmla="*/ 55 w 102"/>
                <a:gd name="T27" fmla="*/ 73 h 79"/>
                <a:gd name="T28" fmla="*/ 55 w 102"/>
                <a:gd name="T29" fmla="*/ 64 h 79"/>
                <a:gd name="T30" fmla="*/ 99 w 102"/>
                <a:gd name="T31" fmla="*/ 64 h 79"/>
                <a:gd name="T32" fmla="*/ 102 w 102"/>
                <a:gd name="T33" fmla="*/ 60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2" h="79">
                  <a:moveTo>
                    <a:pt x="102" y="60"/>
                  </a:moveTo>
                  <a:cubicBezTo>
                    <a:pt x="102" y="3"/>
                    <a:pt x="102" y="3"/>
                    <a:pt x="102" y="3"/>
                  </a:cubicBezTo>
                  <a:cubicBezTo>
                    <a:pt x="102" y="1"/>
                    <a:pt x="101" y="0"/>
                    <a:pt x="99" y="0"/>
                  </a:cubicBezTo>
                  <a:cubicBezTo>
                    <a:pt x="3" y="0"/>
                    <a:pt x="3" y="0"/>
                    <a:pt x="3" y="0"/>
                  </a:cubicBezTo>
                  <a:cubicBezTo>
                    <a:pt x="2" y="0"/>
                    <a:pt x="0" y="1"/>
                    <a:pt x="0" y="3"/>
                  </a:cubicBezTo>
                  <a:cubicBezTo>
                    <a:pt x="0" y="60"/>
                    <a:pt x="0" y="60"/>
                    <a:pt x="0" y="60"/>
                  </a:cubicBezTo>
                  <a:cubicBezTo>
                    <a:pt x="0" y="62"/>
                    <a:pt x="2" y="64"/>
                    <a:pt x="3" y="64"/>
                  </a:cubicBezTo>
                  <a:cubicBezTo>
                    <a:pt x="47" y="64"/>
                    <a:pt x="47" y="64"/>
                    <a:pt x="47" y="64"/>
                  </a:cubicBezTo>
                  <a:cubicBezTo>
                    <a:pt x="47" y="73"/>
                    <a:pt x="47" y="73"/>
                    <a:pt x="47" y="73"/>
                  </a:cubicBezTo>
                  <a:cubicBezTo>
                    <a:pt x="31" y="73"/>
                    <a:pt x="31" y="73"/>
                    <a:pt x="31" y="73"/>
                  </a:cubicBezTo>
                  <a:cubicBezTo>
                    <a:pt x="31" y="79"/>
                    <a:pt x="31" y="79"/>
                    <a:pt x="31" y="79"/>
                  </a:cubicBezTo>
                  <a:cubicBezTo>
                    <a:pt x="70" y="79"/>
                    <a:pt x="70" y="79"/>
                    <a:pt x="70" y="79"/>
                  </a:cubicBezTo>
                  <a:cubicBezTo>
                    <a:pt x="70" y="73"/>
                    <a:pt x="70" y="73"/>
                    <a:pt x="70" y="73"/>
                  </a:cubicBezTo>
                  <a:cubicBezTo>
                    <a:pt x="55" y="73"/>
                    <a:pt x="55" y="73"/>
                    <a:pt x="55" y="73"/>
                  </a:cubicBezTo>
                  <a:cubicBezTo>
                    <a:pt x="55" y="64"/>
                    <a:pt x="55" y="64"/>
                    <a:pt x="55" y="64"/>
                  </a:cubicBezTo>
                  <a:cubicBezTo>
                    <a:pt x="99" y="64"/>
                    <a:pt x="99" y="64"/>
                    <a:pt x="99" y="64"/>
                  </a:cubicBezTo>
                  <a:cubicBezTo>
                    <a:pt x="101" y="64"/>
                    <a:pt x="102" y="62"/>
                    <a:pt x="102" y="60"/>
                  </a:cubicBezTo>
                </a:path>
              </a:pathLst>
            </a:custGeom>
            <a:solidFill>
              <a:srgbClr val="D2D2D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7" name="Freeform: Shape 56">
              <a:extLst>
                <a:ext uri="{FF2B5EF4-FFF2-40B4-BE49-F238E27FC236}">
                  <a16:creationId xmlns:a16="http://schemas.microsoft.com/office/drawing/2014/main" id="{12E3CA2D-A124-4AA9-AD4E-D56B2EB2BD6E}"/>
                </a:ext>
                <a:ext uri="{C183D7F6-B498-43B3-948B-1728B52AA6E4}">
                  <adec:decorative xmlns:adec="http://schemas.microsoft.com/office/drawing/2017/decorative" val="1"/>
                </a:ext>
              </a:extLst>
            </p:cNvPr>
            <p:cNvSpPr/>
            <p:nvPr/>
          </p:nvSpPr>
          <p:spPr>
            <a:xfrm>
              <a:off x="674793" y="6536930"/>
              <a:ext cx="185526" cy="197896"/>
            </a:xfrm>
            <a:custGeom>
              <a:avLst/>
              <a:gdLst>
                <a:gd name="connsiteX0" fmla="*/ 179300 w 371476"/>
                <a:gd name="connsiteY0" fmla="*/ 392036 h 396245"/>
                <a:gd name="connsiteX1" fmla="*/ 136208 w 371476"/>
                <a:gd name="connsiteY1" fmla="*/ 364423 h 396245"/>
                <a:gd name="connsiteX2" fmla="*/ 94727 w 371476"/>
                <a:gd name="connsiteY2" fmla="*/ 331238 h 396245"/>
                <a:gd name="connsiteX3" fmla="*/ 57580 w 371476"/>
                <a:gd name="connsiteY3" fmla="*/ 293100 h 396245"/>
                <a:gd name="connsiteX4" fmla="*/ 27490 w 371476"/>
                <a:gd name="connsiteY4" fmla="*/ 249389 h 396245"/>
                <a:gd name="connsiteX5" fmla="*/ 7430 w 371476"/>
                <a:gd name="connsiteY5" fmla="*/ 200478 h 396245"/>
                <a:gd name="connsiteX6" fmla="*/ 1 w 371476"/>
                <a:gd name="connsiteY6" fmla="*/ 146119 h 396245"/>
                <a:gd name="connsiteX7" fmla="*/ 1 w 371476"/>
                <a:gd name="connsiteY7" fmla="*/ 53374 h 396245"/>
                <a:gd name="connsiteX8" fmla="*/ 12383 w 371476"/>
                <a:gd name="connsiteY8" fmla="*/ 53374 h 396245"/>
                <a:gd name="connsiteX9" fmla="*/ 68848 w 371476"/>
                <a:gd name="connsiteY9" fmla="*/ 43344 h 396245"/>
                <a:gd name="connsiteX10" fmla="*/ 119864 w 371476"/>
                <a:gd name="connsiteY10" fmla="*/ 19694 h 396245"/>
                <a:gd name="connsiteX11" fmla="*/ 151315 w 371476"/>
                <a:gd name="connsiteY11" fmla="*/ 4835 h 396245"/>
                <a:gd name="connsiteX12" fmla="*/ 185738 w 371476"/>
                <a:gd name="connsiteY12" fmla="*/ 6 h 396245"/>
                <a:gd name="connsiteX13" fmla="*/ 220409 w 371476"/>
                <a:gd name="connsiteY13" fmla="*/ 4835 h 396245"/>
                <a:gd name="connsiteX14" fmla="*/ 252109 w 371476"/>
                <a:gd name="connsiteY14" fmla="*/ 19818 h 396245"/>
                <a:gd name="connsiteX15" fmla="*/ 303125 w 371476"/>
                <a:gd name="connsiteY15" fmla="*/ 43344 h 396245"/>
                <a:gd name="connsiteX16" fmla="*/ 359093 w 371476"/>
                <a:gd name="connsiteY16" fmla="*/ 52755 h 396245"/>
                <a:gd name="connsiteX17" fmla="*/ 371476 w 371476"/>
                <a:gd name="connsiteY17" fmla="*/ 52755 h 396245"/>
                <a:gd name="connsiteX18" fmla="*/ 371476 w 371476"/>
                <a:gd name="connsiteY18" fmla="*/ 146119 h 396245"/>
                <a:gd name="connsiteX19" fmla="*/ 364046 w 371476"/>
                <a:gd name="connsiteY19" fmla="*/ 200478 h 396245"/>
                <a:gd name="connsiteX20" fmla="*/ 343863 w 371476"/>
                <a:gd name="connsiteY20" fmla="*/ 249389 h 396245"/>
                <a:gd name="connsiteX21" fmla="*/ 313774 w 371476"/>
                <a:gd name="connsiteY21" fmla="*/ 293100 h 396245"/>
                <a:gd name="connsiteX22" fmla="*/ 276626 w 371476"/>
                <a:gd name="connsiteY22" fmla="*/ 331238 h 396245"/>
                <a:gd name="connsiteX23" fmla="*/ 235145 w 371476"/>
                <a:gd name="connsiteY23" fmla="*/ 364423 h 396245"/>
                <a:gd name="connsiteX24" fmla="*/ 191930 w 371476"/>
                <a:gd name="connsiteY24" fmla="*/ 392036 h 396245"/>
                <a:gd name="connsiteX25" fmla="*/ 185738 w 371476"/>
                <a:gd name="connsiteY25" fmla="*/ 396246 h 396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371476" h="396245">
                  <a:moveTo>
                    <a:pt x="179300" y="392036"/>
                  </a:moveTo>
                  <a:cubicBezTo>
                    <a:pt x="164936" y="383863"/>
                    <a:pt x="150324" y="374329"/>
                    <a:pt x="136208" y="364423"/>
                  </a:cubicBezTo>
                  <a:cubicBezTo>
                    <a:pt x="121729" y="354202"/>
                    <a:pt x="107877" y="343120"/>
                    <a:pt x="94727" y="331238"/>
                  </a:cubicBezTo>
                  <a:cubicBezTo>
                    <a:pt x="81507" y="319369"/>
                    <a:pt x="69097" y="306627"/>
                    <a:pt x="57580" y="293100"/>
                  </a:cubicBezTo>
                  <a:cubicBezTo>
                    <a:pt x="46176" y="279525"/>
                    <a:pt x="36100" y="264887"/>
                    <a:pt x="27490" y="249389"/>
                  </a:cubicBezTo>
                  <a:cubicBezTo>
                    <a:pt x="18987" y="233891"/>
                    <a:pt x="12258" y="217483"/>
                    <a:pt x="7430" y="200478"/>
                  </a:cubicBezTo>
                  <a:cubicBezTo>
                    <a:pt x="2445" y="182791"/>
                    <a:pt x="-56" y="164496"/>
                    <a:pt x="1" y="146119"/>
                  </a:cubicBezTo>
                  <a:lnTo>
                    <a:pt x="1" y="53374"/>
                  </a:lnTo>
                  <a:lnTo>
                    <a:pt x="12383" y="53374"/>
                  </a:lnTo>
                  <a:cubicBezTo>
                    <a:pt x="31524" y="52183"/>
                    <a:pt x="50468" y="48818"/>
                    <a:pt x="68848" y="43344"/>
                  </a:cubicBezTo>
                  <a:cubicBezTo>
                    <a:pt x="86891" y="37927"/>
                    <a:pt x="104069" y="29963"/>
                    <a:pt x="119864" y="19694"/>
                  </a:cubicBezTo>
                  <a:cubicBezTo>
                    <a:pt x="129616" y="13322"/>
                    <a:pt x="140199" y="8322"/>
                    <a:pt x="151315" y="4835"/>
                  </a:cubicBezTo>
                  <a:cubicBezTo>
                    <a:pt x="162492" y="1551"/>
                    <a:pt x="174089" y="-76"/>
                    <a:pt x="185738" y="6"/>
                  </a:cubicBezTo>
                  <a:cubicBezTo>
                    <a:pt x="197471" y="-110"/>
                    <a:pt x="209155" y="1518"/>
                    <a:pt x="220409" y="4835"/>
                  </a:cubicBezTo>
                  <a:cubicBezTo>
                    <a:pt x="231633" y="8300"/>
                    <a:pt x="242307" y="13345"/>
                    <a:pt x="252109" y="19818"/>
                  </a:cubicBezTo>
                  <a:cubicBezTo>
                    <a:pt x="267933" y="30001"/>
                    <a:pt x="285106" y="37920"/>
                    <a:pt x="303125" y="43344"/>
                  </a:cubicBezTo>
                  <a:cubicBezTo>
                    <a:pt x="321369" y="48573"/>
                    <a:pt x="340143" y="51730"/>
                    <a:pt x="359093" y="52755"/>
                  </a:cubicBezTo>
                  <a:lnTo>
                    <a:pt x="371476" y="52755"/>
                  </a:lnTo>
                  <a:lnTo>
                    <a:pt x="371476" y="146119"/>
                  </a:lnTo>
                  <a:cubicBezTo>
                    <a:pt x="371533" y="164496"/>
                    <a:pt x="369032" y="182791"/>
                    <a:pt x="364046" y="200478"/>
                  </a:cubicBezTo>
                  <a:cubicBezTo>
                    <a:pt x="359179" y="217490"/>
                    <a:pt x="352408" y="233896"/>
                    <a:pt x="343863" y="249389"/>
                  </a:cubicBezTo>
                  <a:cubicBezTo>
                    <a:pt x="335297" y="264915"/>
                    <a:pt x="325219" y="279556"/>
                    <a:pt x="313774" y="293100"/>
                  </a:cubicBezTo>
                  <a:cubicBezTo>
                    <a:pt x="302257" y="306627"/>
                    <a:pt x="289846" y="319369"/>
                    <a:pt x="276626" y="331238"/>
                  </a:cubicBezTo>
                  <a:cubicBezTo>
                    <a:pt x="263539" y="343193"/>
                    <a:pt x="249682" y="354279"/>
                    <a:pt x="235145" y="364423"/>
                  </a:cubicBezTo>
                  <a:cubicBezTo>
                    <a:pt x="220781" y="374329"/>
                    <a:pt x="206293" y="383739"/>
                    <a:pt x="191930" y="392036"/>
                  </a:cubicBezTo>
                  <a:lnTo>
                    <a:pt x="185738" y="396246"/>
                  </a:lnTo>
                  <a:close/>
                </a:path>
              </a:pathLst>
            </a:custGeom>
            <a:solidFill>
              <a:srgbClr val="0078D4"/>
            </a:solidFill>
            <a:ln w="12383" cap="flat">
              <a:noFill/>
              <a:prstDash val="solid"/>
              <a:miter/>
            </a:ln>
          </p:spPr>
          <p:txBody>
            <a:bodyPr rtlCol="0" anchor="ctr"/>
            <a:lstStyle/>
            <a:p>
              <a:endParaRPr lang="en-US"/>
            </a:p>
          </p:txBody>
        </p:sp>
      </p:grpSp>
      <p:sp>
        <p:nvSpPr>
          <p:cNvPr id="38" name="AutoShape 25">
            <a:extLst>
              <a:ext uri="{FF2B5EF4-FFF2-40B4-BE49-F238E27FC236}">
                <a16:creationId xmlns:a16="http://schemas.microsoft.com/office/drawing/2014/main" id="{B73E861E-A402-4A35-87CC-9574BAADDAB2}"/>
              </a:ext>
              <a:ext uri="{C183D7F6-B498-43B3-948B-1728B52AA6E4}">
                <adec:decorative xmlns:adec="http://schemas.microsoft.com/office/drawing/2017/decorative" val="1"/>
              </a:ext>
            </a:extLst>
          </p:cNvPr>
          <p:cNvSpPr>
            <a:spLocks noChangeAspect="1" noChangeArrowheads="1" noTextEdit="1"/>
          </p:cNvSpPr>
          <p:nvPr/>
        </p:nvSpPr>
        <p:spPr bwMode="auto">
          <a:xfrm>
            <a:off x="503238" y="6465888"/>
            <a:ext cx="528637" cy="411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CasellaDiTesto 24">
            <a:extLst>
              <a:ext uri="{FF2B5EF4-FFF2-40B4-BE49-F238E27FC236}">
                <a16:creationId xmlns:a16="http://schemas.microsoft.com/office/drawing/2014/main" id="{F0106BE8-49D0-4BB8-B40E-5BDEC2D1720A}"/>
              </a:ext>
            </a:extLst>
          </p:cNvPr>
          <p:cNvSpPr txBox="1"/>
          <p:nvPr/>
        </p:nvSpPr>
        <p:spPr>
          <a:xfrm>
            <a:off x="1307313" y="6389423"/>
            <a:ext cx="4417626" cy="861774"/>
          </a:xfrm>
          <a:prstGeom prst="rect">
            <a:avLst/>
          </a:prstGeom>
          <a:noFill/>
        </p:spPr>
        <p:txBody>
          <a:bodyPr wrap="square" rtlCol="0">
            <a:spAutoFit/>
          </a:bodyPr>
          <a:lstStyle/>
          <a:p>
            <a:pPr algn="just">
              <a:lnSpc>
                <a:spcPts val="1457"/>
              </a:lnSpc>
            </a:pPr>
            <a:r>
              <a:rPr lang="it-IT" sz="1400" dirty="0">
                <a:latin typeface="Segoe Pro" panose="020B0502040504020203" pitchFamily="34" charset="0"/>
                <a:ea typeface="Segoe UI" panose="020B0502040204020203" pitchFamily="34" charset="0"/>
                <a:cs typeface="Segoe UI" panose="020B0502040204020203" pitchFamily="34" charset="0"/>
              </a:rPr>
              <a:t>To stay safe, use Outlook.com to send and receive email. Outlook.com uses advanced detection techniques to check attachments for viruses, and it warns you if you click on a suspicious link.</a:t>
            </a:r>
          </a:p>
        </p:txBody>
      </p:sp>
      <p:pic>
        <p:nvPicPr>
          <p:cNvPr id="59" name="Picture 58" descr="A screenshot of a warning message that says: We've detected an unsafe link.">
            <a:extLst>
              <a:ext uri="{FF2B5EF4-FFF2-40B4-BE49-F238E27FC236}">
                <a16:creationId xmlns:a16="http://schemas.microsoft.com/office/drawing/2014/main" id="{454DFECD-7253-472E-AB06-E2CEA9B9F3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22965" y="4529860"/>
            <a:ext cx="3775046" cy="267450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328055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35">
            <a:extLst>
              <a:ext uri="{FF2B5EF4-FFF2-40B4-BE49-F238E27FC236}">
                <a16:creationId xmlns:a16="http://schemas.microsoft.com/office/drawing/2014/main" id="{FD7C7270-6286-438D-B619-68859E41E4B6}"/>
              </a:ext>
            </a:extLst>
          </p:cNvPr>
          <p:cNvSpPr txBox="1">
            <a:spLocks noGrp="1"/>
          </p:cNvSpPr>
          <p:nvPr>
            <p:ph type="title" idx="4294967295"/>
          </p:nvPr>
        </p:nvSpPr>
        <p:spPr>
          <a:xfrm>
            <a:off x="370141" y="471714"/>
            <a:ext cx="9310975" cy="577530"/>
          </a:xfrm>
          <a:prstGeom prst="rect">
            <a:avLst/>
          </a:prstGeom>
          <a:solidFill>
            <a:schemeClr val="accent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it-IT" sz="2400" b="1">
                <a:latin typeface="Segoe UI" panose="020B0502040204020203" pitchFamily="34" charset="0"/>
                <a:ea typeface="Segoe UI" panose="020B0502040204020203" pitchFamily="34" charset="0"/>
                <a:cs typeface="Segoe UI" panose="020B0502040204020203" pitchFamily="34" charset="0"/>
              </a:rPr>
              <a:t>2</a:t>
            </a:r>
            <a:r>
              <a:rPr kumimoji="0" lang="it-IT" sz="2400" b="1" i="0" u="none" strike="noStrike" kern="1200" cap="none" spc="0" normalizeH="0" baseline="0" noProof="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 What is Phishing ?</a:t>
            </a:r>
            <a:endParaRPr kumimoji="0" lang="it-IT" sz="1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5" name="CasellaDiTesto 35">
            <a:extLst>
              <a:ext uri="{FF2B5EF4-FFF2-40B4-BE49-F238E27FC236}">
                <a16:creationId xmlns:a16="http://schemas.microsoft.com/office/drawing/2014/main" id="{93A1F7F4-255B-43F9-AA0D-2091A57B8E23}"/>
              </a:ext>
            </a:extLst>
          </p:cNvPr>
          <p:cNvSpPr txBox="1"/>
          <p:nvPr/>
        </p:nvSpPr>
        <p:spPr>
          <a:xfrm>
            <a:off x="535260" y="1170879"/>
            <a:ext cx="8831764" cy="923330"/>
          </a:xfrm>
          <a:prstGeom prst="rect">
            <a:avLst/>
          </a:prstGeom>
          <a:noFill/>
        </p:spPr>
        <p:txBody>
          <a:bodyPr wrap="square" rtlCol="0">
            <a:spAutoFit/>
          </a:bodyPr>
          <a:lstStyle/>
          <a:p>
            <a:pPr algn="just"/>
            <a:r>
              <a:rPr lang="en-US">
                <a:latin typeface="Segoe UI" panose="020B0502040204020203" pitchFamily="34" charset="0"/>
                <a:cs typeface="Segoe UI" panose="020B0502040204020203" pitchFamily="34" charset="0"/>
              </a:rPr>
              <a:t>Phishing is a social engineering cyberthreat where scammers impersonate a trustworthy source and trick you into revealing sensitive data like passwords, credit card numbers, or personally identifiable information.</a:t>
            </a:r>
            <a:endParaRPr lang="it-IT" dirty="0">
              <a:latin typeface="Segoe UI" panose="020B0502040204020203" pitchFamily="34" charset="0"/>
              <a:ea typeface="Segoe UI" panose="020B0502040204020203" pitchFamily="34" charset="0"/>
              <a:cs typeface="Segoe UI" panose="020B0502040204020203" pitchFamily="34" charset="0"/>
            </a:endParaRPr>
          </a:p>
        </p:txBody>
      </p:sp>
      <p:pic>
        <p:nvPicPr>
          <p:cNvPr id="4098" name="Picture 2" descr="A graphic defines phishing, answering the question, &quot;What is phishing?">
            <a:extLst>
              <a:ext uri="{FF2B5EF4-FFF2-40B4-BE49-F238E27FC236}">
                <a16:creationId xmlns:a16="http://schemas.microsoft.com/office/drawing/2014/main" id="{54ED87EB-149B-2242-33DA-833A174992D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66" t="7243" r="6837" b="8475"/>
          <a:stretch>
            <a:fillRect/>
          </a:stretch>
        </p:blipFill>
        <p:spPr bwMode="auto">
          <a:xfrm>
            <a:off x="1282391" y="2228271"/>
            <a:ext cx="7493618" cy="437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208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sellaDiTesto 15">
            <a:extLst>
              <a:ext uri="{FF2B5EF4-FFF2-40B4-BE49-F238E27FC236}">
                <a16:creationId xmlns:a16="http://schemas.microsoft.com/office/drawing/2014/main" id="{45B08FD9-54A2-4AB5-B4E8-B8B95AC88141}"/>
              </a:ext>
            </a:extLst>
          </p:cNvPr>
          <p:cNvSpPr txBox="1">
            <a:spLocks noGrp="1"/>
          </p:cNvSpPr>
          <p:nvPr>
            <p:ph type="title" idx="4294967295"/>
          </p:nvPr>
        </p:nvSpPr>
        <p:spPr>
          <a:xfrm>
            <a:off x="377282" y="471714"/>
            <a:ext cx="9310976" cy="577530"/>
          </a:xfrm>
          <a:prstGeom prst="rect">
            <a:avLst/>
          </a:prstGeom>
          <a:solidFill>
            <a:schemeClr val="accent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it-IT" sz="2400" b="1" dirty="0">
                <a:latin typeface="Segoe UI" panose="020B0502040204020203" pitchFamily="34" charset="0"/>
                <a:ea typeface="Segoe UI" panose="020B0502040204020203" pitchFamily="34" charset="0"/>
                <a:cs typeface="Segoe UI" panose="020B0502040204020203" pitchFamily="34" charset="0"/>
              </a:rPr>
              <a:t>3</a:t>
            </a:r>
            <a:r>
              <a:rPr kumimoji="0" lang="it-IT" sz="2400" b="1" i="0" u="none" strike="noStrike" kern="1200" cap="none" spc="0" normalizeH="0" baseline="0" noProof="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rPr>
              <a:t>. </a:t>
            </a:r>
            <a:r>
              <a:rPr lang="it-IT" sz="2400" b="1">
                <a:latin typeface="Segoe UI" panose="020B0502040204020203" pitchFamily="34" charset="0"/>
                <a:ea typeface="Segoe UI" panose="020B0502040204020203" pitchFamily="34" charset="0"/>
                <a:cs typeface="Segoe UI" panose="020B0502040204020203" pitchFamily="34" charset="0"/>
              </a:rPr>
              <a:t>Recognize phishing emails and fake websites</a:t>
            </a:r>
            <a:endParaRPr kumimoji="0" lang="it-IT" sz="1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31" name="CasellaDiTesto 15">
            <a:extLst>
              <a:ext uri="{FF2B5EF4-FFF2-40B4-BE49-F238E27FC236}">
                <a16:creationId xmlns:a16="http://schemas.microsoft.com/office/drawing/2014/main" id="{D2ADE4C3-3D5D-4C87-BFDF-004D2271B914}"/>
              </a:ext>
            </a:extLst>
          </p:cNvPr>
          <p:cNvSpPr txBox="1"/>
          <p:nvPr/>
        </p:nvSpPr>
        <p:spPr>
          <a:xfrm>
            <a:off x="377281" y="1137424"/>
            <a:ext cx="9310977" cy="923330"/>
          </a:xfrm>
          <a:prstGeom prst="rect">
            <a:avLst/>
          </a:prstGeom>
          <a:noFill/>
        </p:spPr>
        <p:txBody>
          <a:bodyPr wrap="square" rtlCol="0">
            <a:spAutoFit/>
          </a:bodyPr>
          <a:lstStyle/>
          <a:p>
            <a:r>
              <a:rPr lang="it-IT" dirty="0">
                <a:latin typeface="Segoe UI" panose="020B0502040204020203" pitchFamily="34" charset="0"/>
                <a:ea typeface="Segoe UI" panose="020B0502040204020203" pitchFamily="34" charset="0"/>
                <a:cs typeface="Segoe UI" panose="020B0502040204020203" pitchFamily="34" charset="0"/>
              </a:rPr>
              <a:t>Sending confidential or personal information online can be worrisome. Using OneDrive, you can require a password to access a shared link. This prevents others from accessing your files if the recipient forwards or shares the link.</a:t>
            </a:r>
          </a:p>
        </p:txBody>
      </p:sp>
      <p:pic>
        <p:nvPicPr>
          <p:cNvPr id="3076" name="Picture 4" descr="What is phishing? How to spot and avoid it">
            <a:extLst>
              <a:ext uri="{FF2B5EF4-FFF2-40B4-BE49-F238E27FC236}">
                <a16:creationId xmlns:a16="http://schemas.microsoft.com/office/drawing/2014/main" id="{6F04CED8-B6E1-6192-6ACD-892CA457B1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943" t="8471" r="6101" b="9724"/>
          <a:stretch>
            <a:fillRect/>
          </a:stretch>
        </p:blipFill>
        <p:spPr bwMode="auto">
          <a:xfrm>
            <a:off x="377281" y="2290904"/>
            <a:ext cx="4172416" cy="3034747"/>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ECE6545-17C4-B038-BDFB-8609B65D49E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756" t="2981" r="4927" b="4671"/>
          <a:stretch>
            <a:fillRect/>
          </a:stretch>
        </p:blipFill>
        <p:spPr bwMode="auto">
          <a:xfrm>
            <a:off x="4659282" y="2043900"/>
            <a:ext cx="5028973" cy="352189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A734E191-8A12-ACB8-29C2-3CB1778B2FBD}"/>
              </a:ext>
            </a:extLst>
          </p:cNvPr>
          <p:cNvSpPr txBox="1"/>
          <p:nvPr/>
        </p:nvSpPr>
        <p:spPr>
          <a:xfrm rot="10800000" flipV="1">
            <a:off x="377281" y="5861019"/>
            <a:ext cx="9310974" cy="923330"/>
          </a:xfrm>
          <a:prstGeom prst="rect">
            <a:avLst/>
          </a:prstGeom>
          <a:noFill/>
        </p:spPr>
        <p:txBody>
          <a:bodyPr wrap="square">
            <a:spAutoFit/>
          </a:bodyPr>
          <a:lstStyle/>
          <a:p>
            <a:pPr algn="just"/>
            <a:r>
              <a:rPr lang="en-US" b="0" i="0">
                <a:solidFill>
                  <a:srgbClr val="1F1F1F"/>
                </a:solidFill>
                <a:effectLst/>
                <a:latin typeface="Segoe UI" panose="020B0502040204020203" pitchFamily="34" charset="0"/>
                <a:cs typeface="Segoe UI" panose="020B0502040204020203" pitchFamily="34" charset="0"/>
              </a:rPr>
              <a:t>For example, </a:t>
            </a:r>
            <a:r>
              <a:rPr lang="en-US" b="0" i="0">
                <a:solidFill>
                  <a:srgbClr val="040C28"/>
                </a:solidFill>
                <a:effectLst/>
                <a:latin typeface="Segoe UI" panose="020B0502040204020203" pitchFamily="34" charset="0"/>
                <a:cs typeface="Segoe UI" panose="020B0502040204020203" pitchFamily="34" charset="0"/>
              </a:rPr>
              <a:t>a phishing email might look like it's from your bank and request private information about your bank account</a:t>
            </a:r>
            <a:r>
              <a:rPr lang="en-US" b="0" i="0">
                <a:solidFill>
                  <a:srgbClr val="1F1F1F"/>
                </a:solidFill>
                <a:effectLst/>
                <a:latin typeface="Segoe UI" panose="020B0502040204020203" pitchFamily="34" charset="0"/>
                <a:cs typeface="Segoe UI" panose="020B0502040204020203" pitchFamily="34" charset="0"/>
              </a:rPr>
              <a:t>. Phishing messages or content may: Ask for your personal or financial information. Ask you to click links or download software.</a:t>
            </a:r>
            <a:endParaRPr lang="en-IN">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47442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asellaDiTesto 59">
            <a:extLst>
              <a:ext uri="{FF2B5EF4-FFF2-40B4-BE49-F238E27FC236}">
                <a16:creationId xmlns:a16="http://schemas.microsoft.com/office/drawing/2014/main" id="{C1F63430-2A08-49C0-9F75-2A9EC0CA74B1}"/>
              </a:ext>
            </a:extLst>
          </p:cNvPr>
          <p:cNvSpPr txBox="1">
            <a:spLocks noGrp="1"/>
          </p:cNvSpPr>
          <p:nvPr>
            <p:ph type="title" idx="4294967295"/>
          </p:nvPr>
        </p:nvSpPr>
        <p:spPr>
          <a:xfrm>
            <a:off x="377283" y="471714"/>
            <a:ext cx="9303833" cy="583621"/>
          </a:xfrm>
          <a:prstGeom prst="rect">
            <a:avLst/>
          </a:prstGeom>
          <a:solidFill>
            <a:schemeClr val="accent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auto" latinLnBrk="0" hangingPunct="1">
              <a:lnSpc>
                <a:spcPct val="150000"/>
              </a:lnSpc>
              <a:spcBef>
                <a:spcPts val="0"/>
              </a:spcBef>
              <a:spcAft>
                <a:spcPts val="0"/>
              </a:spcAft>
              <a:buClrTx/>
              <a:buSzTx/>
              <a:buFontTx/>
              <a:buNone/>
              <a:tabLst/>
              <a:defRPr/>
            </a:pPr>
            <a:r>
              <a:rPr lang="it-IT" sz="2400" b="1">
                <a:latin typeface="Segoe Pro Black" panose="020B0502040504020203" pitchFamily="34" charset="0"/>
                <a:ea typeface="Segoe UI" panose="020B0502040204020203" pitchFamily="34" charset="0"/>
                <a:cs typeface="Segoe UI" panose="020B0502040204020203" pitchFamily="34" charset="0"/>
              </a:rPr>
              <a:t>4. Best practices and tips to avoid falling as victim. </a:t>
            </a:r>
            <a:endParaRPr kumimoji="0" lang="it-IT" sz="1400" b="0" i="0" u="none" strike="noStrike" kern="1200" cap="none" spc="0" normalizeH="0" baseline="0" noProof="0" dirty="0">
              <a:ln>
                <a:noFill/>
              </a:ln>
              <a:solidFill>
                <a:schemeClr val="tx1"/>
              </a:solidFill>
              <a:effectLst/>
              <a:uLnTx/>
              <a:uFillTx/>
              <a:latin typeface="Segoe UI" panose="020B0502040204020203" pitchFamily="34" charset="0"/>
              <a:ea typeface="Segoe UI" panose="020B0502040204020203" pitchFamily="34" charset="0"/>
              <a:cs typeface="Segoe UI" panose="020B0502040204020203" pitchFamily="34" charset="0"/>
            </a:endParaRPr>
          </a:p>
        </p:txBody>
      </p:sp>
      <p:sp>
        <p:nvSpPr>
          <p:cNvPr id="27" name="CasellaDiTesto 59">
            <a:extLst>
              <a:ext uri="{FF2B5EF4-FFF2-40B4-BE49-F238E27FC236}">
                <a16:creationId xmlns:a16="http://schemas.microsoft.com/office/drawing/2014/main" id="{69D99C82-ABC0-4CB3-B793-5764A3C23072}"/>
              </a:ext>
            </a:extLst>
          </p:cNvPr>
          <p:cNvSpPr txBox="1"/>
          <p:nvPr/>
        </p:nvSpPr>
        <p:spPr>
          <a:xfrm>
            <a:off x="377283" y="1234229"/>
            <a:ext cx="9303833" cy="923330"/>
          </a:xfrm>
          <a:prstGeom prst="rect">
            <a:avLst/>
          </a:prstGeom>
          <a:noFill/>
        </p:spPr>
        <p:txBody>
          <a:bodyPr wrap="square" rtlCol="0">
            <a:spAutoFit/>
          </a:bodyPr>
          <a:lstStyle/>
          <a:p>
            <a:pPr algn="just"/>
            <a:r>
              <a:rPr lang="en-US">
                <a:latin typeface="Segoe UI" panose="020B0502040204020203" pitchFamily="34" charset="0"/>
                <a:cs typeface="Segoe UI" panose="020B0502040204020203" pitchFamily="34" charset="0"/>
              </a:rPr>
              <a:t>Never provide personal financial information, including your Social Security number, account numbers or passwords, over the phone or the Internet if you did not initiate the contact. Never click on the link provided in an email you believe is fraudulent.</a:t>
            </a:r>
            <a:endParaRPr lang="it-IT" sz="1400" dirty="0">
              <a:latin typeface="Segoe UI" panose="020B0502040204020203" pitchFamily="34" charset="0"/>
              <a:ea typeface="Segoe UI" panose="020B0502040204020203" pitchFamily="34" charset="0"/>
              <a:cs typeface="Segoe UI" panose="020B0502040204020203" pitchFamily="34" charset="0"/>
            </a:endParaRPr>
          </a:p>
        </p:txBody>
      </p:sp>
      <p:sp>
        <p:nvSpPr>
          <p:cNvPr id="2" name="Rettangolo 57" descr="Blue rectangle that is the bottom border of the infographic">
            <a:extLst>
              <a:ext uri="{FF2B5EF4-FFF2-40B4-BE49-F238E27FC236}">
                <a16:creationId xmlns:a16="http://schemas.microsoft.com/office/drawing/2014/main" id="{BE6DE1EC-D43E-45AE-96C3-ED09498151FF}"/>
              </a:ext>
              <a:ext uri="{C183D7F6-B498-43B3-948B-1728B52AA6E4}">
                <adec:decorative xmlns:adec="http://schemas.microsoft.com/office/drawing/2017/decorative" val="0"/>
              </a:ext>
            </a:extLst>
          </p:cNvPr>
          <p:cNvSpPr/>
          <p:nvPr/>
        </p:nvSpPr>
        <p:spPr>
          <a:xfrm>
            <a:off x="0" y="6071616"/>
            <a:ext cx="10058400" cy="170078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0659" tIns="35329" rIns="70659" bIns="35329" numCol="1" spcCol="0" rtlCol="0" fromWordArt="0" anchor="ctr" anchorCtr="0" forceAA="0" compatLnSpc="1">
            <a:prstTxWarp prst="textNoShape">
              <a:avLst/>
            </a:prstTxWarp>
            <a:noAutofit/>
          </a:bodyPr>
          <a:lstStyle/>
          <a:p>
            <a:pPr algn="ctr"/>
            <a:endParaRPr lang="it-IT" sz="491" dirty="0"/>
          </a:p>
        </p:txBody>
      </p:sp>
      <p:pic>
        <p:nvPicPr>
          <p:cNvPr id="5122" name="Picture 2" descr="What Is a Phishing Email Attack? Definition, Identification, and Prevention  Best Practices - Spiceworks">
            <a:extLst>
              <a:ext uri="{FF2B5EF4-FFF2-40B4-BE49-F238E27FC236}">
                <a16:creationId xmlns:a16="http://schemas.microsoft.com/office/drawing/2014/main" id="{2390DB98-755C-B369-7D70-A01FE6F9EF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9442" b="7780"/>
          <a:stretch>
            <a:fillRect/>
          </a:stretch>
        </p:blipFill>
        <p:spPr bwMode="auto">
          <a:xfrm>
            <a:off x="377283" y="2157559"/>
            <a:ext cx="9303833" cy="379213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Call center scam icon set Royalty Free Vector Image">
            <a:extLst>
              <a:ext uri="{FF2B5EF4-FFF2-40B4-BE49-F238E27FC236}">
                <a16:creationId xmlns:a16="http://schemas.microsoft.com/office/drawing/2014/main" id="{9311F215-C265-676D-3669-332D5287AF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964" t="62118" r="41263" b="15345"/>
          <a:stretch>
            <a:fillRect/>
          </a:stretch>
        </p:blipFill>
        <p:spPr bwMode="auto">
          <a:xfrm>
            <a:off x="377283" y="6071614"/>
            <a:ext cx="1584291" cy="1700783"/>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Call center scam icon set Royalty Free Vector Image">
            <a:extLst>
              <a:ext uri="{FF2B5EF4-FFF2-40B4-BE49-F238E27FC236}">
                <a16:creationId xmlns:a16="http://schemas.microsoft.com/office/drawing/2014/main" id="{951DF202-B6EB-1BB4-D17D-50AB6A3AA6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8742" t="35100" r="10613" b="39948"/>
          <a:stretch>
            <a:fillRect/>
          </a:stretch>
        </p:blipFill>
        <p:spPr bwMode="auto">
          <a:xfrm>
            <a:off x="2437062" y="6071618"/>
            <a:ext cx="1341120" cy="1700782"/>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Call center scam icon set Royalty Free Vector Image">
            <a:extLst>
              <a:ext uri="{FF2B5EF4-FFF2-40B4-BE49-F238E27FC236}">
                <a16:creationId xmlns:a16="http://schemas.microsoft.com/office/drawing/2014/main" id="{623DEDDD-A977-8F8E-968A-2C6B2B7F1E9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591" t="7522" r="38393" b="70595"/>
          <a:stretch>
            <a:fillRect/>
          </a:stretch>
        </p:blipFill>
        <p:spPr bwMode="auto">
          <a:xfrm>
            <a:off x="4315632" y="6071617"/>
            <a:ext cx="1427133" cy="1700783"/>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Call center scam icon set Royalty Free Vector Image">
            <a:extLst>
              <a:ext uri="{FF2B5EF4-FFF2-40B4-BE49-F238E27FC236}">
                <a16:creationId xmlns:a16="http://schemas.microsoft.com/office/drawing/2014/main" id="{38DC0B05-EFCB-C98D-3422-425F664E9D9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9312" t="34715" r="11237" b="40533"/>
          <a:stretch>
            <a:fillRect/>
          </a:stretch>
        </p:blipFill>
        <p:spPr bwMode="auto">
          <a:xfrm>
            <a:off x="6378423" y="5919213"/>
            <a:ext cx="1341120" cy="1853184"/>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Call center scam icon set Royalty Free Vector Image">
            <a:extLst>
              <a:ext uri="{FF2B5EF4-FFF2-40B4-BE49-F238E27FC236}">
                <a16:creationId xmlns:a16="http://schemas.microsoft.com/office/drawing/2014/main" id="{0BAD16EC-9ECA-69C1-3A43-6197C7BC342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9761" t="34274" r="40407" b="41884"/>
          <a:stretch>
            <a:fillRect/>
          </a:stretch>
        </p:blipFill>
        <p:spPr bwMode="auto">
          <a:xfrm>
            <a:off x="8204547" y="5919216"/>
            <a:ext cx="1427133" cy="185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3217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ow to identify a phishing scam">
            <a:extLst>
              <a:ext uri="{FF2B5EF4-FFF2-40B4-BE49-F238E27FC236}">
                <a16:creationId xmlns:a16="http://schemas.microsoft.com/office/drawing/2014/main" id="{8B68CBAF-BABF-4FC0-F84E-2B5B8C3E6C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498" t="4297" r="-140" b="524"/>
          <a:stretch>
            <a:fillRect/>
          </a:stretch>
        </p:blipFill>
        <p:spPr bwMode="auto">
          <a:xfrm>
            <a:off x="0" y="1"/>
            <a:ext cx="10066763" cy="7772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 name="Table 6">
            <a:extLst>
              <a:ext uri="{FF2B5EF4-FFF2-40B4-BE49-F238E27FC236}">
                <a16:creationId xmlns:a16="http://schemas.microsoft.com/office/drawing/2014/main" id="{56742944-7F38-1CFB-1DF2-EDCC119B9649}"/>
              </a:ext>
            </a:extLst>
          </p:cNvPr>
          <p:cNvGraphicFramePr>
            <a:graphicFrameLocks noGrp="1"/>
          </p:cNvGraphicFramePr>
          <p:nvPr>
            <p:extLst>
              <p:ext uri="{D42A27DB-BD31-4B8C-83A1-F6EECF244321}">
                <p14:modId xmlns:p14="http://schemas.microsoft.com/office/powerpoint/2010/main" val="1868916758"/>
              </p:ext>
            </p:extLst>
          </p:nvPr>
        </p:nvGraphicFramePr>
        <p:xfrm>
          <a:off x="6778752" y="658368"/>
          <a:ext cx="3279648" cy="762000"/>
        </p:xfrm>
        <a:graphic>
          <a:graphicData uri="http://schemas.openxmlformats.org/drawingml/2006/table">
            <a:tbl>
              <a:tblPr firstRow="1" bandRow="1">
                <a:tableStyleId>{5C22544A-7EE6-4342-B048-85BDC9FD1C3A}</a:tableStyleId>
              </a:tblPr>
              <a:tblGrid>
                <a:gridCol w="3279648">
                  <a:extLst>
                    <a:ext uri="{9D8B030D-6E8A-4147-A177-3AD203B41FA5}">
                      <a16:colId xmlns:a16="http://schemas.microsoft.com/office/drawing/2014/main" val="3493069657"/>
                    </a:ext>
                  </a:extLst>
                </a:gridCol>
              </a:tblGrid>
              <a:tr h="762000">
                <a:tc>
                  <a:txBody>
                    <a:bodyPr/>
                    <a:lstStyle/>
                    <a:p>
                      <a:r>
                        <a:rPr lang="en-IN" sz="4400"/>
                        <a:t>THANK YOU</a:t>
                      </a:r>
                    </a:p>
                  </a:txBody>
                  <a:tcPr>
                    <a:solidFill>
                      <a:schemeClr val="accent1"/>
                    </a:solidFill>
                  </a:tcPr>
                </a:tc>
                <a:extLst>
                  <a:ext uri="{0D108BD9-81ED-4DB2-BD59-A6C34878D82A}">
                    <a16:rowId xmlns:a16="http://schemas.microsoft.com/office/drawing/2014/main" val="3351153152"/>
                  </a:ext>
                </a:extLst>
              </a:tr>
            </a:tbl>
          </a:graphicData>
        </a:graphic>
      </p:graphicFrame>
      <p:graphicFrame>
        <p:nvGraphicFramePr>
          <p:cNvPr id="10" name="Table 9">
            <a:extLst>
              <a:ext uri="{FF2B5EF4-FFF2-40B4-BE49-F238E27FC236}">
                <a16:creationId xmlns:a16="http://schemas.microsoft.com/office/drawing/2014/main" id="{CB22CDFA-53BC-5598-369E-3C74ED6C9BEC}"/>
              </a:ext>
            </a:extLst>
          </p:cNvPr>
          <p:cNvGraphicFramePr>
            <a:graphicFrameLocks noGrp="1"/>
          </p:cNvGraphicFramePr>
          <p:nvPr>
            <p:extLst>
              <p:ext uri="{D42A27DB-BD31-4B8C-83A1-F6EECF244321}">
                <p14:modId xmlns:p14="http://schemas.microsoft.com/office/powerpoint/2010/main" val="1855410881"/>
              </p:ext>
            </p:extLst>
          </p:nvPr>
        </p:nvGraphicFramePr>
        <p:xfrm>
          <a:off x="3681984" y="7114032"/>
          <a:ext cx="6376416" cy="658368"/>
        </p:xfrm>
        <a:graphic>
          <a:graphicData uri="http://schemas.openxmlformats.org/drawingml/2006/table">
            <a:tbl>
              <a:tblPr firstRow="1" bandRow="1">
                <a:tableStyleId>{5C22544A-7EE6-4342-B048-85BDC9FD1C3A}</a:tableStyleId>
              </a:tblPr>
              <a:tblGrid>
                <a:gridCol w="6376416">
                  <a:extLst>
                    <a:ext uri="{9D8B030D-6E8A-4147-A177-3AD203B41FA5}">
                      <a16:colId xmlns:a16="http://schemas.microsoft.com/office/drawing/2014/main" val="2752770685"/>
                    </a:ext>
                  </a:extLst>
                </a:gridCol>
              </a:tblGrid>
              <a:tr h="658368">
                <a:tc>
                  <a:txBody>
                    <a:bodyPr/>
                    <a:lstStyle/>
                    <a:p>
                      <a:pPr marL="0" marR="0" lvl="0" indent="0" algn="l" defTabSz="1005840" rtl="0" eaLnBrk="1" fontAlgn="auto" latinLnBrk="0" hangingPunct="1">
                        <a:lnSpc>
                          <a:spcPct val="100000"/>
                        </a:lnSpc>
                        <a:spcBef>
                          <a:spcPts val="0"/>
                        </a:spcBef>
                        <a:spcAft>
                          <a:spcPts val="0"/>
                        </a:spcAft>
                        <a:buClrTx/>
                        <a:buSzTx/>
                        <a:buFontTx/>
                        <a:buNone/>
                        <a:tabLst/>
                        <a:defRPr/>
                      </a:pPr>
                      <a:r>
                        <a:rPr lang="en-IN" sz="3200">
                          <a:latin typeface="Segoe UI Semibold" panose="020B0702040204020203" pitchFamily="34" charset="0"/>
                          <a:cs typeface="Segoe UI Semibold" panose="020B0702040204020203" pitchFamily="34" charset="0"/>
                        </a:rPr>
                        <a:t>Get Educated on phishing attacks</a:t>
                      </a:r>
                      <a:endParaRPr lang="en-IN" sz="4800">
                        <a:latin typeface="Segoe UI Semibold" panose="020B0702040204020203" pitchFamily="34" charset="0"/>
                        <a:cs typeface="Segoe UI Semibold" panose="020B0702040204020203" pitchFamily="34" charset="0"/>
                      </a:endParaRPr>
                    </a:p>
                  </a:txBody>
                  <a:tcPr/>
                </a:tc>
                <a:extLst>
                  <a:ext uri="{0D108BD9-81ED-4DB2-BD59-A6C34878D82A}">
                    <a16:rowId xmlns:a16="http://schemas.microsoft.com/office/drawing/2014/main" val="2928678203"/>
                  </a:ext>
                </a:extLst>
              </a:tr>
            </a:tbl>
          </a:graphicData>
        </a:graphic>
      </p:graphicFrame>
    </p:spTree>
    <p:extLst>
      <p:ext uri="{BB962C8B-B14F-4D97-AF65-F5344CB8AC3E}">
        <p14:creationId xmlns:p14="http://schemas.microsoft.com/office/powerpoint/2010/main" val="116069223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 ways to stay safe online - 2020 update" id="{2A8F8DAB-17D1-4218-86A4-892186A98437}" vid="{CF752E29-56EF-42C3-8AE1-162D9E00FC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3960AAC9CB38E4D8644DE30D1FEB539" ma:contentTypeVersion="19" ma:contentTypeDescription="Create a new document." ma:contentTypeScope="" ma:versionID="2bead677cef3b09207ed509027f3cc3e">
  <xsd:schema xmlns:xsd="http://www.w3.org/2001/XMLSchema" xmlns:xs="http://www.w3.org/2001/XMLSchema" xmlns:p="http://schemas.microsoft.com/office/2006/metadata/properties" xmlns:ns1="http://schemas.microsoft.com/sharepoint/v3" xmlns:ns3="3d66f52e-af98-460a-93ca-ddf37d61e5d6" xmlns:ns4="34f92d76-972f-40f7-83ba-9ff99395c1e2" targetNamespace="http://schemas.microsoft.com/office/2006/metadata/properties" ma:root="true" ma:fieldsID="295acc4d4c993f921b621d6233a89d61" ns1:_="" ns3:_="" ns4:_="">
    <xsd:import namespace="http://schemas.microsoft.com/sharepoint/v3"/>
    <xsd:import namespace="3d66f52e-af98-460a-93ca-ddf37d61e5d6"/>
    <xsd:import namespace="34f92d76-972f-40f7-83ba-9ff99395c1e2"/>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_STS_x0020_Hashtags" minOccurs="0"/>
                <xsd:element ref="ns3:_STS_x0020_AppliedHashtags" minOccurs="0"/>
                <xsd:element ref="ns4:MediaServiceAutoTags" minOccurs="0"/>
                <xsd:element ref="ns4:MediaServiceOCR" minOccurs="0"/>
                <xsd:element ref="ns4:MediaServiceLocation" minOccurs="0"/>
                <xsd:element ref="ns4:MediaServiceEventHashCode" minOccurs="0"/>
                <xsd:element ref="ns4:MediaServiceGenerationTime" minOccurs="0"/>
                <xsd:element ref="ns1:_ip_UnifiedCompliancePolicyProperties" minOccurs="0"/>
                <xsd:element ref="ns1:_ip_UnifiedCompliancePolicyUIAction"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66f52e-af98-460a-93ca-ddf37d61e5d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hidden="true" ma:internalName="LastSharedByUser" ma:readOnly="true">
      <xsd:simpleType>
        <xsd:restriction base="dms:Note"/>
      </xsd:simpleType>
    </xsd:element>
    <xsd:element name="LastSharedByTime" ma:index="12" nillable="true" ma:displayName="Last Shared By Time" ma:description="" ma:hidden="true" ma:internalName="LastSharedByTime" ma:readOnly="true">
      <xsd:simpleType>
        <xsd:restriction base="dms:DateTime"/>
      </xsd:simpleType>
    </xsd:element>
    <xsd:element name="_STS_x0020_AppliedHashtags" ma:index="17" nillable="true" ma:displayName="Applied Hashtags" ma:description="" ma:internalName="_STS_x0020_AppliedHashtags" ma:readOnly="true" ma:showField="Titl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4f92d76-972f-40f7-83ba-9ff99395c1e2"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_STS_x0020_Hashtags" ma:index="16" nillable="true" ma:displayName="Hashtags" ma:description="" ma:list="{02514a76-954f-4a58-a108-ce755d61aca7}" ma:internalName="_STS_x0020_Hashtags" ma:readOnly="false" ma:showField="Title">
      <xsd:complexType>
        <xsd:complexContent>
          <xsd:extension base="dms:MultiChoiceLookup">
            <xsd:sequence>
              <xsd:element name="Value" type="dms:Lookup" maxOccurs="unbounded" minOccurs="0" nillable="true"/>
            </xsd:sequence>
          </xsd:extension>
        </xsd:complexContent>
      </xsd:complexType>
    </xsd:element>
    <xsd:element name="MediaServiceAutoTags" ma:index="18" nillable="true" ma:displayName="MediaServiceAutoTags" ma:description="" ma:internalName="MediaServiceAutoTags" ma:readOnly="true">
      <xsd:simpleType>
        <xsd:restriction base="dms:Text"/>
      </xsd:simpleType>
    </xsd:element>
    <xsd:element name="MediaServiceOCR" ma:index="19" nillable="true" ma:displayName="MediaServiceOCR" ma:description="" ma:internalName="MediaServiceOCR" ma:readOnly="true">
      <xsd:simpleType>
        <xsd:restriction base="dms:Note">
          <xsd:maxLength value="255"/>
        </xsd:restriction>
      </xsd:simpleType>
    </xsd:element>
    <xsd:element name="MediaServiceLocation" ma:index="20" nillable="true" ma:displayName="MediaServiceLocation" ma:internalName="MediaServiceLocation"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AutoKeyPoints" ma:index="25" nillable="true" ma:displayName="MediaServiceAutoKeyPoints" ma:hidden="true" ma:internalName="MediaServiceAutoKeyPoints" ma:readOnly="true">
      <xsd:simpleType>
        <xsd:restriction base="dms:Note"/>
      </xsd:simpleType>
    </xsd:element>
    <xsd:element name="MediaServiceKeyPoints" ma:index="26"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STS_x0020_Hashtags xmlns="34f92d76-972f-40f7-83ba-9ff99395c1e2"/>
    <_ip_UnifiedCompliancePolicyProperties xmlns="http://schemas.microsoft.com/sharepoint/v3" xsi:nil="true"/>
    <MediaServiceKeyPoints xmlns="34f92d76-972f-40f7-83ba-9ff99395c1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8C8AB5-384A-46A7-8A1F-A6A91F154A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d66f52e-af98-460a-93ca-ddf37d61e5d6"/>
    <ds:schemaRef ds:uri="34f92d76-972f-40f7-83ba-9ff99395c1e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74C58F-4A19-4194-A5AC-1B7A48193F3B}">
  <ds:schemaRefs>
    <ds:schemaRef ds:uri="http://schemas.microsoft.com/office/2006/metadata/properties"/>
    <ds:schemaRef ds:uri="http://schemas.microsoft.com/office/infopath/2007/PartnerControls"/>
    <ds:schemaRef ds:uri="http://schemas.microsoft.com/sharepoint/v3"/>
    <ds:schemaRef ds:uri="34f92d76-972f-40f7-83ba-9ff99395c1e2"/>
  </ds:schemaRefs>
</ds:datastoreItem>
</file>

<file path=customXml/itemProps3.xml><?xml version="1.0" encoding="utf-8"?>
<ds:datastoreItem xmlns:ds="http://schemas.openxmlformats.org/officeDocument/2006/customXml" ds:itemID="{FB596F9F-BD71-4894-B68F-EE12B0B747D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4 ways to stay safe online</Template>
  <TotalTime>138</TotalTime>
  <Words>346</Words>
  <Application>Microsoft Office PowerPoint</Application>
  <PresentationFormat>Custom</PresentationFormat>
  <Paragraphs>18</Paragraphs>
  <Slides>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Segoe Pro</vt:lpstr>
      <vt:lpstr>Segoe Pro Black</vt:lpstr>
      <vt:lpstr>Segoe UI</vt:lpstr>
      <vt:lpstr>Segoe UI Semibold</vt:lpstr>
      <vt:lpstr>Office Theme</vt:lpstr>
      <vt:lpstr>PowerPoint Presentation</vt:lpstr>
      <vt:lpstr>1. Avoid viruses and phishing scams</vt:lpstr>
      <vt:lpstr>2. What is Phishing ?</vt:lpstr>
      <vt:lpstr>3. Recognize phishing emails and fake websites</vt:lpstr>
      <vt:lpstr>4. Best practices and tips to avoid falling as victim.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Nikhitha P</dc:creator>
  <cp:lastModifiedBy>Nikhitha P</cp:lastModifiedBy>
  <cp:revision>1</cp:revision>
  <dcterms:created xsi:type="dcterms:W3CDTF">2025-07-03T14:39:45Z</dcterms:created>
  <dcterms:modified xsi:type="dcterms:W3CDTF">2025-07-03T16:58:04Z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0x01010043960AAC9CB38E4D8644DE30D1FEB539</vt:lpwstr>
  </property>
</Properties>
</file>