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2" r:id="rId1"/>
  </p:sldMasterIdLst>
  <p:notesMasterIdLst>
    <p:notesMasterId r:id="rId13"/>
  </p:notesMasterIdLst>
  <p:sldIdLst>
    <p:sldId id="256" r:id="rId2"/>
    <p:sldId id="281" r:id="rId3"/>
    <p:sldId id="272" r:id="rId4"/>
    <p:sldId id="277" r:id="rId5"/>
    <p:sldId id="261" r:id="rId6"/>
    <p:sldId id="262" r:id="rId7"/>
    <p:sldId id="280" r:id="rId8"/>
    <p:sldId id="271" r:id="rId9"/>
    <p:sldId id="264" r:id="rId10"/>
    <p:sldId id="279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7917" autoAdjust="0"/>
  </p:normalViewPr>
  <p:slideViewPr>
    <p:cSldViewPr snapToGrid="0">
      <p:cViewPr varScale="1">
        <p:scale>
          <a:sx n="70" d="100"/>
          <a:sy n="70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19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D671C-F93F-41FF-B328-D85FA3B90BF3}" type="doc">
      <dgm:prSet loTypeId="urn:microsoft.com/office/officeart/2005/8/layout/default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32E1EC9-81D7-4E04-B6FC-B9D2F4B1389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 dirty="0"/>
            <a:t>Objectives</a:t>
          </a:r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Key Goals of the Project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Develop a </a:t>
          </a:r>
          <a:r>
            <a:rPr lang="en-US" b="1" dirty="0"/>
            <a:t>responsive and interactive tourism website</a:t>
          </a:r>
          <a:r>
            <a:rPr lang="en-US" dirty="0"/>
            <a:t> using HTML &amp; CSS.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Provide </a:t>
          </a:r>
          <a:r>
            <a:rPr lang="en-US" b="1" dirty="0"/>
            <a:t>centralized travel information, hotel listings, and virtual tours</a:t>
          </a:r>
          <a:r>
            <a:rPr lang="en-US" dirty="0"/>
            <a:t>.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Enhance </a:t>
          </a:r>
          <a:r>
            <a:rPr lang="en-US" b="1" dirty="0"/>
            <a:t>visibility for small hotels, travel agencies, and local attractions</a:t>
          </a:r>
          <a:r>
            <a:rPr lang="en-US" dirty="0"/>
            <a:t>.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Offer </a:t>
          </a:r>
          <a:r>
            <a:rPr lang="en-US" b="1" dirty="0"/>
            <a:t>personalized recommendations</a:t>
          </a:r>
          <a:r>
            <a:rPr lang="en-US" dirty="0"/>
            <a:t> based on user preferences.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Ensure </a:t>
          </a:r>
          <a:r>
            <a:rPr lang="en-US" b="1" dirty="0"/>
            <a:t>mobile-friendly, fast-loading, and SEO-optimized design</a:t>
          </a:r>
          <a:r>
            <a:rPr lang="en-US" dirty="0"/>
            <a:t>.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.</a:t>
          </a:r>
        </a:p>
      </dgm:t>
    </dgm:pt>
    <dgm:pt modelId="{7E3CA682-EC66-409F-B1A7-E9507CAE3E2B}" type="parTrans" cxnId="{4DD2E962-4EDC-4DFE-8E4A-9F119C337FEF}">
      <dgm:prSet/>
      <dgm:spPr/>
      <dgm:t>
        <a:bodyPr/>
        <a:lstStyle/>
        <a:p>
          <a:endParaRPr lang="en-US"/>
        </a:p>
      </dgm:t>
    </dgm:pt>
    <dgm:pt modelId="{2B0A4426-9DE3-4C10-BF68-7714FE5DA75F}" type="sibTrans" cxnId="{4DD2E962-4EDC-4DFE-8E4A-9F119C337FEF}">
      <dgm:prSet/>
      <dgm:spPr/>
      <dgm:t>
        <a:bodyPr/>
        <a:lstStyle/>
        <a:p>
          <a:endParaRPr lang="en-US"/>
        </a:p>
      </dgm:t>
    </dgm:pt>
    <dgm:pt modelId="{A89995E8-1E5A-4C22-AB3E-5CCF911E1B9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 dirty="0"/>
            <a:t>User Benefits</a:t>
          </a:r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Easy travel planning</a:t>
          </a:r>
          <a:r>
            <a:rPr lang="en-US" dirty="0"/>
            <a:t> with a one-stop platform.</a:t>
          </a:r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Seamless booking &amp; real-time travel updates</a:t>
          </a:r>
          <a:r>
            <a:rPr lang="en-US" dirty="0"/>
            <a:t>.</a:t>
          </a:r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Engaging UI with virtual tours &amp; user reviews</a:t>
          </a:r>
          <a:r>
            <a:rPr lang="en-US" dirty="0"/>
            <a:t>.</a:t>
          </a:r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Supports local tourism businesses</a:t>
          </a:r>
          <a:r>
            <a:rPr lang="en-US" dirty="0"/>
            <a:t> and boosts the economy</a:t>
          </a:r>
        </a:p>
      </dgm:t>
    </dgm:pt>
    <dgm:pt modelId="{74D1ED0E-64A2-4888-B23A-2A21B72880D0}" type="sibTrans" cxnId="{FAE99B1C-9DED-4DB6-886B-1BD104DBFAF6}">
      <dgm:prSet/>
      <dgm:spPr/>
      <dgm:t>
        <a:bodyPr/>
        <a:lstStyle/>
        <a:p>
          <a:endParaRPr lang="en-US"/>
        </a:p>
      </dgm:t>
    </dgm:pt>
    <dgm:pt modelId="{5D152354-EBC9-428E-A9F8-3F4466F68086}" type="parTrans" cxnId="{FAE99B1C-9DED-4DB6-886B-1BD104DBFAF6}">
      <dgm:prSet/>
      <dgm:spPr/>
      <dgm:t>
        <a:bodyPr/>
        <a:lstStyle/>
        <a:p>
          <a:endParaRPr lang="en-US"/>
        </a:p>
      </dgm:t>
    </dgm:pt>
    <dgm:pt modelId="{69FB2CC8-3092-4897-B15A-08EBF036FD66}" type="pres">
      <dgm:prSet presAssocID="{EACD671C-F93F-41FF-B328-D85FA3B90BF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2C3B0C-AFB2-4B7A-AA5D-23A8830BAD5D}" type="pres">
      <dgm:prSet presAssocID="{232E1EC9-81D7-4E04-B6FC-B9D2F4B13890}" presName="node" presStyleLbl="node1" presStyleIdx="0" presStyleCnt="2" custScaleX="101333" custScaleY="99900" custLinFactNeighborX="5099" custLinFactNeighborY="-387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3545F-BDC3-45F7-8536-5C61E513F67D}" type="pres">
      <dgm:prSet presAssocID="{2B0A4426-9DE3-4C10-BF68-7714FE5DA75F}" presName="sibTrans" presStyleCnt="0"/>
      <dgm:spPr/>
    </dgm:pt>
    <dgm:pt modelId="{6561FC1F-DB30-4BD8-884D-5F94E462C0B9}" type="pres">
      <dgm:prSet presAssocID="{A89995E8-1E5A-4C22-AB3E-5CCF911E1B9A}" presName="node" presStyleLbl="node1" presStyleIdx="1" presStyleCnt="2" custScaleX="98270" custScaleY="103062" custLinFactNeighborX="-1764" custLinFactNeighborY="-3701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D2E962-4EDC-4DFE-8E4A-9F119C337FEF}" srcId="{EACD671C-F93F-41FF-B328-D85FA3B90BF3}" destId="{232E1EC9-81D7-4E04-B6FC-B9D2F4B13890}" srcOrd="0" destOrd="0" parTransId="{7E3CA682-EC66-409F-B1A7-E9507CAE3E2B}" sibTransId="{2B0A4426-9DE3-4C10-BF68-7714FE5DA75F}"/>
    <dgm:cxn modelId="{2CCE4790-3ACF-4F3D-A972-333846F4E6C2}" type="presOf" srcId="{232E1EC9-81D7-4E04-B6FC-B9D2F4B13890}" destId="{F92C3B0C-AFB2-4B7A-AA5D-23A8830BAD5D}" srcOrd="0" destOrd="0" presId="urn:microsoft.com/office/officeart/2005/8/layout/default"/>
    <dgm:cxn modelId="{9713210E-690E-4773-8377-E59C0834E80F}" type="presOf" srcId="{A89995E8-1E5A-4C22-AB3E-5CCF911E1B9A}" destId="{6561FC1F-DB30-4BD8-884D-5F94E462C0B9}" srcOrd="0" destOrd="0" presId="urn:microsoft.com/office/officeart/2005/8/layout/default"/>
    <dgm:cxn modelId="{0B6DE311-E509-4887-8BBA-55273120D591}" type="presOf" srcId="{EACD671C-F93F-41FF-B328-D85FA3B90BF3}" destId="{69FB2CC8-3092-4897-B15A-08EBF036FD66}" srcOrd="0" destOrd="0" presId="urn:microsoft.com/office/officeart/2005/8/layout/default"/>
    <dgm:cxn modelId="{FAE99B1C-9DED-4DB6-886B-1BD104DBFAF6}" srcId="{EACD671C-F93F-41FF-B328-D85FA3B90BF3}" destId="{A89995E8-1E5A-4C22-AB3E-5CCF911E1B9A}" srcOrd="1" destOrd="0" parTransId="{5D152354-EBC9-428E-A9F8-3F4466F68086}" sibTransId="{74D1ED0E-64A2-4888-B23A-2A21B72880D0}"/>
    <dgm:cxn modelId="{C29972E3-2F63-4442-BE94-A4782839BE7E}" type="presParOf" srcId="{69FB2CC8-3092-4897-B15A-08EBF036FD66}" destId="{F92C3B0C-AFB2-4B7A-AA5D-23A8830BAD5D}" srcOrd="0" destOrd="0" presId="urn:microsoft.com/office/officeart/2005/8/layout/default"/>
    <dgm:cxn modelId="{15872C11-5580-468B-86CF-9FBE601BF1B4}" type="presParOf" srcId="{69FB2CC8-3092-4897-B15A-08EBF036FD66}" destId="{A193545F-BDC3-45F7-8536-5C61E513F67D}" srcOrd="1" destOrd="0" presId="urn:microsoft.com/office/officeart/2005/8/layout/default"/>
    <dgm:cxn modelId="{8F38B2FF-96B2-40C2-9441-D43ECB2392F8}" type="presParOf" srcId="{69FB2CC8-3092-4897-B15A-08EBF036FD66}" destId="{6561FC1F-DB30-4BD8-884D-5F94E462C0B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766458-D605-44C6-B21E-563EACC7977B}" type="doc">
      <dgm:prSet loTypeId="urn:microsoft.com/office/officeart/2005/8/layout/default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953C5B-E44F-40AD-9040-FB3BD31FBAB8}">
      <dgm:prSet/>
      <dgm:spPr/>
      <dgm:t>
        <a:bodyPr/>
        <a:lstStyle/>
        <a:p>
          <a:r>
            <a:rPr lang="en-US" b="1"/>
            <a:t>1. HTML (HyperText Markup Language)</a:t>
          </a:r>
        </a:p>
      </dgm:t>
    </dgm:pt>
    <dgm:pt modelId="{189773A1-1A97-40B0-960F-384DA70CE3AB}" type="parTrans" cxnId="{31C7F160-3672-42FC-82F4-82D75E90DB7F}">
      <dgm:prSet/>
      <dgm:spPr/>
      <dgm:t>
        <a:bodyPr/>
        <a:lstStyle/>
        <a:p>
          <a:endParaRPr lang="en-IN"/>
        </a:p>
      </dgm:t>
    </dgm:pt>
    <dgm:pt modelId="{C397725D-41EC-48E2-A0A0-BABC19A80D0E}" type="sibTrans" cxnId="{31C7F160-3672-42FC-82F4-82D75E90DB7F}">
      <dgm:prSet/>
      <dgm:spPr/>
      <dgm:t>
        <a:bodyPr/>
        <a:lstStyle/>
        <a:p>
          <a:endParaRPr lang="en-IN"/>
        </a:p>
      </dgm:t>
    </dgm:pt>
    <dgm:pt modelId="{543CC7CB-8CC9-4C60-A0C6-D9BC3569310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Structures the website</a:t>
          </a:r>
          <a:r>
            <a:rPr lang="en-US"/>
            <a:t> with semantic elements (&lt;header&gt;, &lt;nav&gt;, &lt;section&gt;, &lt;footer&gt;).</a:t>
          </a:r>
        </a:p>
      </dgm:t>
    </dgm:pt>
    <dgm:pt modelId="{895DB9F8-BA9A-4B2D-A2CE-B7758FF5ECFC}" type="parTrans" cxnId="{BC9E26A9-6132-4527-81C3-642DF8B6574F}">
      <dgm:prSet/>
      <dgm:spPr/>
      <dgm:t>
        <a:bodyPr/>
        <a:lstStyle/>
        <a:p>
          <a:endParaRPr lang="en-IN"/>
        </a:p>
      </dgm:t>
    </dgm:pt>
    <dgm:pt modelId="{720A9E43-E1F0-490D-96CC-486E90B9F530}" type="sibTrans" cxnId="{BC9E26A9-6132-4527-81C3-642DF8B6574F}">
      <dgm:prSet/>
      <dgm:spPr/>
      <dgm:t>
        <a:bodyPr/>
        <a:lstStyle/>
        <a:p>
          <a:endParaRPr lang="en-IN"/>
        </a:p>
      </dgm:t>
    </dgm:pt>
    <dgm:pt modelId="{5BA2A140-7A75-4C52-A4DA-8BA6AE8B584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Used to create </a:t>
          </a:r>
          <a:r>
            <a:rPr lang="en-US" b="1"/>
            <a:t>interactive travel pages</a:t>
          </a:r>
          <a:r>
            <a:rPr lang="en-US"/>
            <a:t>, hotel listings, and booking sections.</a:t>
          </a:r>
        </a:p>
      </dgm:t>
    </dgm:pt>
    <dgm:pt modelId="{9B0E8DFE-3657-4EE2-9BF3-F304E3786498}" type="parTrans" cxnId="{57A62F68-917E-4D61-B156-C84F844AFED2}">
      <dgm:prSet/>
      <dgm:spPr/>
      <dgm:t>
        <a:bodyPr/>
        <a:lstStyle/>
        <a:p>
          <a:endParaRPr lang="en-IN"/>
        </a:p>
      </dgm:t>
    </dgm:pt>
    <dgm:pt modelId="{F69ABA63-0521-4E12-B4F4-F49F8D8EEA57}" type="sibTrans" cxnId="{57A62F68-917E-4D61-B156-C84F844AFED2}">
      <dgm:prSet/>
      <dgm:spPr/>
      <dgm:t>
        <a:bodyPr/>
        <a:lstStyle/>
        <a:p>
          <a:endParaRPr lang="en-IN"/>
        </a:p>
      </dgm:t>
    </dgm:pt>
    <dgm:pt modelId="{0F69F795-7573-4C89-87D9-5BC453AAF03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Ensures </a:t>
          </a:r>
          <a:r>
            <a:rPr lang="en-US" b="1"/>
            <a:t>accessibility and SEO optimization</a:t>
          </a:r>
          <a:r>
            <a:rPr lang="en-US"/>
            <a:t> for better visibility.</a:t>
          </a:r>
        </a:p>
      </dgm:t>
    </dgm:pt>
    <dgm:pt modelId="{254176E1-9439-4D33-8A9E-B4BCAAC31D35}" type="parTrans" cxnId="{08EBA2EC-C25F-4E94-974B-4F7421857BE7}">
      <dgm:prSet/>
      <dgm:spPr/>
      <dgm:t>
        <a:bodyPr/>
        <a:lstStyle/>
        <a:p>
          <a:endParaRPr lang="en-IN"/>
        </a:p>
      </dgm:t>
    </dgm:pt>
    <dgm:pt modelId="{E1D91EF7-8E6C-4383-A8CA-D70527D8AB7F}" type="sibTrans" cxnId="{08EBA2EC-C25F-4E94-974B-4F7421857BE7}">
      <dgm:prSet/>
      <dgm:spPr/>
      <dgm:t>
        <a:bodyPr/>
        <a:lstStyle/>
        <a:p>
          <a:endParaRPr lang="en-IN"/>
        </a:p>
      </dgm:t>
    </dgm:pt>
    <dgm:pt modelId="{8F0F9A3C-D570-4107-905D-A0A551B71863}">
      <dgm:prSet/>
      <dgm:spPr/>
      <dgm:t>
        <a:bodyPr/>
        <a:lstStyle/>
        <a:p>
          <a:r>
            <a:rPr lang="en-US" b="1"/>
            <a:t>2. CSS (Cascading Style Sheets)</a:t>
          </a:r>
        </a:p>
      </dgm:t>
    </dgm:pt>
    <dgm:pt modelId="{776AA1B9-5026-4E0C-85E9-44D462A6A94B}" type="parTrans" cxnId="{1E9B4250-00BE-42DF-A4CF-29EA8E7D6B29}">
      <dgm:prSet/>
      <dgm:spPr/>
      <dgm:t>
        <a:bodyPr/>
        <a:lstStyle/>
        <a:p>
          <a:endParaRPr lang="en-IN"/>
        </a:p>
      </dgm:t>
    </dgm:pt>
    <dgm:pt modelId="{2BBCA687-1D79-4EE0-ABC2-EF1C09E633C0}" type="sibTrans" cxnId="{1E9B4250-00BE-42DF-A4CF-29EA8E7D6B29}">
      <dgm:prSet/>
      <dgm:spPr/>
      <dgm:t>
        <a:bodyPr/>
        <a:lstStyle/>
        <a:p>
          <a:endParaRPr lang="en-IN"/>
        </a:p>
      </dgm:t>
    </dgm:pt>
    <dgm:pt modelId="{AD37C2CB-F60C-4818-94EA-616734A44D1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Enhances the website’s </a:t>
          </a:r>
          <a:r>
            <a:rPr lang="en-US" b="1"/>
            <a:t>visual appeal and responsiveness</a:t>
          </a:r>
          <a:r>
            <a:rPr lang="en-US"/>
            <a:t>.</a:t>
          </a:r>
        </a:p>
      </dgm:t>
    </dgm:pt>
    <dgm:pt modelId="{C15A29DF-C61D-4E6F-BF9D-A90D09A2A8DC}" type="parTrans" cxnId="{DBE48A8D-6CA3-4C8F-BA77-EE9683FD3D86}">
      <dgm:prSet/>
      <dgm:spPr/>
      <dgm:t>
        <a:bodyPr/>
        <a:lstStyle/>
        <a:p>
          <a:endParaRPr lang="en-IN"/>
        </a:p>
      </dgm:t>
    </dgm:pt>
    <dgm:pt modelId="{216054F8-0F0A-4184-8BAE-1F9D3B5990CA}" type="sibTrans" cxnId="{DBE48A8D-6CA3-4C8F-BA77-EE9683FD3D86}">
      <dgm:prSet/>
      <dgm:spPr/>
      <dgm:t>
        <a:bodyPr/>
        <a:lstStyle/>
        <a:p>
          <a:endParaRPr lang="en-IN"/>
        </a:p>
      </dgm:t>
    </dgm:pt>
    <dgm:pt modelId="{EE94CFA0-636B-4E80-984F-44BC754CCFE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Utilizes </a:t>
          </a:r>
          <a:r>
            <a:rPr lang="en-US" b="1"/>
            <a:t>Flexbox &amp; Grid</a:t>
          </a:r>
          <a:r>
            <a:rPr lang="en-US"/>
            <a:t> for a structured, mobile-friendly layout.</a:t>
          </a:r>
        </a:p>
      </dgm:t>
    </dgm:pt>
    <dgm:pt modelId="{8904A374-D614-494F-A964-432990FCEE2E}" type="parTrans" cxnId="{FCAF4C57-7117-459A-8EF3-2FAD124F9AE1}">
      <dgm:prSet/>
      <dgm:spPr/>
      <dgm:t>
        <a:bodyPr/>
        <a:lstStyle/>
        <a:p>
          <a:endParaRPr lang="en-IN"/>
        </a:p>
      </dgm:t>
    </dgm:pt>
    <dgm:pt modelId="{0294616C-F6A8-4412-A04C-6022A6C2AD8E}" type="sibTrans" cxnId="{FCAF4C57-7117-459A-8EF3-2FAD124F9AE1}">
      <dgm:prSet/>
      <dgm:spPr/>
      <dgm:t>
        <a:bodyPr/>
        <a:lstStyle/>
        <a:p>
          <a:endParaRPr lang="en-IN"/>
        </a:p>
      </dgm:t>
    </dgm:pt>
    <dgm:pt modelId="{E87F9FC0-2E48-4D4F-BD1E-C7582C1264E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Includes </a:t>
          </a:r>
          <a:r>
            <a:rPr lang="en-US" b="1"/>
            <a:t>animations, hover effects, and parallax scrolling</a:t>
          </a:r>
          <a:r>
            <a:rPr lang="en-US"/>
            <a:t> for an engaging UI.</a:t>
          </a:r>
        </a:p>
      </dgm:t>
    </dgm:pt>
    <dgm:pt modelId="{40D36174-1EF2-461F-9979-0EF184E898DC}" type="parTrans" cxnId="{34BF7A6B-AAEA-43F3-B136-B0C53031D523}">
      <dgm:prSet/>
      <dgm:spPr/>
      <dgm:t>
        <a:bodyPr/>
        <a:lstStyle/>
        <a:p>
          <a:endParaRPr lang="en-IN"/>
        </a:p>
      </dgm:t>
    </dgm:pt>
    <dgm:pt modelId="{3D99F70B-BDC5-4AAF-A0FF-90539EC757A8}" type="sibTrans" cxnId="{34BF7A6B-AAEA-43F3-B136-B0C53031D523}">
      <dgm:prSet/>
      <dgm:spPr/>
      <dgm:t>
        <a:bodyPr/>
        <a:lstStyle/>
        <a:p>
          <a:endParaRPr lang="en-IN"/>
        </a:p>
      </dgm:t>
    </dgm:pt>
    <dgm:pt modelId="{648166FB-146D-45D7-A772-185A70E38FC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Uses </a:t>
          </a:r>
          <a:r>
            <a:rPr lang="en-US" b="1"/>
            <a:t>media queries</a:t>
          </a:r>
          <a:r>
            <a:rPr lang="en-US"/>
            <a:t> to ensure seamless performance on all devices.</a:t>
          </a:r>
        </a:p>
      </dgm:t>
    </dgm:pt>
    <dgm:pt modelId="{BE0F47C5-BCBF-4FAB-AD97-A02F032A53BE}" type="parTrans" cxnId="{5B31A4CB-1786-49AC-BC17-4E51823FA15E}">
      <dgm:prSet/>
      <dgm:spPr/>
      <dgm:t>
        <a:bodyPr/>
        <a:lstStyle/>
        <a:p>
          <a:endParaRPr lang="en-IN"/>
        </a:p>
      </dgm:t>
    </dgm:pt>
    <dgm:pt modelId="{D2C95793-B412-4473-B9CE-5D4BF8506006}" type="sibTrans" cxnId="{5B31A4CB-1786-49AC-BC17-4E51823FA15E}">
      <dgm:prSet/>
      <dgm:spPr/>
      <dgm:t>
        <a:bodyPr/>
        <a:lstStyle/>
        <a:p>
          <a:endParaRPr lang="en-IN"/>
        </a:p>
      </dgm:t>
    </dgm:pt>
    <dgm:pt modelId="{6E61D165-823F-46B9-9A86-997CBE45FC12}" type="pres">
      <dgm:prSet presAssocID="{99766458-D605-44C6-B21E-563EACC7977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6EACD0-1544-42F4-88DD-38F1262C2387}" type="pres">
      <dgm:prSet presAssocID="{A2953C5B-E44F-40AD-9040-FB3BD31FBAB8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D47D4-9C0E-4430-B6D0-D7CAED7C19D9}" type="pres">
      <dgm:prSet presAssocID="{C397725D-41EC-48E2-A0A0-BABC19A80D0E}" presName="sibTrans" presStyleCnt="0"/>
      <dgm:spPr/>
    </dgm:pt>
    <dgm:pt modelId="{829A50C6-51D3-4E5C-B13E-2D52735ACB95}" type="pres">
      <dgm:prSet presAssocID="{543CC7CB-8CC9-4C60-A0C6-D9BC3569310D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47F97-4064-4096-AF87-7851C72FBE86}" type="pres">
      <dgm:prSet presAssocID="{720A9E43-E1F0-490D-96CC-486E90B9F530}" presName="sibTrans" presStyleCnt="0"/>
      <dgm:spPr/>
    </dgm:pt>
    <dgm:pt modelId="{CFC76FA5-8752-4AF5-8938-EEB2D60AEA40}" type="pres">
      <dgm:prSet presAssocID="{5BA2A140-7A75-4C52-A4DA-8BA6AE8B5843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BCE33-6CB4-4771-8196-19F141649285}" type="pres">
      <dgm:prSet presAssocID="{F69ABA63-0521-4E12-B4F4-F49F8D8EEA57}" presName="sibTrans" presStyleCnt="0"/>
      <dgm:spPr/>
    </dgm:pt>
    <dgm:pt modelId="{AD169542-A28B-4E0F-B5A9-B5182C5A3283}" type="pres">
      <dgm:prSet presAssocID="{0F69F795-7573-4C89-87D9-5BC453AAF03D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E445B-3193-403D-B881-F5A412AE22CA}" type="pres">
      <dgm:prSet presAssocID="{E1D91EF7-8E6C-4383-A8CA-D70527D8AB7F}" presName="sibTrans" presStyleCnt="0"/>
      <dgm:spPr/>
    </dgm:pt>
    <dgm:pt modelId="{70EE679F-6738-4D66-B282-7B979271EE17}" type="pres">
      <dgm:prSet presAssocID="{8F0F9A3C-D570-4107-905D-A0A551B71863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AFA25E-7C17-479E-A3B7-0BBB2586A256}" type="pres">
      <dgm:prSet presAssocID="{2BBCA687-1D79-4EE0-ABC2-EF1C09E633C0}" presName="sibTrans" presStyleCnt="0"/>
      <dgm:spPr/>
    </dgm:pt>
    <dgm:pt modelId="{B53350CA-AC1B-4D09-B30F-60F82C6348D0}" type="pres">
      <dgm:prSet presAssocID="{AD37C2CB-F60C-4818-94EA-616734A44D1E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D12DB7-8AC2-4654-A4B1-E2CC70FA7444}" type="pres">
      <dgm:prSet presAssocID="{216054F8-0F0A-4184-8BAE-1F9D3B5990CA}" presName="sibTrans" presStyleCnt="0"/>
      <dgm:spPr/>
    </dgm:pt>
    <dgm:pt modelId="{6AF66EA5-CE18-4CD7-B450-FE8365332DCF}" type="pres">
      <dgm:prSet presAssocID="{EE94CFA0-636B-4E80-984F-44BC754CCFE4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01FFD-120F-4A9A-8E2A-EF749EE309EB}" type="pres">
      <dgm:prSet presAssocID="{0294616C-F6A8-4412-A04C-6022A6C2AD8E}" presName="sibTrans" presStyleCnt="0"/>
      <dgm:spPr/>
    </dgm:pt>
    <dgm:pt modelId="{37C8B4D8-1456-439B-B78E-FA4439C91DDF}" type="pres">
      <dgm:prSet presAssocID="{E87F9FC0-2E48-4D4F-BD1E-C7582C1264ED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7A57AA-6A4D-429C-B7E1-3468C80CC046}" type="pres">
      <dgm:prSet presAssocID="{3D99F70B-BDC5-4AAF-A0FF-90539EC757A8}" presName="sibTrans" presStyleCnt="0"/>
      <dgm:spPr/>
    </dgm:pt>
    <dgm:pt modelId="{8BA771C3-18E8-4555-B5E4-CC91834AE3C3}" type="pres">
      <dgm:prSet presAssocID="{648166FB-146D-45D7-A772-185A70E38FC9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AF4C57-7117-459A-8EF3-2FAD124F9AE1}" srcId="{99766458-D605-44C6-B21E-563EACC7977B}" destId="{EE94CFA0-636B-4E80-984F-44BC754CCFE4}" srcOrd="6" destOrd="0" parTransId="{8904A374-D614-494F-A964-432990FCEE2E}" sibTransId="{0294616C-F6A8-4412-A04C-6022A6C2AD8E}"/>
    <dgm:cxn modelId="{57A62F68-917E-4D61-B156-C84F844AFED2}" srcId="{99766458-D605-44C6-B21E-563EACC7977B}" destId="{5BA2A140-7A75-4C52-A4DA-8BA6AE8B5843}" srcOrd="2" destOrd="0" parTransId="{9B0E8DFE-3657-4EE2-9BF3-F304E3786498}" sibTransId="{F69ABA63-0521-4E12-B4F4-F49F8D8EEA57}"/>
    <dgm:cxn modelId="{31C7F160-3672-42FC-82F4-82D75E90DB7F}" srcId="{99766458-D605-44C6-B21E-563EACC7977B}" destId="{A2953C5B-E44F-40AD-9040-FB3BD31FBAB8}" srcOrd="0" destOrd="0" parTransId="{189773A1-1A97-40B0-960F-384DA70CE3AB}" sibTransId="{C397725D-41EC-48E2-A0A0-BABC19A80D0E}"/>
    <dgm:cxn modelId="{08EBA2EC-C25F-4E94-974B-4F7421857BE7}" srcId="{99766458-D605-44C6-B21E-563EACC7977B}" destId="{0F69F795-7573-4C89-87D9-5BC453AAF03D}" srcOrd="3" destOrd="0" parTransId="{254176E1-9439-4D33-8A9E-B4BCAAC31D35}" sibTransId="{E1D91EF7-8E6C-4383-A8CA-D70527D8AB7F}"/>
    <dgm:cxn modelId="{E28620E2-A9D6-42DC-A280-6C377D69DAFD}" type="presOf" srcId="{EE94CFA0-636B-4E80-984F-44BC754CCFE4}" destId="{6AF66EA5-CE18-4CD7-B450-FE8365332DCF}" srcOrd="0" destOrd="0" presId="urn:microsoft.com/office/officeart/2005/8/layout/default"/>
    <dgm:cxn modelId="{D67779AE-94FF-4B36-ABB0-EF65F2F59ACF}" type="presOf" srcId="{99766458-D605-44C6-B21E-563EACC7977B}" destId="{6E61D165-823F-46B9-9A86-997CBE45FC12}" srcOrd="0" destOrd="0" presId="urn:microsoft.com/office/officeart/2005/8/layout/default"/>
    <dgm:cxn modelId="{659172D9-0288-4136-B77F-E52883A41D96}" type="presOf" srcId="{5BA2A140-7A75-4C52-A4DA-8BA6AE8B5843}" destId="{CFC76FA5-8752-4AF5-8938-EEB2D60AEA40}" srcOrd="0" destOrd="0" presId="urn:microsoft.com/office/officeart/2005/8/layout/default"/>
    <dgm:cxn modelId="{5B31A4CB-1786-49AC-BC17-4E51823FA15E}" srcId="{99766458-D605-44C6-B21E-563EACC7977B}" destId="{648166FB-146D-45D7-A772-185A70E38FC9}" srcOrd="8" destOrd="0" parTransId="{BE0F47C5-BCBF-4FAB-AD97-A02F032A53BE}" sibTransId="{D2C95793-B412-4473-B9CE-5D4BF8506006}"/>
    <dgm:cxn modelId="{35B02414-1491-4BBD-8FC9-82274D477168}" type="presOf" srcId="{8F0F9A3C-D570-4107-905D-A0A551B71863}" destId="{70EE679F-6738-4D66-B282-7B979271EE17}" srcOrd="0" destOrd="0" presId="urn:microsoft.com/office/officeart/2005/8/layout/default"/>
    <dgm:cxn modelId="{4EC0BE9D-AA00-4D04-A632-8999A6E30CA0}" type="presOf" srcId="{A2953C5B-E44F-40AD-9040-FB3BD31FBAB8}" destId="{166EACD0-1544-42F4-88DD-38F1262C2387}" srcOrd="0" destOrd="0" presId="urn:microsoft.com/office/officeart/2005/8/layout/default"/>
    <dgm:cxn modelId="{BC9E26A9-6132-4527-81C3-642DF8B6574F}" srcId="{99766458-D605-44C6-B21E-563EACC7977B}" destId="{543CC7CB-8CC9-4C60-A0C6-D9BC3569310D}" srcOrd="1" destOrd="0" parTransId="{895DB9F8-BA9A-4B2D-A2CE-B7758FF5ECFC}" sibTransId="{720A9E43-E1F0-490D-96CC-486E90B9F530}"/>
    <dgm:cxn modelId="{1F5F0B4A-997B-46C9-AD1C-A645608EBDBC}" type="presOf" srcId="{AD37C2CB-F60C-4818-94EA-616734A44D1E}" destId="{B53350CA-AC1B-4D09-B30F-60F82C6348D0}" srcOrd="0" destOrd="0" presId="urn:microsoft.com/office/officeart/2005/8/layout/default"/>
    <dgm:cxn modelId="{DBE48A8D-6CA3-4C8F-BA77-EE9683FD3D86}" srcId="{99766458-D605-44C6-B21E-563EACC7977B}" destId="{AD37C2CB-F60C-4818-94EA-616734A44D1E}" srcOrd="5" destOrd="0" parTransId="{C15A29DF-C61D-4E6F-BF9D-A90D09A2A8DC}" sibTransId="{216054F8-0F0A-4184-8BAE-1F9D3B5990CA}"/>
    <dgm:cxn modelId="{F9625958-C96D-4643-8D9F-7F55095926DE}" type="presOf" srcId="{0F69F795-7573-4C89-87D9-5BC453AAF03D}" destId="{AD169542-A28B-4E0F-B5A9-B5182C5A3283}" srcOrd="0" destOrd="0" presId="urn:microsoft.com/office/officeart/2005/8/layout/default"/>
    <dgm:cxn modelId="{1E9B4250-00BE-42DF-A4CF-29EA8E7D6B29}" srcId="{99766458-D605-44C6-B21E-563EACC7977B}" destId="{8F0F9A3C-D570-4107-905D-A0A551B71863}" srcOrd="4" destOrd="0" parTransId="{776AA1B9-5026-4E0C-85E9-44D462A6A94B}" sibTransId="{2BBCA687-1D79-4EE0-ABC2-EF1C09E633C0}"/>
    <dgm:cxn modelId="{D399DA9F-54FB-4379-8076-A8FD5624FFC0}" type="presOf" srcId="{648166FB-146D-45D7-A772-185A70E38FC9}" destId="{8BA771C3-18E8-4555-B5E4-CC91834AE3C3}" srcOrd="0" destOrd="0" presId="urn:microsoft.com/office/officeart/2005/8/layout/default"/>
    <dgm:cxn modelId="{69ADDFE3-0185-4395-8FA3-36D0A4999E10}" type="presOf" srcId="{543CC7CB-8CC9-4C60-A0C6-D9BC3569310D}" destId="{829A50C6-51D3-4E5C-B13E-2D52735ACB95}" srcOrd="0" destOrd="0" presId="urn:microsoft.com/office/officeart/2005/8/layout/default"/>
    <dgm:cxn modelId="{FA8AFDC3-A2D2-4DDC-997F-2EB83E013C60}" type="presOf" srcId="{E87F9FC0-2E48-4D4F-BD1E-C7582C1264ED}" destId="{37C8B4D8-1456-439B-B78E-FA4439C91DDF}" srcOrd="0" destOrd="0" presId="urn:microsoft.com/office/officeart/2005/8/layout/default"/>
    <dgm:cxn modelId="{34BF7A6B-AAEA-43F3-B136-B0C53031D523}" srcId="{99766458-D605-44C6-B21E-563EACC7977B}" destId="{E87F9FC0-2E48-4D4F-BD1E-C7582C1264ED}" srcOrd="7" destOrd="0" parTransId="{40D36174-1EF2-461F-9979-0EF184E898DC}" sibTransId="{3D99F70B-BDC5-4AAF-A0FF-90539EC757A8}"/>
    <dgm:cxn modelId="{1AA905E6-2824-42CA-8935-0E288F315BAE}" type="presParOf" srcId="{6E61D165-823F-46B9-9A86-997CBE45FC12}" destId="{166EACD0-1544-42F4-88DD-38F1262C2387}" srcOrd="0" destOrd="0" presId="urn:microsoft.com/office/officeart/2005/8/layout/default"/>
    <dgm:cxn modelId="{45D0E1F0-43EE-45C2-8CBF-946ED824B72D}" type="presParOf" srcId="{6E61D165-823F-46B9-9A86-997CBE45FC12}" destId="{2DAD47D4-9C0E-4430-B6D0-D7CAED7C19D9}" srcOrd="1" destOrd="0" presId="urn:microsoft.com/office/officeart/2005/8/layout/default"/>
    <dgm:cxn modelId="{448D744E-4C8C-4A53-84E9-3FB1B905DD71}" type="presParOf" srcId="{6E61D165-823F-46B9-9A86-997CBE45FC12}" destId="{829A50C6-51D3-4E5C-B13E-2D52735ACB95}" srcOrd="2" destOrd="0" presId="urn:microsoft.com/office/officeart/2005/8/layout/default"/>
    <dgm:cxn modelId="{EADAABCF-BB5B-40AF-94B0-1E9B0F40C004}" type="presParOf" srcId="{6E61D165-823F-46B9-9A86-997CBE45FC12}" destId="{31947F97-4064-4096-AF87-7851C72FBE86}" srcOrd="3" destOrd="0" presId="urn:microsoft.com/office/officeart/2005/8/layout/default"/>
    <dgm:cxn modelId="{86DF0719-4B66-49EC-B75C-87E2CB3AFFFF}" type="presParOf" srcId="{6E61D165-823F-46B9-9A86-997CBE45FC12}" destId="{CFC76FA5-8752-4AF5-8938-EEB2D60AEA40}" srcOrd="4" destOrd="0" presId="urn:microsoft.com/office/officeart/2005/8/layout/default"/>
    <dgm:cxn modelId="{638EAC0A-E487-46DE-ACAB-2E6C4E714BFC}" type="presParOf" srcId="{6E61D165-823F-46B9-9A86-997CBE45FC12}" destId="{FF1BCE33-6CB4-4771-8196-19F141649285}" srcOrd="5" destOrd="0" presId="urn:microsoft.com/office/officeart/2005/8/layout/default"/>
    <dgm:cxn modelId="{C32756DC-14CA-4369-B57B-72FE9595BF04}" type="presParOf" srcId="{6E61D165-823F-46B9-9A86-997CBE45FC12}" destId="{AD169542-A28B-4E0F-B5A9-B5182C5A3283}" srcOrd="6" destOrd="0" presId="urn:microsoft.com/office/officeart/2005/8/layout/default"/>
    <dgm:cxn modelId="{4C88AF11-36DD-4332-BBAC-5B0DC0FD8FB1}" type="presParOf" srcId="{6E61D165-823F-46B9-9A86-997CBE45FC12}" destId="{1E6E445B-3193-403D-B881-F5A412AE22CA}" srcOrd="7" destOrd="0" presId="urn:microsoft.com/office/officeart/2005/8/layout/default"/>
    <dgm:cxn modelId="{EEEDC7AB-1095-4614-9C39-1FB55892690B}" type="presParOf" srcId="{6E61D165-823F-46B9-9A86-997CBE45FC12}" destId="{70EE679F-6738-4D66-B282-7B979271EE17}" srcOrd="8" destOrd="0" presId="urn:microsoft.com/office/officeart/2005/8/layout/default"/>
    <dgm:cxn modelId="{F6FBC914-0B6B-461E-A158-1C4089DAFCD7}" type="presParOf" srcId="{6E61D165-823F-46B9-9A86-997CBE45FC12}" destId="{ACAFA25E-7C17-479E-A3B7-0BBB2586A256}" srcOrd="9" destOrd="0" presId="urn:microsoft.com/office/officeart/2005/8/layout/default"/>
    <dgm:cxn modelId="{06BB66FF-0DE6-4A09-B7E2-C86D6B986A47}" type="presParOf" srcId="{6E61D165-823F-46B9-9A86-997CBE45FC12}" destId="{B53350CA-AC1B-4D09-B30F-60F82C6348D0}" srcOrd="10" destOrd="0" presId="urn:microsoft.com/office/officeart/2005/8/layout/default"/>
    <dgm:cxn modelId="{CF86096C-9271-48F3-9D32-1F89E5B7ACE3}" type="presParOf" srcId="{6E61D165-823F-46B9-9A86-997CBE45FC12}" destId="{DED12DB7-8AC2-4654-A4B1-E2CC70FA7444}" srcOrd="11" destOrd="0" presId="urn:microsoft.com/office/officeart/2005/8/layout/default"/>
    <dgm:cxn modelId="{4FAAD8F7-DA4A-4BA7-808B-FB65DC6EF5F8}" type="presParOf" srcId="{6E61D165-823F-46B9-9A86-997CBE45FC12}" destId="{6AF66EA5-CE18-4CD7-B450-FE8365332DCF}" srcOrd="12" destOrd="0" presId="urn:microsoft.com/office/officeart/2005/8/layout/default"/>
    <dgm:cxn modelId="{E3061E69-B5F5-47B7-89B2-A65FAFEBBF3D}" type="presParOf" srcId="{6E61D165-823F-46B9-9A86-997CBE45FC12}" destId="{E7B01FFD-120F-4A9A-8E2A-EF749EE309EB}" srcOrd="13" destOrd="0" presId="urn:microsoft.com/office/officeart/2005/8/layout/default"/>
    <dgm:cxn modelId="{58939D58-924C-4EF1-84ED-3FF09B4B8B8F}" type="presParOf" srcId="{6E61D165-823F-46B9-9A86-997CBE45FC12}" destId="{37C8B4D8-1456-439B-B78E-FA4439C91DDF}" srcOrd="14" destOrd="0" presId="urn:microsoft.com/office/officeart/2005/8/layout/default"/>
    <dgm:cxn modelId="{42863590-DAFD-475B-A374-2889EBDCD96E}" type="presParOf" srcId="{6E61D165-823F-46B9-9A86-997CBE45FC12}" destId="{677A57AA-6A4D-429C-B7E1-3468C80CC046}" srcOrd="15" destOrd="0" presId="urn:microsoft.com/office/officeart/2005/8/layout/default"/>
    <dgm:cxn modelId="{F52AA1F8-DB83-48C3-804A-52C1D15BFEE1}" type="presParOf" srcId="{6E61D165-823F-46B9-9A86-997CBE45FC12}" destId="{8BA771C3-18E8-4555-B5E4-CC91834AE3C3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2C3B0C-AFB2-4B7A-AA5D-23A8830BAD5D}">
      <dsp:nvSpPr>
        <dsp:cNvPr id="0" name=""/>
        <dsp:cNvSpPr/>
      </dsp:nvSpPr>
      <dsp:spPr>
        <a:xfrm>
          <a:off x="286535" y="545846"/>
          <a:ext cx="5684158" cy="33622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IN" sz="1400" b="1" kern="1200" dirty="0"/>
            <a:t>Objectives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400" b="1" kern="1200" dirty="0"/>
            <a:t>Key Goals of the Project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Develop a </a:t>
          </a:r>
          <a:r>
            <a:rPr lang="en-US" sz="1400" b="1" kern="1200" dirty="0"/>
            <a:t>responsive and interactive tourism website</a:t>
          </a:r>
          <a:r>
            <a:rPr lang="en-US" sz="1400" kern="1200" dirty="0"/>
            <a:t> using HTML &amp; CSS.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Provide </a:t>
          </a:r>
          <a:r>
            <a:rPr lang="en-US" sz="1400" b="1" kern="1200" dirty="0"/>
            <a:t>centralized travel information, hotel listings, and virtual tours</a:t>
          </a:r>
          <a:r>
            <a:rPr lang="en-US" sz="1400" kern="1200" dirty="0"/>
            <a:t>.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Enhance </a:t>
          </a:r>
          <a:r>
            <a:rPr lang="en-US" sz="1400" b="1" kern="1200" dirty="0"/>
            <a:t>visibility for small hotels, travel agencies, and local attractions</a:t>
          </a:r>
          <a:r>
            <a:rPr lang="en-US" sz="1400" kern="1200" dirty="0"/>
            <a:t>.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Offer </a:t>
          </a:r>
          <a:r>
            <a:rPr lang="en-US" sz="1400" b="1" kern="1200" dirty="0"/>
            <a:t>personalized recommendations</a:t>
          </a:r>
          <a:r>
            <a:rPr lang="en-US" sz="1400" kern="1200" dirty="0"/>
            <a:t> based on user preferences.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Ensure </a:t>
          </a:r>
          <a:r>
            <a:rPr lang="en-US" sz="1400" b="1" kern="1200" dirty="0"/>
            <a:t>mobile-friendly, fast-loading, and SEO-optimized design</a:t>
          </a:r>
          <a:r>
            <a:rPr lang="en-US" sz="1400" kern="1200" dirty="0"/>
            <a:t>.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.</a:t>
          </a:r>
        </a:p>
      </dsp:txBody>
      <dsp:txXfrm>
        <a:off x="286535" y="545846"/>
        <a:ext cx="5684158" cy="3362265"/>
      </dsp:txXfrm>
    </dsp:sp>
    <dsp:sp modelId="{6561FC1F-DB30-4BD8-884D-5F94E462C0B9}">
      <dsp:nvSpPr>
        <dsp:cNvPr id="0" name=""/>
        <dsp:cNvSpPr/>
      </dsp:nvSpPr>
      <dsp:spPr>
        <a:xfrm>
          <a:off x="6146660" y="552173"/>
          <a:ext cx="5512343" cy="34686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IN" sz="1400" b="1" kern="1200" dirty="0"/>
            <a:t>User Benefits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400" b="1" kern="1200" dirty="0"/>
            <a:t>Easy travel planning</a:t>
          </a:r>
          <a:r>
            <a:rPr lang="en-US" sz="1400" kern="1200" dirty="0"/>
            <a:t> with a one-stop platform.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400" b="1" kern="1200" dirty="0"/>
            <a:t>Seamless booking &amp; real-time travel updates</a:t>
          </a:r>
          <a:r>
            <a:rPr lang="en-US" sz="1400" kern="1200" dirty="0"/>
            <a:t>.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400" b="1" kern="1200" dirty="0"/>
            <a:t>Engaging UI with virtual tours &amp; user reviews</a:t>
          </a:r>
          <a:r>
            <a:rPr lang="en-US" sz="1400" kern="1200" dirty="0"/>
            <a:t>.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400" b="1" kern="1200" dirty="0"/>
            <a:t>Supports local tourism businesses</a:t>
          </a:r>
          <a:r>
            <a:rPr lang="en-US" sz="1400" kern="1200" dirty="0"/>
            <a:t> and boosts the economy</a:t>
          </a:r>
        </a:p>
      </dsp:txBody>
      <dsp:txXfrm>
        <a:off x="6146660" y="552173"/>
        <a:ext cx="5512343" cy="34686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6EACD0-1544-42F4-88DD-38F1262C2387}">
      <dsp:nvSpPr>
        <dsp:cNvPr id="0" name=""/>
        <dsp:cNvSpPr/>
      </dsp:nvSpPr>
      <dsp:spPr>
        <a:xfrm>
          <a:off x="820270" y="1681"/>
          <a:ext cx="2176742" cy="13060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/>
            <a:t>1. HTML (HyperText Markup Language)</a:t>
          </a:r>
        </a:p>
      </dsp:txBody>
      <dsp:txXfrm>
        <a:off x="820270" y="1681"/>
        <a:ext cx="2176742" cy="1306045"/>
      </dsp:txXfrm>
    </dsp:sp>
    <dsp:sp modelId="{829A50C6-51D3-4E5C-B13E-2D52735ACB95}">
      <dsp:nvSpPr>
        <dsp:cNvPr id="0" name=""/>
        <dsp:cNvSpPr/>
      </dsp:nvSpPr>
      <dsp:spPr>
        <a:xfrm>
          <a:off x="3214687" y="1681"/>
          <a:ext cx="2176742" cy="1306045"/>
        </a:xfrm>
        <a:prstGeom prst="rect">
          <a:avLst/>
        </a:prstGeom>
        <a:solidFill>
          <a:schemeClr val="accent2">
            <a:hueOff val="-1094304"/>
            <a:satOff val="-987"/>
            <a:lumOff val="-22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600" b="1" kern="1200"/>
            <a:t>Structures the website</a:t>
          </a:r>
          <a:r>
            <a:rPr lang="en-US" sz="1600" kern="1200"/>
            <a:t> with semantic elements (&lt;header&gt;, &lt;nav&gt;, &lt;section&gt;, &lt;footer&gt;).</a:t>
          </a:r>
        </a:p>
      </dsp:txBody>
      <dsp:txXfrm>
        <a:off x="3214687" y="1681"/>
        <a:ext cx="2176742" cy="1306045"/>
      </dsp:txXfrm>
    </dsp:sp>
    <dsp:sp modelId="{CFC76FA5-8752-4AF5-8938-EEB2D60AEA40}">
      <dsp:nvSpPr>
        <dsp:cNvPr id="0" name=""/>
        <dsp:cNvSpPr/>
      </dsp:nvSpPr>
      <dsp:spPr>
        <a:xfrm>
          <a:off x="5609103" y="1681"/>
          <a:ext cx="2176742" cy="1306045"/>
        </a:xfrm>
        <a:prstGeom prst="rect">
          <a:avLst/>
        </a:prstGeom>
        <a:solidFill>
          <a:schemeClr val="accent2">
            <a:hueOff val="-2188608"/>
            <a:satOff val="-1975"/>
            <a:lumOff val="-44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600" kern="1200"/>
            <a:t>Used to create </a:t>
          </a:r>
          <a:r>
            <a:rPr lang="en-US" sz="1600" b="1" kern="1200"/>
            <a:t>interactive travel pages</a:t>
          </a:r>
          <a:r>
            <a:rPr lang="en-US" sz="1600" kern="1200"/>
            <a:t>, hotel listings, and booking sections.</a:t>
          </a:r>
        </a:p>
      </dsp:txBody>
      <dsp:txXfrm>
        <a:off x="5609103" y="1681"/>
        <a:ext cx="2176742" cy="1306045"/>
      </dsp:txXfrm>
    </dsp:sp>
    <dsp:sp modelId="{AD169542-A28B-4E0F-B5A9-B5182C5A3283}">
      <dsp:nvSpPr>
        <dsp:cNvPr id="0" name=""/>
        <dsp:cNvSpPr/>
      </dsp:nvSpPr>
      <dsp:spPr>
        <a:xfrm>
          <a:off x="820270" y="1525400"/>
          <a:ext cx="2176742" cy="1306045"/>
        </a:xfrm>
        <a:prstGeom prst="rect">
          <a:avLst/>
        </a:prstGeom>
        <a:solidFill>
          <a:schemeClr val="accent2">
            <a:hueOff val="-3282912"/>
            <a:satOff val="-2962"/>
            <a:lumOff val="-661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600" kern="1200"/>
            <a:t>Ensures </a:t>
          </a:r>
          <a:r>
            <a:rPr lang="en-US" sz="1600" b="1" kern="1200"/>
            <a:t>accessibility and SEO optimization</a:t>
          </a:r>
          <a:r>
            <a:rPr lang="en-US" sz="1600" kern="1200"/>
            <a:t> for better visibility.</a:t>
          </a:r>
        </a:p>
      </dsp:txBody>
      <dsp:txXfrm>
        <a:off x="820270" y="1525400"/>
        <a:ext cx="2176742" cy="1306045"/>
      </dsp:txXfrm>
    </dsp:sp>
    <dsp:sp modelId="{70EE679F-6738-4D66-B282-7B979271EE17}">
      <dsp:nvSpPr>
        <dsp:cNvPr id="0" name=""/>
        <dsp:cNvSpPr/>
      </dsp:nvSpPr>
      <dsp:spPr>
        <a:xfrm>
          <a:off x="3214687" y="1525400"/>
          <a:ext cx="2176742" cy="1306045"/>
        </a:xfrm>
        <a:prstGeom prst="rect">
          <a:avLst/>
        </a:prstGeom>
        <a:solidFill>
          <a:schemeClr val="accent2">
            <a:hueOff val="-4377215"/>
            <a:satOff val="-3950"/>
            <a:lumOff val="-881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/>
            <a:t>2. CSS (Cascading Style Sheets)</a:t>
          </a:r>
        </a:p>
      </dsp:txBody>
      <dsp:txXfrm>
        <a:off x="3214687" y="1525400"/>
        <a:ext cx="2176742" cy="1306045"/>
      </dsp:txXfrm>
    </dsp:sp>
    <dsp:sp modelId="{B53350CA-AC1B-4D09-B30F-60F82C6348D0}">
      <dsp:nvSpPr>
        <dsp:cNvPr id="0" name=""/>
        <dsp:cNvSpPr/>
      </dsp:nvSpPr>
      <dsp:spPr>
        <a:xfrm>
          <a:off x="5609103" y="1525400"/>
          <a:ext cx="2176742" cy="1306045"/>
        </a:xfrm>
        <a:prstGeom prst="rect">
          <a:avLst/>
        </a:prstGeom>
        <a:solidFill>
          <a:schemeClr val="accent2">
            <a:hueOff val="-5471519"/>
            <a:satOff val="-4937"/>
            <a:lumOff val="-1101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600" kern="1200"/>
            <a:t>Enhances the website’s </a:t>
          </a:r>
          <a:r>
            <a:rPr lang="en-US" sz="1600" b="1" kern="1200"/>
            <a:t>visual appeal and responsiveness</a:t>
          </a:r>
          <a:r>
            <a:rPr lang="en-US" sz="1600" kern="1200"/>
            <a:t>.</a:t>
          </a:r>
        </a:p>
      </dsp:txBody>
      <dsp:txXfrm>
        <a:off x="5609103" y="1525400"/>
        <a:ext cx="2176742" cy="1306045"/>
      </dsp:txXfrm>
    </dsp:sp>
    <dsp:sp modelId="{6AF66EA5-CE18-4CD7-B450-FE8365332DCF}">
      <dsp:nvSpPr>
        <dsp:cNvPr id="0" name=""/>
        <dsp:cNvSpPr/>
      </dsp:nvSpPr>
      <dsp:spPr>
        <a:xfrm>
          <a:off x="820270" y="3049120"/>
          <a:ext cx="2176742" cy="1306045"/>
        </a:xfrm>
        <a:prstGeom prst="rect">
          <a:avLst/>
        </a:prstGeom>
        <a:solidFill>
          <a:schemeClr val="accent2">
            <a:hueOff val="-6565823"/>
            <a:satOff val="-5925"/>
            <a:lumOff val="-1321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600" kern="1200"/>
            <a:t>Utilizes </a:t>
          </a:r>
          <a:r>
            <a:rPr lang="en-US" sz="1600" b="1" kern="1200"/>
            <a:t>Flexbox &amp; Grid</a:t>
          </a:r>
          <a:r>
            <a:rPr lang="en-US" sz="1600" kern="1200"/>
            <a:t> for a structured, mobile-friendly layout.</a:t>
          </a:r>
        </a:p>
      </dsp:txBody>
      <dsp:txXfrm>
        <a:off x="820270" y="3049120"/>
        <a:ext cx="2176742" cy="1306045"/>
      </dsp:txXfrm>
    </dsp:sp>
    <dsp:sp modelId="{37C8B4D8-1456-439B-B78E-FA4439C91DDF}">
      <dsp:nvSpPr>
        <dsp:cNvPr id="0" name=""/>
        <dsp:cNvSpPr/>
      </dsp:nvSpPr>
      <dsp:spPr>
        <a:xfrm>
          <a:off x="3214687" y="3049120"/>
          <a:ext cx="2176742" cy="1306045"/>
        </a:xfrm>
        <a:prstGeom prst="rect">
          <a:avLst/>
        </a:prstGeom>
        <a:solidFill>
          <a:schemeClr val="accent2">
            <a:hueOff val="-7660127"/>
            <a:satOff val="-6912"/>
            <a:lumOff val="-1542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600" kern="1200"/>
            <a:t>Includes </a:t>
          </a:r>
          <a:r>
            <a:rPr lang="en-US" sz="1600" b="1" kern="1200"/>
            <a:t>animations, hover effects, and parallax scrolling</a:t>
          </a:r>
          <a:r>
            <a:rPr lang="en-US" sz="1600" kern="1200"/>
            <a:t> for an engaging UI.</a:t>
          </a:r>
        </a:p>
      </dsp:txBody>
      <dsp:txXfrm>
        <a:off x="3214687" y="3049120"/>
        <a:ext cx="2176742" cy="1306045"/>
      </dsp:txXfrm>
    </dsp:sp>
    <dsp:sp modelId="{8BA771C3-18E8-4555-B5E4-CC91834AE3C3}">
      <dsp:nvSpPr>
        <dsp:cNvPr id="0" name=""/>
        <dsp:cNvSpPr/>
      </dsp:nvSpPr>
      <dsp:spPr>
        <a:xfrm>
          <a:off x="5609103" y="3049120"/>
          <a:ext cx="2176742" cy="1306045"/>
        </a:xfrm>
        <a:prstGeom prst="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600" kern="1200"/>
            <a:t>Uses </a:t>
          </a:r>
          <a:r>
            <a:rPr lang="en-US" sz="1600" b="1" kern="1200"/>
            <a:t>media queries</a:t>
          </a:r>
          <a:r>
            <a:rPr lang="en-US" sz="1600" kern="1200"/>
            <a:t> to ensure seamless performance on all devices.</a:t>
          </a:r>
        </a:p>
      </dsp:txBody>
      <dsp:txXfrm>
        <a:off x="5609103" y="3049120"/>
        <a:ext cx="2176742" cy="1306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2D951-D7C4-42DE-A06B-62E3F5EAEFD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03225"/>
            <a:ext cx="5486400" cy="3087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2101" y="3643313"/>
            <a:ext cx="6272211" cy="5041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3F3D0-31A1-45B2-BFB7-DA92128E8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19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403225"/>
            <a:ext cx="5486400" cy="3087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3F3D0-31A1-45B2-BFB7-DA92128E8E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17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403225"/>
            <a:ext cx="5486400" cy="3087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Click on the hyperlink</a:t>
            </a:r>
            <a:r>
              <a:rPr lang="en-US" baseline="0" dirty="0"/>
              <a:t> to view video:</a:t>
            </a:r>
            <a:endParaRPr lang="en-US" dirty="0"/>
          </a:p>
          <a:p>
            <a:r>
              <a:rPr lang="en-US" b="1" dirty="0"/>
              <a:t>Travel Effect: The Movement</a:t>
            </a:r>
          </a:p>
          <a:p>
            <a:r>
              <a:rPr lang="en-US" dirty="0"/>
              <a:t>It's a great impact the travel has on</a:t>
            </a:r>
            <a:r>
              <a:rPr lang="en-US" baseline="0" dirty="0"/>
              <a:t> </a:t>
            </a:r>
            <a:r>
              <a:rPr lang="en-US" dirty="0"/>
              <a:t>our lives, on our organizations and our way on our</a:t>
            </a:r>
            <a:r>
              <a:rPr lang="en-US" baseline="0" dirty="0"/>
              <a:t> way of life.  Wh</a:t>
            </a:r>
            <a:r>
              <a:rPr lang="en-US" dirty="0"/>
              <a:t>ether it</a:t>
            </a:r>
            <a:r>
              <a:rPr lang="en-US" baseline="0" dirty="0"/>
              <a:t> comes as</a:t>
            </a:r>
            <a:r>
              <a:rPr lang="en-US" dirty="0"/>
              <a:t> business productivity, family relationships,</a:t>
            </a:r>
            <a:r>
              <a:rPr lang="en-US" baseline="0" dirty="0"/>
              <a:t> </a:t>
            </a:r>
            <a:r>
              <a:rPr lang="en-US" dirty="0"/>
              <a:t>education, memories, long-term,</a:t>
            </a:r>
            <a:r>
              <a:rPr lang="en-US" baseline="0" dirty="0"/>
              <a:t> </a:t>
            </a:r>
            <a:r>
              <a:rPr lang="en-US" dirty="0"/>
              <a:t>this is a huge opportunity well beyond just the value of the individual trip.</a:t>
            </a:r>
          </a:p>
          <a:p>
            <a:r>
              <a:rPr lang="en-US" dirty="0"/>
              <a:t>https://youtu.be/A4BA2L44plk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3F3D0-31A1-45B2-BFB7-DA92128E8E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7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403225"/>
            <a:ext cx="5486400" cy="3087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3F3D0-31A1-45B2-BFB7-DA92128E8E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60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travel and tourism industry is divided into two parts: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Travel – involves businesses that physically move people from one place to another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Tourism – involves businesses that organize and promote</a:t>
            </a:r>
            <a:r>
              <a:rPr lang="en-US" baseline="0" dirty="0"/>
              <a:t> travel and vacations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3F3D0-31A1-45B2-BFB7-DA92128E8E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43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9900" y="160338"/>
            <a:ext cx="3446463" cy="1939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228204" y="2100263"/>
            <a:ext cx="6486921" cy="5041900"/>
          </a:xfrm>
        </p:spPr>
        <p:txBody>
          <a:bodyPr/>
          <a:lstStyle/>
          <a:p>
            <a:r>
              <a:rPr lang="en-US" sz="1000" dirty="0"/>
              <a:t>Travel</a:t>
            </a:r>
            <a:r>
              <a:rPr lang="en-US" sz="1000" baseline="0" dirty="0"/>
              <a:t> businesses include:</a:t>
            </a:r>
          </a:p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Airlines</a:t>
            </a:r>
            <a:r>
              <a:rPr lang="en-US" sz="1000" baseline="0" dirty="0"/>
              <a:t> - a company that owns and operates many airplanes which are used for carrying passengers and goods to different places.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/>
              <a:t>Car rentals</a:t>
            </a:r>
            <a:r>
              <a:rPr lang="en-US" sz="1000" baseline="0" dirty="0"/>
              <a:t> - </a:t>
            </a:r>
            <a:r>
              <a:rPr lang="en-US" sz="1000" dirty="0"/>
              <a:t>automobiles that rented for short periods of time, generally ranging from a few hours to a few weeks.</a:t>
            </a:r>
            <a:endParaRPr lang="en-US" sz="100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aseline="0" dirty="0"/>
              <a:t>Cruise lines - a passenger ship used for pleasure voyages, where the voyage itself and the ship's amenities are a part of the experience, as well as the different destinations along the way.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aseline="0" dirty="0"/>
              <a:t>Taxi and ferry services: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effectLst/>
              </a:rPr>
              <a:t>Taxi - a car that carries passengers to a place for an amount of money that is based on the distance traveled.</a:t>
            </a:r>
            <a:endParaRPr lang="en-US" sz="1000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aseline="0" dirty="0"/>
              <a:t>Ferry - to carry or move (someone or something) on a vehicle (such as a boat or a car) usually for a short distance between two places.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aseline="0" dirty="0"/>
              <a:t>Train and bus services: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aseline="0" dirty="0"/>
              <a:t>Train - a connected line of railroad cars with or without a locomotive.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baseline="0" dirty="0"/>
              <a:t>Bus- a large motor vehicle carrying passengers by road, especially one serving the public on a fixed route and for a fare.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3F3D0-31A1-45B2-BFB7-DA92128E8E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25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403225"/>
            <a:ext cx="5486400" cy="3087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Tourism businesses include:</a:t>
            </a:r>
          </a:p>
          <a:p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Convention and visitors bureau – a nonprofit organization that promotes tourism and provides services to travelers.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Cruise companies – a company that owns and operates cruise ships for pleasure voyages.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Meeting and convention planners – coordinate all aspects of professional meetings and events.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Tour operators - a person whose job duties include organizing tours, whether they be for holidays or historic places.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Travel agencies - businesses that help to make arrangements for people who want to travel.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Travel and tourism offices - an office where visitors to a place can get information about what to see and do, especially while on holiday, or an official organization that runs these offices.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3F3D0-31A1-45B2-BFB7-DA92128E8E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40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Employees from both the</a:t>
            </a:r>
            <a:r>
              <a:rPr lang="en-US" baseline="0" dirty="0"/>
              <a:t> travel and tourism industries must interact so people on business or vacation have successful trips.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3F3D0-31A1-45B2-BFB7-DA92128E8E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15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403225"/>
            <a:ext cx="5486400" cy="3087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travel business is unique</a:t>
            </a:r>
            <a:r>
              <a:rPr lang="en-US" baseline="0" dirty="0"/>
              <a:t> and may perform most of the functions in the departments within a travel and tourism business. </a:t>
            </a:r>
            <a:r>
              <a:rPr lang="en-US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a small business, one person may perform several of these functions. </a:t>
            </a:r>
            <a:r>
              <a:rPr lang="en-US" baseline="0" dirty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a large business, each function will have a separate department with many people for each function.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3F3D0-31A1-45B2-BFB7-DA92128E8E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85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403225"/>
            <a:ext cx="5486400" cy="3087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aseline="0" dirty="0"/>
              <a:t>Departments and their functions include: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Accounting - keeps track of all the money that flows into and out of the business.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Customer service or guest services - handles all activities involved with complaints, concierge services and customer inquiries.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Engineering - makes sure that all the equipment, plumbing, electricity and building facilities are working properly.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Human resources - manages all employee issues including benefits, firing and hiring, pay and training.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Management – oversees all functions of the business including making sure the business is operating profitably.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Marketing and sales – promotes the business, develops marketing plans and sells the products and services.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Purchasing and receiving – keeps track of purchases and inventory for the business.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Reservations and bookings - h</a:t>
            </a:r>
            <a:r>
              <a:rPr lang="en-US" dirty="0"/>
              <a:t>andles all activities involved with</a:t>
            </a:r>
            <a:r>
              <a:rPr lang="en-US" baseline="0" dirty="0"/>
              <a:t> customers reserving rooms, seats, tours and more.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Safety – secures property for the safety of the guests and employees and oversees emergency procedures. 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/>
              <a:t>Technology – maintains computer software and data storage; may also oversee business website.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228600" indent="-228600">
              <a:buFont typeface="+mj-lt"/>
              <a:buAutoNum type="arabicPeriod"/>
            </a:pP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endParaRPr lang="en-US" baseline="0" dirty="0"/>
          </a:p>
          <a:p>
            <a:pPr marL="228600" indent="-228600">
              <a:buFont typeface="+mj-lt"/>
              <a:buAutoNum type="arabicPeriod"/>
            </a:pP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3F3D0-31A1-45B2-BFB7-DA92128E8E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60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403225"/>
            <a:ext cx="5486400" cy="3087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of</a:t>
            </a:r>
            <a:r>
              <a:rPr lang="en-US" baseline="0" dirty="0"/>
              <a:t> the business </a:t>
            </a:r>
            <a:r>
              <a:rPr lang="en-US" dirty="0"/>
              <a:t>departments</a:t>
            </a:r>
            <a:r>
              <a:rPr lang="en-US" baseline="0" dirty="0"/>
              <a:t> must work together. </a:t>
            </a:r>
          </a:p>
          <a:p>
            <a:endParaRPr lang="en-US" baseline="0" dirty="0"/>
          </a:p>
          <a:p>
            <a:r>
              <a:rPr lang="en-US" baseline="0" dirty="0"/>
              <a:t>Each of these main departments are necessary for the day-to-day operations for businesses. </a:t>
            </a:r>
          </a:p>
          <a:p>
            <a:endParaRPr lang="en-US" baseline="0" dirty="0"/>
          </a:p>
          <a:p>
            <a:r>
              <a:rPr lang="en-US" baseline="0" dirty="0"/>
              <a:t>Communication between departments is critical. </a:t>
            </a:r>
          </a:p>
          <a:p>
            <a:endParaRPr lang="en-US" baseline="0" dirty="0"/>
          </a:p>
          <a:p>
            <a:r>
              <a:rPr lang="en-US" baseline="0" dirty="0"/>
              <a:t>Many of the departments are linked through industry related software. </a:t>
            </a:r>
          </a:p>
          <a:p>
            <a:endParaRPr lang="en-US" baseline="0" dirty="0"/>
          </a:p>
          <a:p>
            <a:r>
              <a:rPr lang="en-US" dirty="0"/>
              <a:t>Technology departments in today’s business is</a:t>
            </a:r>
            <a:r>
              <a:rPr lang="en-US" baseline="0" dirty="0"/>
              <a:t> often the connecting media. The company network and intercompany communication (email, instant messaging) is critical in today’s environment.</a:t>
            </a:r>
          </a:p>
          <a:p>
            <a:endParaRPr lang="en-US" baseline="0" dirty="0"/>
          </a:p>
          <a:p>
            <a:r>
              <a:rPr lang="en-US" baseline="0" dirty="0"/>
              <a:t>These are just a few examples of how departments work together. For businesses to succeed in today’s environment, communication and departmental interaction must work together like well-designed interlocking gears.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3F3D0-31A1-45B2-BFB7-DA92128E8E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9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>
          <a:xfrm>
            <a:off x="5779911" y="1169931"/>
            <a:ext cx="6419780" cy="4993802"/>
            <a:chOff x="4334933" y="1169931"/>
            <a:chExt cx="4814835" cy="4993802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368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F0DE-6F96-41F2-85D3-AA06A5B0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9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F0DE-6F96-41F2-85D3-AA06A5B0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31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F0DE-6F96-41F2-85D3-AA06A5B05D9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0798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F0DE-6F96-41F2-85D3-AA06A5B0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91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F0DE-6F96-41F2-85D3-AA06A5B05D9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7957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F0DE-6F96-41F2-85D3-AA06A5B0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85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F0DE-6F96-41F2-85D3-AA06A5B0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69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F0DE-6F96-41F2-85D3-AA06A5B0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9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235" y="77768"/>
            <a:ext cx="10114239" cy="954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77794" y="6376086"/>
            <a:ext cx="10090463" cy="31327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78368" y="1434797"/>
            <a:ext cx="10113433" cy="44964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214845"/>
            <a:ext cx="11547565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20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D248-2B19-4D47-BECA-EB064B02CB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29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4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29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4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5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F0DE-6F96-41F2-85D3-AA06A5B0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0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F0DE-6F96-41F2-85D3-AA06A5B0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1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1214845"/>
            <a:ext cx="11547565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309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10380" y="1584923"/>
            <a:ext cx="10113433" cy="449644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PROJECT TITLE:</a:t>
            </a:r>
          </a:p>
          <a:p>
            <a:pPr marL="0" indent="0">
              <a:buNone/>
            </a:pPr>
            <a:r>
              <a:rPr lang="en-US" dirty="0" smtClean="0"/>
              <a:t>SIH ID:1591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solution/idea that can boost the current situation of the tourism industries including hotels, travel and others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Team Name: </a:t>
            </a:r>
            <a:r>
              <a:rPr lang="en-US" dirty="0"/>
              <a:t>T</a:t>
            </a:r>
            <a:r>
              <a:rPr lang="en-US" dirty="0" smtClean="0"/>
              <a:t>ravel Tribe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8673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Packages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22471" y="656190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00" dirty="0">
                <a:latin typeface="Arial" pitchFamily="34" charset="0"/>
                <a:cs typeface="Arial" pitchFamily="34" charset="0"/>
              </a:rPr>
              <a:t>Copyright © Texas Education Agency, 2015. All rights reserved.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8235" y="1729742"/>
            <a:ext cx="5411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125200" y="6344209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66823"/>
            <a:ext cx="10058400" cy="48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58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188" y="0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Contact page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70189" y="6167718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(image from video)</a:t>
            </a:r>
          </a:p>
        </p:txBody>
      </p:sp>
      <p:sp>
        <p:nvSpPr>
          <p:cNvPr id="8" name="Rectangle 7"/>
          <p:cNvSpPr/>
          <p:nvPr/>
        </p:nvSpPr>
        <p:spPr>
          <a:xfrm>
            <a:off x="3822471" y="656190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00" dirty="0">
                <a:latin typeface="Arial" pitchFamily="34" charset="0"/>
                <a:cs typeface="Arial" pitchFamily="34" charset="0"/>
              </a:rPr>
              <a:t>Copyright © Texas Education Agency, 2015. All rights reserved.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25200" y="6344209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49" y="1447701"/>
            <a:ext cx="10058400" cy="517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5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69" y="-847041"/>
            <a:ext cx="10409258" cy="3552664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/>
              <a:t>Travel and Tourism Management</a:t>
            </a:r>
            <a:br>
              <a:rPr lang="en-US" sz="4000" b="1" dirty="0"/>
            </a:br>
            <a:r>
              <a:rPr lang="en-US" sz="4000" b="1" dirty="0"/>
              <a:t> 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5866" y="933189"/>
            <a:ext cx="7018880" cy="5924811"/>
          </a:xfrm>
        </p:spPr>
        <p:txBody>
          <a:bodyPr>
            <a:normAutofit/>
          </a:bodyPr>
          <a:lstStyle/>
          <a:p>
            <a:r>
              <a:rPr lang="en-US" sz="2400" b="1" dirty="0"/>
              <a:t>Tour &amp; Travels</a:t>
            </a:r>
          </a:p>
          <a:p>
            <a:pPr algn="ctr"/>
            <a:r>
              <a:rPr lang="en-US" sz="2400" b="1" dirty="0"/>
              <a:t>Abstract</a:t>
            </a:r>
          </a:p>
          <a:p>
            <a:pPr algn="ctr"/>
            <a:r>
              <a:rPr lang="en-US" sz="2000" dirty="0"/>
              <a:t>Tourism is one of the most affected industries due to global uncertainties, changing travel regulations, and evolving customer expectations. To boost the current situation of tourism, hotels, and travel agencies, a digital transformation approach is essential. This project proposes an innovative web-based solution using </a:t>
            </a:r>
            <a:r>
              <a:rPr lang="en-US" sz="2000" b="1" dirty="0"/>
              <a:t>HTML and CSS</a:t>
            </a:r>
            <a:r>
              <a:rPr lang="en-US" sz="2000" dirty="0"/>
              <a:t> to create an interactive and user-friendly platform that enhances tourism experiences.</a:t>
            </a:r>
            <a:endParaRPr lang="en-US" sz="24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61" y="1603332"/>
            <a:ext cx="4169797" cy="415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4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sz="1100" b="1" dirty="0"/>
              <a:t>What is the project about?</a:t>
            </a:r>
          </a:p>
          <a:p>
            <a:r>
              <a:rPr lang="en-US" sz="1100" dirty="0"/>
              <a:t>This project is a </a:t>
            </a:r>
            <a:r>
              <a:rPr lang="en-US" sz="1100" b="1" dirty="0"/>
              <a:t>web-based smart tourism platform</a:t>
            </a:r>
            <a:r>
              <a:rPr lang="en-US" sz="1100" dirty="0"/>
              <a:t> designed to </a:t>
            </a:r>
            <a:r>
              <a:rPr lang="en-US" sz="1100" b="1" dirty="0"/>
              <a:t>enhance the tourism industry, including hotels, travel agencies, and local attractions</a:t>
            </a:r>
            <a:r>
              <a:rPr lang="en-US" sz="1100" dirty="0"/>
              <a:t>. It provides a </a:t>
            </a:r>
            <a:r>
              <a:rPr lang="en-US" sz="1100" b="1" dirty="0"/>
              <a:t>centralized, interactive, and visually appealing website</a:t>
            </a:r>
            <a:r>
              <a:rPr lang="en-US" sz="1100" dirty="0"/>
              <a:t> where travelers can find </a:t>
            </a:r>
            <a:r>
              <a:rPr lang="en-US" sz="1100" b="1" dirty="0"/>
              <a:t>destination details, book accommodations, explore virtual tours, and get AI-powered recommendations</a:t>
            </a:r>
            <a:r>
              <a:rPr lang="en-US" sz="1100" dirty="0"/>
              <a:t>. The platform is built using </a:t>
            </a:r>
            <a:r>
              <a:rPr lang="en-US" sz="1100" b="1" dirty="0"/>
              <a:t>HTML and CSS</a:t>
            </a:r>
            <a:r>
              <a:rPr lang="en-US" sz="1100" dirty="0"/>
              <a:t>, ensuring a user-friendly and responsive experience across all devices.</a:t>
            </a:r>
          </a:p>
          <a:p>
            <a:r>
              <a:rPr lang="en-US" sz="1100" b="1" dirty="0"/>
              <a:t>Why was this idea chosen?</a:t>
            </a:r>
          </a:p>
          <a:p>
            <a:r>
              <a:rPr lang="en-US" sz="1100" dirty="0"/>
              <a:t>The tourism industry has faced </a:t>
            </a:r>
            <a:r>
              <a:rPr lang="en-US" sz="1100" b="1" dirty="0"/>
              <a:t>significant challenges due to travel restrictions, changing consumer preferences, and digital transformation gaps</a:t>
            </a:r>
            <a:r>
              <a:rPr lang="en-US" sz="1100" dirty="0"/>
              <a:t>. Many </a:t>
            </a:r>
            <a:r>
              <a:rPr lang="en-US" sz="1100" b="1" dirty="0"/>
              <a:t>small hotels, local travel agencies, and tourist attractions struggle with visibility</a:t>
            </a:r>
            <a:r>
              <a:rPr lang="en-US" sz="1100" dirty="0"/>
              <a:t>, resulting in lower engagement and revenue. This idea was chosen to </a:t>
            </a:r>
            <a:r>
              <a:rPr lang="en-US" sz="1100" b="1" dirty="0"/>
              <a:t>bridge the gap between tourists and service providers</a:t>
            </a:r>
            <a:r>
              <a:rPr lang="en-US" sz="1100" dirty="0"/>
              <a:t> by offering an </a:t>
            </a:r>
            <a:r>
              <a:rPr lang="en-US" sz="1100" b="1" dirty="0"/>
              <a:t>interactive, easy-to-navigate, and information-rich platform</a:t>
            </a:r>
            <a:r>
              <a:rPr lang="en-US" sz="1100" dirty="0"/>
              <a:t> that helps travelers plan their trips seamlessly.</a:t>
            </a:r>
          </a:p>
          <a:p>
            <a:r>
              <a:rPr lang="en-US" sz="1100" b="1" dirty="0"/>
              <a:t>How does it help solve a real-world problem?</a:t>
            </a:r>
          </a:p>
          <a:p>
            <a:r>
              <a:rPr lang="en-US" sz="1100" dirty="0"/>
              <a:t>The project addresses several </a:t>
            </a:r>
            <a:r>
              <a:rPr lang="en-US" sz="1100" b="1" dirty="0"/>
              <a:t>key issues in the tourism industry</a:t>
            </a:r>
            <a:r>
              <a:rPr lang="en-US" sz="1100" dirty="0"/>
              <a:t>:</a:t>
            </a:r>
          </a:p>
          <a:p>
            <a:pPr>
              <a:buFont typeface="+mj-lt"/>
              <a:buAutoNum type="arabicPeriod"/>
            </a:pPr>
            <a:r>
              <a:rPr lang="en-US" sz="1100" b="1" dirty="0"/>
              <a:t>Lack of Digital Presence</a:t>
            </a:r>
            <a:r>
              <a:rPr lang="en-US" sz="1100" dirty="0"/>
              <a:t> – Many local hotels and travel services lack a well-structured online presence, making it hard for tourists to discover them. This platform provides a </a:t>
            </a:r>
            <a:r>
              <a:rPr lang="en-US" sz="1100" b="1" dirty="0"/>
              <a:t>centralized hub</a:t>
            </a:r>
            <a:r>
              <a:rPr lang="en-US" sz="1100" dirty="0"/>
              <a:t> to showcase their services.</a:t>
            </a:r>
          </a:p>
          <a:p>
            <a:pPr>
              <a:buFont typeface="+mj-lt"/>
              <a:buAutoNum type="arabicPeriod"/>
            </a:pPr>
            <a:r>
              <a:rPr lang="en-US" sz="1100" b="1" dirty="0"/>
              <a:t>Inefficient Travel Planning</a:t>
            </a:r>
            <a:r>
              <a:rPr lang="en-US" sz="1100" dirty="0"/>
              <a:t> – Tourists often struggle with scattered information across multiple websites. This solution </a:t>
            </a:r>
            <a:r>
              <a:rPr lang="en-US" sz="1100" b="1" dirty="0"/>
              <a:t>integrates travel details, hotels, and activities</a:t>
            </a:r>
            <a:r>
              <a:rPr lang="en-US" sz="1100" dirty="0"/>
              <a:t> in one place.</a:t>
            </a:r>
          </a:p>
          <a:p>
            <a:pPr>
              <a:buFont typeface="+mj-lt"/>
              <a:buAutoNum type="arabicPeriod"/>
            </a:pPr>
            <a:r>
              <a:rPr lang="en-US" sz="1100" b="1" dirty="0"/>
              <a:t>Low Customer Engagement</a:t>
            </a:r>
            <a:r>
              <a:rPr lang="en-US" sz="1100" dirty="0"/>
              <a:t> – A visually appealing and interactive platform with </a:t>
            </a:r>
            <a:r>
              <a:rPr lang="en-US" sz="1100" b="1" dirty="0"/>
              <a:t>reviews, ratings, and virtual tours</a:t>
            </a:r>
            <a:r>
              <a:rPr lang="en-US" sz="1100" dirty="0"/>
              <a:t> encourages travelers to make informed decisions.</a:t>
            </a:r>
          </a:p>
          <a:p>
            <a:pPr>
              <a:buFont typeface="+mj-lt"/>
              <a:buAutoNum type="arabicPeriod"/>
            </a:pPr>
            <a:r>
              <a:rPr lang="en-US" sz="1100" b="1" dirty="0"/>
              <a:t>Post-Pandemic Recovery</a:t>
            </a:r>
            <a:r>
              <a:rPr lang="en-US" sz="1100" dirty="0"/>
              <a:t> – By </a:t>
            </a:r>
            <a:r>
              <a:rPr lang="en-US" sz="1100" b="1" dirty="0"/>
              <a:t>boosting digital visibility and simplifying bookings</a:t>
            </a:r>
            <a:r>
              <a:rPr lang="en-US" sz="1100" dirty="0"/>
              <a:t>, the project helps the tourism industry recover faster and attract more visitors.</a:t>
            </a:r>
          </a:p>
          <a:p>
            <a:pPr marL="0" indent="0">
              <a:lnSpc>
                <a:spcPct val="80000"/>
              </a:lnSpc>
              <a:buNone/>
            </a:pP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3822471" y="656190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00" dirty="0">
                <a:latin typeface="Arial" pitchFamily="34" charset="0"/>
                <a:cs typeface="Arial" pitchFamily="34" charset="0"/>
              </a:rPr>
              <a:t>Copyright © Texas Education Agency, 2015. All rights reserved.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25200" y="6344209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6085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54" y="-156749"/>
            <a:ext cx="10482039" cy="1613393"/>
          </a:xfrm>
        </p:spPr>
        <p:txBody>
          <a:bodyPr/>
          <a:lstStyle/>
          <a:p>
            <a:r>
              <a:rPr lang="en-US" dirty="0"/>
              <a:t>Problem Statement &amp; Solution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31" y="2144624"/>
            <a:ext cx="2675774" cy="25687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22471" y="656190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00" dirty="0">
                <a:latin typeface="Arial" pitchFamily="34" charset="0"/>
                <a:cs typeface="Arial" pitchFamily="34" charset="0"/>
              </a:rPr>
              <a:t>Copyright © Texas Education Agency, 2015.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25200" y="6344209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7CBB6D-FE0D-C960-FF2D-3DC0F2DDB88D}"/>
              </a:ext>
            </a:extLst>
          </p:cNvPr>
          <p:cNvSpPr txBox="1"/>
          <p:nvPr/>
        </p:nvSpPr>
        <p:spPr>
          <a:xfrm>
            <a:off x="4020855" y="1456645"/>
            <a:ext cx="817114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Define the Problem</a:t>
            </a:r>
          </a:p>
          <a:p>
            <a:r>
              <a:rPr lang="en-US" sz="1400" dirty="0"/>
              <a:t>The tourism industry faces challenges such as </a:t>
            </a:r>
            <a:r>
              <a:rPr lang="en-US" sz="1400" b="1" dirty="0"/>
              <a:t>low digital visibility, fragmented travel information, inefficient booking systems, and lack of engaging user experiences</a:t>
            </a:r>
            <a:r>
              <a:rPr lang="en-US" sz="1400" dirty="0"/>
              <a:t>. Small hotels, local travel agencies, and tourist attractions struggle to reach potential visitors, leading to reduced tourism and revenue loss.</a:t>
            </a:r>
          </a:p>
          <a:p>
            <a:r>
              <a:rPr lang="en-US" sz="1400" b="1" dirty="0"/>
              <a:t>Existing Solutions (if any)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Online Travel Agencies (OTAs) like Booking.com &amp; Expedia</a:t>
            </a:r>
            <a:r>
              <a:rPr lang="en-US" sz="1400" dirty="0"/>
              <a:t> – Focus on bookings but lack localized travel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Government Tourism Websites</a:t>
            </a:r>
            <a:r>
              <a:rPr lang="en-US" sz="1400" dirty="0"/>
              <a:t> – Provide information but often lack interactive features and user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Social Media &amp; Travel Blogs</a:t>
            </a:r>
            <a:r>
              <a:rPr lang="en-US" sz="1400" dirty="0"/>
              <a:t> – Good for recommendations but not centralized or structured for bookings.</a:t>
            </a:r>
          </a:p>
          <a:p>
            <a:r>
              <a:rPr lang="en-US" sz="1400" b="1" dirty="0"/>
              <a:t>How Your Project is Different/Better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All-in-One Travel Hub</a:t>
            </a:r>
            <a:r>
              <a:rPr lang="en-US" sz="1400" dirty="0"/>
              <a:t> – Combines </a:t>
            </a:r>
            <a:r>
              <a:rPr lang="en-US" sz="1400" b="1" dirty="0"/>
              <a:t>destination guides, hotel listings, virtual tours, and AI-based recommendations</a:t>
            </a:r>
            <a:r>
              <a:rPr lang="en-US" sz="1400" dirty="0"/>
              <a:t> in one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Built for Local Businesses</a:t>
            </a:r>
            <a:r>
              <a:rPr lang="en-US" sz="1400" dirty="0"/>
              <a:t> – Empowers </a:t>
            </a:r>
            <a:r>
              <a:rPr lang="en-US" sz="1400" b="1" dirty="0"/>
              <a:t>small hotels, tour guides, and local attractions</a:t>
            </a:r>
            <a:r>
              <a:rPr lang="en-US" sz="1400" dirty="0"/>
              <a:t> with an easy-to-use digital presence.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Interactive &amp; User-Friendly</a:t>
            </a:r>
            <a:r>
              <a:rPr lang="en-US" sz="1400" dirty="0"/>
              <a:t> – Uses </a:t>
            </a:r>
            <a:r>
              <a:rPr lang="en-US" sz="1400" b="1" dirty="0"/>
              <a:t>HTML, CSS, and modern UI elements</a:t>
            </a:r>
            <a:r>
              <a:rPr lang="en-US" sz="1400" dirty="0"/>
              <a:t> for a seamless, visually engaging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SEO &amp; Mobile-Optimized</a:t>
            </a:r>
            <a:r>
              <a:rPr lang="en-US" sz="1400" dirty="0"/>
              <a:t> – Ensures better reach and accessibility for travelers on all devices.</a:t>
            </a:r>
          </a:p>
        </p:txBody>
      </p:sp>
    </p:spTree>
    <p:extLst>
      <p:ext uri="{BB962C8B-B14F-4D97-AF65-F5344CB8AC3E}">
        <p14:creationId xmlns:p14="http://schemas.microsoft.com/office/powerpoint/2010/main" val="80435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  <a:endParaRPr lang="en-US" dirty="0"/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755521171"/>
              </p:ext>
            </p:extLst>
          </p:nvPr>
        </p:nvGraphicFramePr>
        <p:xfrm>
          <a:off x="191364" y="1315234"/>
          <a:ext cx="11758466" cy="7064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3822471" y="656190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00" dirty="0">
                <a:latin typeface="Arial" pitchFamily="34" charset="0"/>
                <a:cs typeface="Arial" pitchFamily="34" charset="0"/>
              </a:rPr>
              <a:t>Copyright © Texas Education Agency, 2015. All rights reserved.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25200" y="6344209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20784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923" y="365867"/>
            <a:ext cx="10114239" cy="95419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Technologies Used</a:t>
            </a:r>
            <a:br>
              <a:rPr lang="en-IN" b="1" dirty="0"/>
            </a:b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01525849"/>
              </p:ext>
            </p:extLst>
          </p:nvPr>
        </p:nvGraphicFramePr>
        <p:xfrm>
          <a:off x="1685365" y="1434352"/>
          <a:ext cx="8606117" cy="4356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3822471" y="656190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00" dirty="0">
                <a:latin typeface="Arial" pitchFamily="34" charset="0"/>
                <a:cs typeface="Arial" pitchFamily="34" charset="0"/>
              </a:rPr>
              <a:t>Copyright © Texas Education Agency, 2015.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25200" y="6344209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6726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55" y="-400832"/>
            <a:ext cx="8855356" cy="190790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738" y="2154477"/>
            <a:ext cx="3695607" cy="3306870"/>
          </a:xfrm>
        </p:spPr>
      </p:pic>
      <p:sp>
        <p:nvSpPr>
          <p:cNvPr id="6" name="TextBox 5"/>
          <p:cNvSpPr txBox="1"/>
          <p:nvPr/>
        </p:nvSpPr>
        <p:spPr>
          <a:xfrm>
            <a:off x="1" y="1279525"/>
            <a:ext cx="8342334" cy="607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Development Process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Requirement Gathering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Identified key features such as travel information, hotel listings, virtual tours, and booking systems.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Design Phase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Created wireframes and mockups using HTML &amp; CSS for responsive layouts.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Implementation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Developed the website using HTML5 for structure and CSS3 for styling, ensuring mobile optimization.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Testing &amp; Deployment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Conducted cross-browser testing, user experience evaluations, and deployed the site for user feedback.</a:t>
            </a:r>
          </a:p>
          <a:p>
            <a:r>
              <a:rPr lang="en-US" b="1" dirty="0"/>
              <a:t>Agile Methodology (if applicable)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Sprint 1:</a:t>
            </a:r>
            <a:r>
              <a:rPr lang="en-US" dirty="0"/>
              <a:t> Basic website structure with navigation and static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Sprint 2:</a:t>
            </a:r>
            <a:r>
              <a:rPr lang="en-US" dirty="0"/>
              <a:t> Integration of dynamic content (hotel listings, travel information).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Sprint 3:</a:t>
            </a:r>
            <a:r>
              <a:rPr lang="en-US" dirty="0"/>
              <a:t> Implementation of responsive design and user interface enhancements.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Sprint 4:</a:t>
            </a:r>
            <a:r>
              <a:rPr lang="en-US" dirty="0"/>
              <a:t> Final testing, bug fixes, and deployment.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125200" y="6344209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06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2471" y="656190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00" dirty="0">
                <a:latin typeface="Arial" pitchFamily="34" charset="0"/>
                <a:cs typeface="Arial" pitchFamily="34" charset="0"/>
              </a:rPr>
              <a:t>Copyright © Texas Education Agency, 2015. All rights reserved.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25200" y="6344209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Home page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6" y="1419754"/>
            <a:ext cx="10058400" cy="492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5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login</a:t>
            </a:r>
            <a:r>
              <a:rPr lang="en-US" dirty="0" smtClean="0"/>
              <a:t>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22471" y="656190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000" dirty="0">
                <a:latin typeface="Arial" pitchFamily="34" charset="0"/>
                <a:cs typeface="Arial" pitchFamily="34" charset="0"/>
              </a:rPr>
              <a:t>Copyright © Texas Education Agency, 2015. All rights reserved.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25200" y="6344209"/>
            <a:ext cx="55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58539"/>
            <a:ext cx="10058400" cy="48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0509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12452</TotalTime>
  <Words>1823</Words>
  <Application>Microsoft Office PowerPoint</Application>
  <PresentationFormat>Widescreen</PresentationFormat>
  <Paragraphs>161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Slice</vt:lpstr>
      <vt:lpstr>PowerPoint Presentation</vt:lpstr>
      <vt:lpstr>Travel and Tourism Management     </vt:lpstr>
      <vt:lpstr>Introduction</vt:lpstr>
      <vt:lpstr>Problem Statement &amp; Solution </vt:lpstr>
      <vt:lpstr>Objectives</vt:lpstr>
      <vt:lpstr>Technologies Used </vt:lpstr>
      <vt:lpstr>Methodology</vt:lpstr>
      <vt:lpstr>Home page</vt:lpstr>
      <vt:lpstr>login PAGE</vt:lpstr>
      <vt:lpstr>Packages page</vt:lpstr>
      <vt:lpstr>Contact page</vt:lpstr>
    </vt:vector>
  </TitlesOfParts>
  <Manager>Cynthia Moreno</Manager>
  <Company>Stephen F. Austin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- The Business of Travel and Tourism</dc:title>
  <dc:subject>Hospitality and Tourism</dc:subject>
  <dc:creator>Statewide Instructional Resources Developement Center</dc:creator>
  <cp:keywords>The Business of Travel and Tourism</cp:keywords>
  <dc:description>© Copyright TEA</dc:description>
  <cp:lastModifiedBy>Admn</cp:lastModifiedBy>
  <cp:revision>107</cp:revision>
  <dcterms:created xsi:type="dcterms:W3CDTF">2015-03-24T17:37:16Z</dcterms:created>
  <dcterms:modified xsi:type="dcterms:W3CDTF">2025-01-31T08:52:36Z</dcterms:modified>
  <cp:category>Travel and Tourism Management</cp:category>
</cp:coreProperties>
</file>