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18" r:id="rId1"/>
  </p:sldMasterIdLst>
  <p:sldIdLst>
    <p:sldId id="269" r:id="rId2"/>
    <p:sldId id="256" r:id="rId3"/>
    <p:sldId id="257" r:id="rId4"/>
    <p:sldId id="260" r:id="rId5"/>
    <p:sldId id="259" r:id="rId6"/>
    <p:sldId id="261" r:id="rId7"/>
    <p:sldId id="262" r:id="rId8"/>
    <p:sldId id="264" r:id="rId9"/>
    <p:sldId id="263" r:id="rId10"/>
    <p:sldId id="265" r:id="rId11"/>
    <p:sldId id="266" r:id="rId12"/>
    <p:sldId id="267" r:id="rId13"/>
    <p:sldId id="270"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7DB675-C752-4D7F-92E8-8D6C0E980564}" type="datetimeFigureOut">
              <a:rPr lang="en-IN" smtClean="0"/>
              <a:t>02-04-2024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1DD03C5-1490-46E3-933D-7DFD7EA244DF}" type="slidenum">
              <a:rPr lang="en-IN" smtClean="0"/>
              <a:t>‹#›</a:t>
            </a:fld>
            <a:endParaRPr lang="en-IN"/>
          </a:p>
        </p:txBody>
      </p:sp>
    </p:spTree>
    <p:extLst>
      <p:ext uri="{BB962C8B-B14F-4D97-AF65-F5344CB8AC3E}">
        <p14:creationId xmlns:p14="http://schemas.microsoft.com/office/powerpoint/2010/main" val="776906749"/>
      </p:ext>
    </p:extLst>
  </p:cSld>
  <p:clrMapOvr>
    <a:masterClrMapping/>
  </p:clrMapOvr>
  <p:transition spd="med">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7DB675-C752-4D7F-92E8-8D6C0E980564}"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DD03C5-1490-46E3-933D-7DFD7EA244DF}" type="slidenum">
              <a:rPr lang="en-IN" smtClean="0"/>
              <a:t>‹#›</a:t>
            </a:fld>
            <a:endParaRPr lang="en-IN"/>
          </a:p>
        </p:txBody>
      </p:sp>
    </p:spTree>
    <p:extLst>
      <p:ext uri="{BB962C8B-B14F-4D97-AF65-F5344CB8AC3E}">
        <p14:creationId xmlns:p14="http://schemas.microsoft.com/office/powerpoint/2010/main" val="353860545"/>
      </p:ext>
    </p:extLst>
  </p:cSld>
  <p:clrMapOvr>
    <a:masterClrMapping/>
  </p:clrMapOvr>
  <p:transition spd="med">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7DB675-C752-4D7F-92E8-8D6C0E980564}"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DD03C5-1490-46E3-933D-7DFD7EA244DF}" type="slidenum">
              <a:rPr lang="en-IN" smtClean="0"/>
              <a:t>‹#›</a:t>
            </a:fld>
            <a:endParaRPr lang="en-IN"/>
          </a:p>
        </p:txBody>
      </p:sp>
    </p:spTree>
    <p:extLst>
      <p:ext uri="{BB962C8B-B14F-4D97-AF65-F5344CB8AC3E}">
        <p14:creationId xmlns:p14="http://schemas.microsoft.com/office/powerpoint/2010/main" val="4204273642"/>
      </p:ext>
    </p:extLst>
  </p:cSld>
  <p:clrMapOvr>
    <a:masterClrMapping/>
  </p:clrMapOvr>
  <p:transition spd="med">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7DB675-C752-4D7F-92E8-8D6C0E980564}"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DD03C5-1490-46E3-933D-7DFD7EA244DF}" type="slidenum">
              <a:rPr lang="en-IN" smtClean="0"/>
              <a:t>‹#›</a:t>
            </a:fld>
            <a:endParaRPr lang="en-IN"/>
          </a:p>
        </p:txBody>
      </p:sp>
    </p:spTree>
    <p:extLst>
      <p:ext uri="{BB962C8B-B14F-4D97-AF65-F5344CB8AC3E}">
        <p14:creationId xmlns:p14="http://schemas.microsoft.com/office/powerpoint/2010/main" val="1205692749"/>
      </p:ext>
    </p:extLst>
  </p:cSld>
  <p:clrMapOvr>
    <a:masterClrMapping/>
  </p:clrMapOvr>
  <p:transition spd="med">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7DB675-C752-4D7F-92E8-8D6C0E980564}"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DD03C5-1490-46E3-933D-7DFD7EA244DF}" type="slidenum">
              <a:rPr lang="en-IN" smtClean="0"/>
              <a:t>‹#›</a:t>
            </a:fld>
            <a:endParaRPr lang="en-IN"/>
          </a:p>
        </p:txBody>
      </p:sp>
    </p:spTree>
    <p:extLst>
      <p:ext uri="{BB962C8B-B14F-4D97-AF65-F5344CB8AC3E}">
        <p14:creationId xmlns:p14="http://schemas.microsoft.com/office/powerpoint/2010/main" val="893516509"/>
      </p:ext>
    </p:extLst>
  </p:cSld>
  <p:clrMapOvr>
    <a:masterClrMapping/>
  </p:clrMapOvr>
  <p:transition spd="med">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7DB675-C752-4D7F-92E8-8D6C0E980564}"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DD03C5-1490-46E3-933D-7DFD7EA244DF}" type="slidenum">
              <a:rPr lang="en-IN" smtClean="0"/>
              <a:t>‹#›</a:t>
            </a:fld>
            <a:endParaRPr lang="en-IN"/>
          </a:p>
        </p:txBody>
      </p:sp>
    </p:spTree>
    <p:extLst>
      <p:ext uri="{BB962C8B-B14F-4D97-AF65-F5344CB8AC3E}">
        <p14:creationId xmlns:p14="http://schemas.microsoft.com/office/powerpoint/2010/main" val="3993457420"/>
      </p:ext>
    </p:extLst>
  </p:cSld>
  <p:clrMapOvr>
    <a:masterClrMapping/>
  </p:clrMapOvr>
  <p:transition spd="med">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7DB675-C752-4D7F-92E8-8D6C0E980564}"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DD03C5-1490-46E3-933D-7DFD7EA244DF}" type="slidenum">
              <a:rPr lang="en-IN" smtClean="0"/>
              <a:t>‹#›</a:t>
            </a:fld>
            <a:endParaRPr lang="en-IN"/>
          </a:p>
        </p:txBody>
      </p:sp>
    </p:spTree>
    <p:extLst>
      <p:ext uri="{BB962C8B-B14F-4D97-AF65-F5344CB8AC3E}">
        <p14:creationId xmlns:p14="http://schemas.microsoft.com/office/powerpoint/2010/main" val="2810631755"/>
      </p:ext>
    </p:extLst>
  </p:cSld>
  <p:clrMapOvr>
    <a:masterClrMapping/>
  </p:clrMapOvr>
  <p:transition spd="med">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7DB675-C752-4D7F-92E8-8D6C0E980564}"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DD03C5-1490-46E3-933D-7DFD7EA244DF}" type="slidenum">
              <a:rPr lang="en-IN" smtClean="0"/>
              <a:t>‹#›</a:t>
            </a:fld>
            <a:endParaRPr lang="en-IN"/>
          </a:p>
        </p:txBody>
      </p:sp>
    </p:spTree>
    <p:extLst>
      <p:ext uri="{BB962C8B-B14F-4D97-AF65-F5344CB8AC3E}">
        <p14:creationId xmlns:p14="http://schemas.microsoft.com/office/powerpoint/2010/main" val="1382764440"/>
      </p:ext>
    </p:extLst>
  </p:cSld>
  <p:clrMapOvr>
    <a:masterClrMapping/>
  </p:clrMapOvr>
  <p:transition spd="med">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7DB675-C752-4D7F-92E8-8D6C0E980564}"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DD03C5-1490-46E3-933D-7DFD7EA244DF}" type="slidenum">
              <a:rPr lang="en-IN" smtClean="0"/>
              <a:t>‹#›</a:t>
            </a:fld>
            <a:endParaRPr lang="en-IN"/>
          </a:p>
        </p:txBody>
      </p:sp>
    </p:spTree>
    <p:extLst>
      <p:ext uri="{BB962C8B-B14F-4D97-AF65-F5344CB8AC3E}">
        <p14:creationId xmlns:p14="http://schemas.microsoft.com/office/powerpoint/2010/main" val="2679465977"/>
      </p:ext>
    </p:extLst>
  </p:cSld>
  <p:clrMapOvr>
    <a:masterClrMapping/>
  </p:clrMapOvr>
  <p:transition spd="med">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7DB675-C752-4D7F-92E8-8D6C0E980564}"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1DD03C5-1490-46E3-933D-7DFD7EA244DF}" type="slidenum">
              <a:rPr lang="en-IN" smtClean="0"/>
              <a:t>‹#›</a:t>
            </a:fld>
            <a:endParaRPr lang="en-IN"/>
          </a:p>
        </p:txBody>
      </p:sp>
    </p:spTree>
    <p:extLst>
      <p:ext uri="{BB962C8B-B14F-4D97-AF65-F5344CB8AC3E}">
        <p14:creationId xmlns:p14="http://schemas.microsoft.com/office/powerpoint/2010/main" val="3007746618"/>
      </p:ext>
    </p:extLst>
  </p:cSld>
  <p:clrMapOvr>
    <a:masterClrMapping/>
  </p:clrMapOvr>
  <p:transition spd="med">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7DB675-C752-4D7F-92E8-8D6C0E980564}"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DD03C5-1490-46E3-933D-7DFD7EA244DF}" type="slidenum">
              <a:rPr lang="en-IN" smtClean="0"/>
              <a:t>‹#›</a:t>
            </a:fld>
            <a:endParaRPr lang="en-IN"/>
          </a:p>
        </p:txBody>
      </p:sp>
    </p:spTree>
    <p:extLst>
      <p:ext uri="{BB962C8B-B14F-4D97-AF65-F5344CB8AC3E}">
        <p14:creationId xmlns:p14="http://schemas.microsoft.com/office/powerpoint/2010/main" val="257114194"/>
      </p:ext>
    </p:extLst>
  </p:cSld>
  <p:clrMapOvr>
    <a:masterClrMapping/>
  </p:clrMapOvr>
  <p:transition spd="med">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7DB675-C752-4D7F-92E8-8D6C0E980564}"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DD03C5-1490-46E3-933D-7DFD7EA244DF}" type="slidenum">
              <a:rPr lang="en-IN" smtClean="0"/>
              <a:t>‹#›</a:t>
            </a:fld>
            <a:endParaRPr lang="en-IN"/>
          </a:p>
        </p:txBody>
      </p:sp>
    </p:spTree>
    <p:extLst>
      <p:ext uri="{BB962C8B-B14F-4D97-AF65-F5344CB8AC3E}">
        <p14:creationId xmlns:p14="http://schemas.microsoft.com/office/powerpoint/2010/main" val="306778789"/>
      </p:ext>
    </p:extLst>
  </p:cSld>
  <p:clrMapOvr>
    <a:masterClrMapping/>
  </p:clrMapOvr>
  <p:transition spd="med">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7DB675-C752-4D7F-92E8-8D6C0E980564}"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DD03C5-1490-46E3-933D-7DFD7EA244DF}" type="slidenum">
              <a:rPr lang="en-IN" smtClean="0"/>
              <a:t>‹#›</a:t>
            </a:fld>
            <a:endParaRPr lang="en-IN"/>
          </a:p>
        </p:txBody>
      </p:sp>
    </p:spTree>
    <p:extLst>
      <p:ext uri="{BB962C8B-B14F-4D97-AF65-F5344CB8AC3E}">
        <p14:creationId xmlns:p14="http://schemas.microsoft.com/office/powerpoint/2010/main" val="2165607081"/>
      </p:ext>
    </p:extLst>
  </p:cSld>
  <p:clrMapOvr>
    <a:masterClrMapping/>
  </p:clrMapOvr>
  <p:transition spd="med">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7DB675-C752-4D7F-92E8-8D6C0E980564}"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DD03C5-1490-46E3-933D-7DFD7EA244DF}" type="slidenum">
              <a:rPr lang="en-IN" smtClean="0"/>
              <a:t>‹#›</a:t>
            </a:fld>
            <a:endParaRPr lang="en-IN"/>
          </a:p>
        </p:txBody>
      </p:sp>
    </p:spTree>
    <p:extLst>
      <p:ext uri="{BB962C8B-B14F-4D97-AF65-F5344CB8AC3E}">
        <p14:creationId xmlns:p14="http://schemas.microsoft.com/office/powerpoint/2010/main" val="1540179247"/>
      </p:ext>
    </p:extLst>
  </p:cSld>
  <p:clrMapOvr>
    <a:masterClrMapping/>
  </p:clrMapOvr>
  <p:transition spd="med">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7DB675-C752-4D7F-92E8-8D6C0E980564}"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DD03C5-1490-46E3-933D-7DFD7EA244DF}" type="slidenum">
              <a:rPr lang="en-IN" smtClean="0"/>
              <a:t>‹#›</a:t>
            </a:fld>
            <a:endParaRPr lang="en-IN"/>
          </a:p>
        </p:txBody>
      </p:sp>
    </p:spTree>
    <p:extLst>
      <p:ext uri="{BB962C8B-B14F-4D97-AF65-F5344CB8AC3E}">
        <p14:creationId xmlns:p14="http://schemas.microsoft.com/office/powerpoint/2010/main" val="1770588738"/>
      </p:ext>
    </p:extLst>
  </p:cSld>
  <p:clrMapOvr>
    <a:masterClrMapping/>
  </p:clrMapOvr>
  <p:transition spd="med">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7DB675-C752-4D7F-92E8-8D6C0E980564}"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DD03C5-1490-46E3-933D-7DFD7EA244DF}" type="slidenum">
              <a:rPr lang="en-IN" smtClean="0"/>
              <a:t>‹#›</a:t>
            </a:fld>
            <a:endParaRPr lang="en-IN"/>
          </a:p>
        </p:txBody>
      </p:sp>
    </p:spTree>
    <p:extLst>
      <p:ext uri="{BB962C8B-B14F-4D97-AF65-F5344CB8AC3E}">
        <p14:creationId xmlns:p14="http://schemas.microsoft.com/office/powerpoint/2010/main" val="2129052960"/>
      </p:ext>
    </p:extLst>
  </p:cSld>
  <p:clrMapOvr>
    <a:masterClrMapping/>
  </p:clrMapOvr>
  <p:transition spd="med">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7DB675-C752-4D7F-92E8-8D6C0E980564}"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DD03C5-1490-46E3-933D-7DFD7EA244DF}" type="slidenum">
              <a:rPr lang="en-IN" smtClean="0"/>
              <a:t>‹#›</a:t>
            </a:fld>
            <a:endParaRPr lang="en-IN"/>
          </a:p>
        </p:txBody>
      </p:sp>
    </p:spTree>
    <p:extLst>
      <p:ext uri="{BB962C8B-B14F-4D97-AF65-F5344CB8AC3E}">
        <p14:creationId xmlns:p14="http://schemas.microsoft.com/office/powerpoint/2010/main" val="3401766167"/>
      </p:ext>
    </p:extLst>
  </p:cSld>
  <p:clrMapOvr>
    <a:masterClrMapping/>
  </p:clrMapOvr>
  <p:transition spd="med">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77DB675-C752-4D7F-92E8-8D6C0E980564}" type="datetimeFigureOut">
              <a:rPr lang="en-IN" smtClean="0"/>
              <a:t>02-04-2024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1DD03C5-1490-46E3-933D-7DFD7EA244DF}" type="slidenum">
              <a:rPr lang="en-IN" smtClean="0"/>
              <a:t>‹#›</a:t>
            </a:fld>
            <a:endParaRPr lang="en-IN"/>
          </a:p>
        </p:txBody>
      </p:sp>
    </p:spTree>
    <p:extLst>
      <p:ext uri="{BB962C8B-B14F-4D97-AF65-F5344CB8AC3E}">
        <p14:creationId xmlns:p14="http://schemas.microsoft.com/office/powerpoint/2010/main" val="1163919760"/>
      </p:ext>
    </p:extLst>
  </p:cSld>
  <p:clrMap bg1="lt1" tx1="dk1" bg2="lt2" tx2="dk2" accent1="accent1" accent2="accent2" accent3="accent3" accent4="accent4" accent5="accent5" accent6="accent6" hlink="hlink" folHlink="folHlink"/>
  <p:sldLayoutIdLst>
    <p:sldLayoutId id="2147484419" r:id="rId1"/>
    <p:sldLayoutId id="2147484420" r:id="rId2"/>
    <p:sldLayoutId id="2147484421" r:id="rId3"/>
    <p:sldLayoutId id="2147484422" r:id="rId4"/>
    <p:sldLayoutId id="2147484423" r:id="rId5"/>
    <p:sldLayoutId id="2147484424" r:id="rId6"/>
    <p:sldLayoutId id="2147484425" r:id="rId7"/>
    <p:sldLayoutId id="2147484426" r:id="rId8"/>
    <p:sldLayoutId id="2147484427" r:id="rId9"/>
    <p:sldLayoutId id="2147484428" r:id="rId10"/>
    <p:sldLayoutId id="2147484429" r:id="rId11"/>
    <p:sldLayoutId id="2147484430" r:id="rId12"/>
    <p:sldLayoutId id="2147484431" r:id="rId13"/>
    <p:sldLayoutId id="2147484432" r:id="rId14"/>
    <p:sldLayoutId id="2147484433" r:id="rId15"/>
    <p:sldLayoutId id="2147484434" r:id="rId16"/>
    <p:sldLayoutId id="2147484435" r:id="rId17"/>
  </p:sldLayoutIdLst>
  <p:transition spd="med">
    <p:push dir="u"/>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rajsain.files.wordpress.com/2013/11/randomized-algorithms-motwani-and-raghavan.pdf" TargetMode="External"/><Relationship Id="rId2" Type="http://schemas.openxmlformats.org/officeDocument/2006/relationships/hyperlink" Target="https://people.csail.mit.edu/karger/Papers/fastcut.pdf" TargetMode="External"/><Relationship Id="rId1" Type="http://schemas.openxmlformats.org/officeDocument/2006/relationships/slideLayout" Target="../slideLayouts/slideLayout2.xml"/><Relationship Id="rId4" Type="http://schemas.openxmlformats.org/officeDocument/2006/relationships/hyperlink" Target="https://dl.ebooksworld.ir/books/Introduction.to.Algorithms.4th.Leiserson.Stein.Rivest.Cormen.MIT.Press.9780262046305.EBooksWorld.ir.pdf"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scaler.com/topics/data-structures/maximum-flow-and-minimum-cut/"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71E03-9EE6-8C2C-DAFF-ED82986B5103}"/>
              </a:ext>
            </a:extLst>
          </p:cNvPr>
          <p:cNvSpPr>
            <a:spLocks noGrp="1"/>
          </p:cNvSpPr>
          <p:nvPr>
            <p:ph type="ctrTitle"/>
          </p:nvPr>
        </p:nvSpPr>
        <p:spPr>
          <a:xfrm>
            <a:off x="1345095" y="2870200"/>
            <a:ext cx="9144000" cy="2387600"/>
          </a:xfrm>
        </p:spPr>
        <p:txBody>
          <a:bodyPr>
            <a:normAutofit fontScale="90000"/>
          </a:bodyPr>
          <a:lstStyle/>
          <a:p>
            <a:pPr>
              <a:lnSpc>
                <a:spcPct val="150000"/>
              </a:lnSpc>
            </a:pPr>
            <a:r>
              <a:rPr lang="en-IN" b="0" i="0" dirty="0">
                <a:solidFill>
                  <a:srgbClr val="000000"/>
                </a:solidFill>
                <a:effectLst/>
                <a:latin typeface="Helvetica Neue"/>
              </a:rPr>
              <a:t>ADVANCED ALGORITHMS (CS354) </a:t>
            </a:r>
            <a:r>
              <a:rPr lang="en-IN" dirty="0">
                <a:solidFill>
                  <a:srgbClr val="000000"/>
                </a:solidFill>
                <a:latin typeface="Helvetica Neue"/>
              </a:rPr>
              <a:t>PROJECT</a:t>
            </a:r>
            <a:br>
              <a:rPr lang="en-IN" sz="4400" dirty="0">
                <a:solidFill>
                  <a:srgbClr val="000000"/>
                </a:solidFill>
                <a:latin typeface="Helvetica Neue"/>
              </a:rPr>
            </a:br>
            <a:br>
              <a:rPr lang="en-IN" b="0" i="0" dirty="0">
                <a:solidFill>
                  <a:srgbClr val="333333"/>
                </a:solidFill>
                <a:effectLst/>
                <a:latin typeface="Helvetica Neue"/>
              </a:rPr>
            </a:br>
            <a:r>
              <a:rPr lang="en-IN" sz="3100" dirty="0">
                <a:solidFill>
                  <a:srgbClr val="000000"/>
                </a:solidFill>
                <a:latin typeface="Helvetica Neue"/>
              </a:rPr>
              <a:t>Under Prof</a:t>
            </a:r>
            <a:r>
              <a:rPr lang="en-IN" sz="3100" b="0" i="0" dirty="0">
                <a:solidFill>
                  <a:srgbClr val="000000"/>
                </a:solidFill>
                <a:effectLst/>
                <a:latin typeface="Helvetica Neue"/>
              </a:rPr>
              <a:t>. Manish Kumar Bajpai</a:t>
            </a:r>
            <a:endParaRPr lang="en-IN" sz="3100" dirty="0"/>
          </a:p>
        </p:txBody>
      </p:sp>
      <p:pic>
        <p:nvPicPr>
          <p:cNvPr id="5" name="Picture 4">
            <a:extLst>
              <a:ext uri="{FF2B5EF4-FFF2-40B4-BE49-F238E27FC236}">
                <a16:creationId xmlns:a16="http://schemas.microsoft.com/office/drawing/2014/main" id="{9900F90D-C50D-67A3-E2C4-9188B82134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7571" y="350286"/>
            <a:ext cx="900420" cy="1098763"/>
          </a:xfrm>
          <a:prstGeom prst="rect">
            <a:avLst/>
          </a:prstGeom>
        </p:spPr>
      </p:pic>
    </p:spTree>
    <p:extLst>
      <p:ext uri="{BB962C8B-B14F-4D97-AF65-F5344CB8AC3E}">
        <p14:creationId xmlns:p14="http://schemas.microsoft.com/office/powerpoint/2010/main" val="193732365"/>
      </p:ext>
    </p:extLst>
  </p:cSld>
  <p:clrMapOvr>
    <a:masterClrMapping/>
  </p:clrMapOvr>
  <p:transition spd="med">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72A08-7707-7AB1-1E60-3FB75ED30CEC}"/>
              </a:ext>
            </a:extLst>
          </p:cNvPr>
          <p:cNvSpPr>
            <a:spLocks noGrp="1"/>
          </p:cNvSpPr>
          <p:nvPr>
            <p:ph type="title"/>
          </p:nvPr>
        </p:nvSpPr>
        <p:spPr>
          <a:xfrm>
            <a:off x="1186137" y="294240"/>
            <a:ext cx="10018713" cy="1752599"/>
          </a:xfrm>
        </p:spPr>
        <p:txBody>
          <a:bodyPr/>
          <a:lstStyle/>
          <a:p>
            <a:r>
              <a:rPr lang="en-IN" dirty="0"/>
              <a:t>KARGER-STEIN ALGORITHM</a:t>
            </a:r>
          </a:p>
        </p:txBody>
      </p:sp>
      <p:sp>
        <p:nvSpPr>
          <p:cNvPr id="3" name="Content Placeholder 2">
            <a:extLst>
              <a:ext uri="{FF2B5EF4-FFF2-40B4-BE49-F238E27FC236}">
                <a16:creationId xmlns:a16="http://schemas.microsoft.com/office/drawing/2014/main" id="{36FA1BA4-17D5-0F0B-9BA4-02803201F5B8}"/>
              </a:ext>
            </a:extLst>
          </p:cNvPr>
          <p:cNvSpPr>
            <a:spLocks noGrp="1"/>
          </p:cNvSpPr>
          <p:nvPr>
            <p:ph idx="1"/>
          </p:nvPr>
        </p:nvSpPr>
        <p:spPr>
          <a:xfrm>
            <a:off x="2405270" y="1761403"/>
            <a:ext cx="8799580" cy="4620660"/>
          </a:xfrm>
        </p:spPr>
        <p:txBody>
          <a:bodyPr>
            <a:normAutofit fontScale="62500" lnSpcReduction="20000"/>
          </a:bodyPr>
          <a:lstStyle/>
          <a:p>
            <a:pPr marL="0" indent="0">
              <a:buNone/>
            </a:pPr>
            <a:r>
              <a:rPr lang="en-IN" dirty="0"/>
              <a:t>def </a:t>
            </a:r>
            <a:r>
              <a:rPr lang="en-IN" dirty="0" err="1"/>
              <a:t>FastMinCut</a:t>
            </a:r>
            <a:r>
              <a:rPr lang="en-IN" dirty="0"/>
              <a:t> (graph):</a:t>
            </a:r>
          </a:p>
          <a:p>
            <a:pPr marL="0" indent="0">
              <a:buNone/>
            </a:pPr>
            <a:r>
              <a:rPr lang="en-IN" dirty="0"/>
              <a:t>     if </a:t>
            </a:r>
            <a:r>
              <a:rPr lang="en-IN" dirty="0" err="1"/>
              <a:t>len</a:t>
            </a:r>
            <a:r>
              <a:rPr lang="en-IN" dirty="0"/>
              <a:t> (graph) &lt; 6:</a:t>
            </a:r>
          </a:p>
          <a:p>
            <a:pPr marL="0" indent="0">
              <a:buNone/>
            </a:pPr>
            <a:r>
              <a:rPr lang="en-IN" dirty="0"/>
              <a:t>          return </a:t>
            </a:r>
            <a:r>
              <a:rPr lang="en-IN" dirty="0" err="1"/>
              <a:t>MinCut</a:t>
            </a:r>
            <a:r>
              <a:rPr lang="en-IN" dirty="0"/>
              <a:t> (graph, 2)</a:t>
            </a:r>
          </a:p>
          <a:p>
            <a:pPr marL="0" indent="0">
              <a:buNone/>
            </a:pPr>
            <a:r>
              <a:rPr lang="en-IN" dirty="0"/>
              <a:t>     else :</a:t>
            </a:r>
          </a:p>
          <a:p>
            <a:pPr marL="0" indent="0">
              <a:buNone/>
            </a:pPr>
            <a:r>
              <a:rPr lang="en-IN" dirty="0"/>
              <a:t>          t = 1 + int (</a:t>
            </a:r>
            <a:r>
              <a:rPr lang="en-IN" dirty="0" err="1"/>
              <a:t>len</a:t>
            </a:r>
            <a:r>
              <a:rPr lang="en-IN" dirty="0"/>
              <a:t> (graph) / </a:t>
            </a:r>
            <a:r>
              <a:rPr lang="en-IN" dirty="0" err="1"/>
              <a:t>math.sqrt</a:t>
            </a:r>
            <a:r>
              <a:rPr lang="en-IN" dirty="0"/>
              <a:t>(2))</a:t>
            </a:r>
          </a:p>
          <a:p>
            <a:pPr marL="0" indent="0">
              <a:buNone/>
            </a:pPr>
            <a:r>
              <a:rPr lang="en-IN" dirty="0"/>
              <a:t>          graph-1 = </a:t>
            </a:r>
            <a:r>
              <a:rPr lang="en-IN" dirty="0" err="1"/>
              <a:t>MinCut</a:t>
            </a:r>
            <a:r>
              <a:rPr lang="en-IN" dirty="0"/>
              <a:t> (graph, t) graph_2 = </a:t>
            </a:r>
            <a:r>
              <a:rPr lang="en-IN" dirty="0" err="1"/>
              <a:t>MinCut</a:t>
            </a:r>
            <a:r>
              <a:rPr lang="en-IN" dirty="0"/>
              <a:t> (graph, t)</a:t>
            </a:r>
          </a:p>
          <a:p>
            <a:pPr marL="0" indent="0">
              <a:buNone/>
            </a:pPr>
            <a:r>
              <a:rPr lang="en-IN" dirty="0"/>
              <a:t>          if </a:t>
            </a:r>
            <a:r>
              <a:rPr lang="en-IN" dirty="0" err="1"/>
              <a:t>len</a:t>
            </a:r>
            <a:r>
              <a:rPr lang="en-IN" dirty="0"/>
              <a:t> (graph_1) &gt; </a:t>
            </a:r>
            <a:r>
              <a:rPr lang="en-IN" dirty="0" err="1"/>
              <a:t>len</a:t>
            </a:r>
            <a:r>
              <a:rPr lang="en-IN" dirty="0"/>
              <a:t> (graph_2):</a:t>
            </a:r>
          </a:p>
          <a:p>
            <a:pPr marL="0" indent="0">
              <a:buNone/>
            </a:pPr>
            <a:r>
              <a:rPr lang="en-IN" dirty="0"/>
              <a:t>                     return </a:t>
            </a:r>
            <a:r>
              <a:rPr lang="en-IN" dirty="0" err="1"/>
              <a:t>FastMin</a:t>
            </a:r>
            <a:r>
              <a:rPr lang="en-IN" dirty="0"/>
              <a:t> Cut (graph_2)</a:t>
            </a:r>
          </a:p>
          <a:p>
            <a:pPr marL="0" indent="0">
              <a:buNone/>
            </a:pPr>
            <a:r>
              <a:rPr lang="en-IN" dirty="0"/>
              <a:t>          else: return Fast Min Cut (graph_1)</a:t>
            </a:r>
          </a:p>
          <a:p>
            <a:pPr marL="0" indent="0">
              <a:buNone/>
            </a:pPr>
            <a:r>
              <a:rPr lang="en-IN" dirty="0"/>
              <a:t># Running times</a:t>
            </a:r>
          </a:p>
          <a:p>
            <a:pPr marL="0" indent="0">
              <a:buNone/>
            </a:pPr>
            <a:r>
              <a:rPr lang="en-IN" dirty="0"/>
              <a:t>count = int ( math.log (</a:t>
            </a:r>
            <a:r>
              <a:rPr lang="en-IN" dirty="0" err="1"/>
              <a:t>len</a:t>
            </a:r>
            <a:r>
              <a:rPr lang="en-IN" dirty="0"/>
              <a:t> ( graph ))) * int( math.log (</a:t>
            </a:r>
            <a:r>
              <a:rPr lang="en-IN" dirty="0" err="1"/>
              <a:t>len</a:t>
            </a:r>
            <a:r>
              <a:rPr lang="en-IN" dirty="0"/>
              <a:t> ( graph )))</a:t>
            </a:r>
          </a:p>
          <a:p>
            <a:pPr marL="0" indent="0">
              <a:buNone/>
            </a:pPr>
            <a:r>
              <a:rPr lang="en-IN" dirty="0"/>
              <a:t>while </a:t>
            </a:r>
            <a:r>
              <a:rPr lang="en-IN" dirty="0" err="1"/>
              <a:t>i</a:t>
            </a:r>
            <a:r>
              <a:rPr lang="en-IN" dirty="0"/>
              <a:t> &lt; count:</a:t>
            </a:r>
          </a:p>
          <a:p>
            <a:pPr marL="0" indent="0">
              <a:buNone/>
            </a:pPr>
            <a:r>
              <a:rPr lang="en-IN" dirty="0"/>
              <a:t>     graph1 = copy. </a:t>
            </a:r>
            <a:r>
              <a:rPr lang="en-IN" dirty="0" err="1"/>
              <a:t>deepcopy</a:t>
            </a:r>
            <a:r>
              <a:rPr lang="en-IN" dirty="0"/>
              <a:t> (graph)</a:t>
            </a:r>
          </a:p>
          <a:p>
            <a:pPr marL="0" indent="0">
              <a:buNone/>
            </a:pPr>
            <a:r>
              <a:rPr lang="en-IN" dirty="0"/>
              <a:t>       g = </a:t>
            </a:r>
            <a:r>
              <a:rPr lang="en-IN" dirty="0" err="1"/>
              <a:t>FastMin</a:t>
            </a:r>
            <a:r>
              <a:rPr lang="en-IN" dirty="0"/>
              <a:t> Cut (graph1)</a:t>
            </a:r>
          </a:p>
          <a:p>
            <a:pPr marL="0" indent="0">
              <a:buNone/>
            </a:pPr>
            <a:r>
              <a:rPr lang="en-IN" dirty="0"/>
              <a:t>       </a:t>
            </a:r>
            <a:r>
              <a:rPr lang="en-IN" dirty="0" err="1"/>
              <a:t>i</a:t>
            </a:r>
            <a:r>
              <a:rPr lang="en-IN" dirty="0"/>
              <a:t> += 1</a:t>
            </a:r>
          </a:p>
        </p:txBody>
      </p:sp>
      <p:sp>
        <p:nvSpPr>
          <p:cNvPr id="4" name="Rectangle 3">
            <a:extLst>
              <a:ext uri="{FF2B5EF4-FFF2-40B4-BE49-F238E27FC236}">
                <a16:creationId xmlns:a16="http://schemas.microsoft.com/office/drawing/2014/main" id="{7997133F-3ADD-750F-139F-AC01F62A9CFC}"/>
              </a:ext>
            </a:extLst>
          </p:cNvPr>
          <p:cNvSpPr/>
          <p:nvPr/>
        </p:nvSpPr>
        <p:spPr>
          <a:xfrm>
            <a:off x="2213841" y="1761403"/>
            <a:ext cx="8395252" cy="46206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F5012ACC-D4F1-14A6-54CE-F1AFA2739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7571" y="350286"/>
            <a:ext cx="900420" cy="1098763"/>
          </a:xfrm>
          <a:prstGeom prst="rect">
            <a:avLst/>
          </a:prstGeom>
        </p:spPr>
      </p:pic>
    </p:spTree>
    <p:extLst>
      <p:ext uri="{BB962C8B-B14F-4D97-AF65-F5344CB8AC3E}">
        <p14:creationId xmlns:p14="http://schemas.microsoft.com/office/powerpoint/2010/main" val="54872553"/>
      </p:ext>
    </p:extLst>
  </p:cSld>
  <p:clrMapOvr>
    <a:masterClrMapping/>
  </p:clrMapOvr>
  <p:transition spd="med">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F838-52FD-4BB3-BB69-BAA79CEB3D6F}"/>
              </a:ext>
            </a:extLst>
          </p:cNvPr>
          <p:cNvSpPr>
            <a:spLocks noGrp="1"/>
          </p:cNvSpPr>
          <p:nvPr>
            <p:ph type="title"/>
          </p:nvPr>
        </p:nvSpPr>
        <p:spPr>
          <a:xfrm>
            <a:off x="1329712" y="188174"/>
            <a:ext cx="9677435" cy="1608015"/>
          </a:xfrm>
        </p:spPr>
        <p:txBody>
          <a:bodyPr>
            <a:normAutofit/>
          </a:bodyPr>
          <a:lstStyle/>
          <a:p>
            <a:r>
              <a:rPr lang="en-IN" dirty="0"/>
              <a:t>RESULTS OBTAINED ON IMPLEMENTATION</a:t>
            </a:r>
          </a:p>
        </p:txBody>
      </p:sp>
      <p:pic>
        <p:nvPicPr>
          <p:cNvPr id="7" name="Content Placeholder 6">
            <a:extLst>
              <a:ext uri="{FF2B5EF4-FFF2-40B4-BE49-F238E27FC236}">
                <a16:creationId xmlns:a16="http://schemas.microsoft.com/office/drawing/2014/main" id="{32A2EEB6-DDF6-90E9-1C5B-9AF8321FDC8C}"/>
              </a:ext>
            </a:extLst>
          </p:cNvPr>
          <p:cNvPicPr>
            <a:picLocks noGrp="1" noChangeAspect="1"/>
          </p:cNvPicPr>
          <p:nvPr>
            <p:ph idx="1"/>
          </p:nvPr>
        </p:nvPicPr>
        <p:blipFill>
          <a:blip r:embed="rId2"/>
          <a:stretch>
            <a:fillRect/>
          </a:stretch>
        </p:blipFill>
        <p:spPr>
          <a:xfrm>
            <a:off x="6295271" y="1979328"/>
            <a:ext cx="5612296" cy="1760942"/>
          </a:xfrm>
        </p:spPr>
      </p:pic>
      <p:pic>
        <p:nvPicPr>
          <p:cNvPr id="5" name="Picture 4">
            <a:extLst>
              <a:ext uri="{FF2B5EF4-FFF2-40B4-BE49-F238E27FC236}">
                <a16:creationId xmlns:a16="http://schemas.microsoft.com/office/drawing/2014/main" id="{8E4B514F-E460-2217-F10D-2775150FDE5C}"/>
              </a:ext>
            </a:extLst>
          </p:cNvPr>
          <p:cNvPicPr>
            <a:picLocks noChangeAspect="1"/>
          </p:cNvPicPr>
          <p:nvPr/>
        </p:nvPicPr>
        <p:blipFill>
          <a:blip r:embed="rId3"/>
          <a:stretch>
            <a:fillRect/>
          </a:stretch>
        </p:blipFill>
        <p:spPr>
          <a:xfrm>
            <a:off x="2756453" y="3922840"/>
            <a:ext cx="6954375" cy="2318125"/>
          </a:xfrm>
          <a:prstGeom prst="rect">
            <a:avLst/>
          </a:prstGeom>
        </p:spPr>
      </p:pic>
      <p:pic>
        <p:nvPicPr>
          <p:cNvPr id="9" name="Picture 8">
            <a:extLst>
              <a:ext uri="{FF2B5EF4-FFF2-40B4-BE49-F238E27FC236}">
                <a16:creationId xmlns:a16="http://schemas.microsoft.com/office/drawing/2014/main" id="{6B3DCB0C-9118-C338-A429-365FC6953234}"/>
              </a:ext>
            </a:extLst>
          </p:cNvPr>
          <p:cNvPicPr>
            <a:picLocks noChangeAspect="1"/>
          </p:cNvPicPr>
          <p:nvPr/>
        </p:nvPicPr>
        <p:blipFill>
          <a:blip r:embed="rId4"/>
          <a:stretch>
            <a:fillRect/>
          </a:stretch>
        </p:blipFill>
        <p:spPr>
          <a:xfrm>
            <a:off x="284433" y="1979328"/>
            <a:ext cx="5639290" cy="1760373"/>
          </a:xfrm>
          <a:prstGeom prst="rect">
            <a:avLst/>
          </a:prstGeom>
        </p:spPr>
      </p:pic>
      <p:sp>
        <p:nvSpPr>
          <p:cNvPr id="10" name="TextBox 9">
            <a:extLst>
              <a:ext uri="{FF2B5EF4-FFF2-40B4-BE49-F238E27FC236}">
                <a16:creationId xmlns:a16="http://schemas.microsoft.com/office/drawing/2014/main" id="{3162DF6F-F9A3-F80B-C95A-BA01DC781A63}"/>
              </a:ext>
            </a:extLst>
          </p:cNvPr>
          <p:cNvSpPr txBox="1"/>
          <p:nvPr/>
        </p:nvSpPr>
        <p:spPr>
          <a:xfrm>
            <a:off x="1570382" y="1549872"/>
            <a:ext cx="4999383" cy="369332"/>
          </a:xfrm>
          <a:prstGeom prst="rect">
            <a:avLst/>
          </a:prstGeom>
          <a:noFill/>
        </p:spPr>
        <p:txBody>
          <a:bodyPr wrap="square" rtlCol="0">
            <a:spAutoFit/>
          </a:bodyPr>
          <a:lstStyle/>
          <a:p>
            <a:r>
              <a:rPr lang="en-IN" dirty="0"/>
              <a:t>KARGER’S ALGORITHM</a:t>
            </a:r>
          </a:p>
        </p:txBody>
      </p:sp>
      <p:sp>
        <p:nvSpPr>
          <p:cNvPr id="11" name="TextBox 10">
            <a:extLst>
              <a:ext uri="{FF2B5EF4-FFF2-40B4-BE49-F238E27FC236}">
                <a16:creationId xmlns:a16="http://schemas.microsoft.com/office/drawing/2014/main" id="{B5CF3E00-68D9-F776-A572-82229D469C26}"/>
              </a:ext>
            </a:extLst>
          </p:cNvPr>
          <p:cNvSpPr txBox="1"/>
          <p:nvPr/>
        </p:nvSpPr>
        <p:spPr>
          <a:xfrm>
            <a:off x="7434471" y="1532887"/>
            <a:ext cx="4239038" cy="369332"/>
          </a:xfrm>
          <a:prstGeom prst="rect">
            <a:avLst/>
          </a:prstGeom>
          <a:noFill/>
        </p:spPr>
        <p:txBody>
          <a:bodyPr wrap="square" rtlCol="0">
            <a:spAutoFit/>
          </a:bodyPr>
          <a:lstStyle/>
          <a:p>
            <a:r>
              <a:rPr lang="en-IN" dirty="0"/>
              <a:t>KARGER-STEIN  ALGORITHM</a:t>
            </a:r>
          </a:p>
        </p:txBody>
      </p:sp>
      <p:pic>
        <p:nvPicPr>
          <p:cNvPr id="12" name="Picture 11">
            <a:extLst>
              <a:ext uri="{FF2B5EF4-FFF2-40B4-BE49-F238E27FC236}">
                <a16:creationId xmlns:a16="http://schemas.microsoft.com/office/drawing/2014/main" id="{7FF50AAC-75B1-CCAC-14B2-B93FD29A96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07147" y="311149"/>
            <a:ext cx="900420" cy="1098763"/>
          </a:xfrm>
          <a:prstGeom prst="rect">
            <a:avLst/>
          </a:prstGeom>
        </p:spPr>
      </p:pic>
    </p:spTree>
    <p:extLst>
      <p:ext uri="{BB962C8B-B14F-4D97-AF65-F5344CB8AC3E}">
        <p14:creationId xmlns:p14="http://schemas.microsoft.com/office/powerpoint/2010/main" val="3219032175"/>
      </p:ext>
    </p:extLst>
  </p:cSld>
  <p:clrMapOvr>
    <a:masterClrMapping/>
  </p:clrMapOvr>
  <p:transition spd="med">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75C5-D9AE-2F97-8FE9-54738A7BB716}"/>
              </a:ext>
            </a:extLst>
          </p:cNvPr>
          <p:cNvSpPr>
            <a:spLocks noGrp="1"/>
          </p:cNvSpPr>
          <p:nvPr>
            <p:ph type="title"/>
          </p:nvPr>
        </p:nvSpPr>
        <p:spPr/>
        <p:txBody>
          <a:bodyPr>
            <a:normAutofit/>
          </a:bodyPr>
          <a:lstStyle/>
          <a:p>
            <a:r>
              <a:rPr lang="en-IN" dirty="0"/>
              <a:t>LIMITATIONS AND IMPROVEMENTS</a:t>
            </a:r>
          </a:p>
        </p:txBody>
      </p:sp>
      <p:sp>
        <p:nvSpPr>
          <p:cNvPr id="3" name="Content Placeholder 2">
            <a:extLst>
              <a:ext uri="{FF2B5EF4-FFF2-40B4-BE49-F238E27FC236}">
                <a16:creationId xmlns:a16="http://schemas.microsoft.com/office/drawing/2014/main" id="{6464B646-A552-875B-C6B4-E3C9AB7BD7B6}"/>
              </a:ext>
            </a:extLst>
          </p:cNvPr>
          <p:cNvSpPr>
            <a:spLocks noGrp="1"/>
          </p:cNvSpPr>
          <p:nvPr>
            <p:ph idx="1"/>
          </p:nvPr>
        </p:nvSpPr>
        <p:spPr>
          <a:xfrm>
            <a:off x="1484311" y="1784563"/>
            <a:ext cx="10750826" cy="4823653"/>
          </a:xfrm>
        </p:spPr>
        <p:txBody>
          <a:bodyPr>
            <a:normAutofit/>
          </a:bodyPr>
          <a:lstStyle/>
          <a:p>
            <a:r>
              <a:rPr lang="en-US" b="0" i="0" dirty="0">
                <a:solidFill>
                  <a:srgbClr val="0D0D0D"/>
                </a:solidFill>
                <a:effectLst/>
                <a:latin typeface="Söhne"/>
              </a:rPr>
              <a:t>Like Karger's algorithm, the Karger-Stein algorithm provides an approximate solution to the minimum cut problem. While it reduces variance and improves accuracy compared to Karger's algorithm, it is not guaranteed to find the exact minimum cut in all cases.</a:t>
            </a:r>
            <a:endParaRPr lang="en-US" dirty="0">
              <a:solidFill>
                <a:srgbClr val="0D0D0D"/>
              </a:solidFill>
              <a:latin typeface="Söhne"/>
            </a:endParaRPr>
          </a:p>
          <a:p>
            <a:r>
              <a:rPr lang="en-US" b="0" i="0" dirty="0">
                <a:solidFill>
                  <a:srgbClr val="0D0D0D"/>
                </a:solidFill>
                <a:effectLst/>
                <a:latin typeface="Söhne"/>
              </a:rPr>
              <a:t>Like many randomized algorithms, the Karger-Stein algorithm may converge to a local minimum</a:t>
            </a:r>
            <a:endParaRPr lang="en-IN" dirty="0"/>
          </a:p>
          <a:p>
            <a:r>
              <a:rPr lang="en-US" b="0" i="0" dirty="0">
                <a:solidFill>
                  <a:srgbClr val="0D0D0D"/>
                </a:solidFill>
                <a:effectLst/>
                <a:latin typeface="Söhne"/>
              </a:rPr>
              <a:t>While the Karger-Stein algorithm quite efficient compared to Karger's algorithm, further reduction in running times can be explored. This would involve optimizing the recursive contraction process and possibly exploring parallel algorithms.</a:t>
            </a:r>
            <a:endParaRPr lang="en-IN" dirty="0"/>
          </a:p>
        </p:txBody>
      </p:sp>
      <p:pic>
        <p:nvPicPr>
          <p:cNvPr id="4" name="Picture 3">
            <a:extLst>
              <a:ext uri="{FF2B5EF4-FFF2-40B4-BE49-F238E27FC236}">
                <a16:creationId xmlns:a16="http://schemas.microsoft.com/office/drawing/2014/main" id="{A53DFB27-F632-C25D-C947-6EEC94DE0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7571" y="350286"/>
            <a:ext cx="900420" cy="1098763"/>
          </a:xfrm>
          <a:prstGeom prst="rect">
            <a:avLst/>
          </a:prstGeom>
        </p:spPr>
      </p:pic>
    </p:spTree>
    <p:extLst>
      <p:ext uri="{BB962C8B-B14F-4D97-AF65-F5344CB8AC3E}">
        <p14:creationId xmlns:p14="http://schemas.microsoft.com/office/powerpoint/2010/main" val="2644538453"/>
      </p:ext>
    </p:extLst>
  </p:cSld>
  <p:clrMapOvr>
    <a:masterClrMapping/>
  </p:clrMapOvr>
  <p:transition spd="med">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2CCD-1EA4-6DED-C175-C7DF0CD29C5D}"/>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C6829835-86B6-711A-65D9-B5A6DED2C51B}"/>
              </a:ext>
            </a:extLst>
          </p:cNvPr>
          <p:cNvSpPr>
            <a:spLocks noGrp="1"/>
          </p:cNvSpPr>
          <p:nvPr>
            <p:ph idx="1"/>
          </p:nvPr>
        </p:nvSpPr>
        <p:spPr/>
        <p:txBody>
          <a:bodyPr/>
          <a:lstStyle/>
          <a:p>
            <a:r>
              <a:rPr lang="en-IN" dirty="0">
                <a:hlinkClick r:id="rId2"/>
              </a:rPr>
              <a:t>https://people.csail.mit.edu/karger/Papers/fastcut.pdf</a:t>
            </a:r>
            <a:endParaRPr lang="en-IN" dirty="0"/>
          </a:p>
          <a:p>
            <a:r>
              <a:rPr lang="en-IN" dirty="0">
                <a:hlinkClick r:id="rId3"/>
              </a:rPr>
              <a:t>https://rajsain.files.wordpress.com/2013/11/randomized-algorithms-motwani-and-raghavan.pdf</a:t>
            </a:r>
            <a:endParaRPr lang="en-IN" dirty="0"/>
          </a:p>
          <a:p>
            <a:r>
              <a:rPr lang="en-IN" dirty="0">
                <a:hlinkClick r:id="rId4"/>
              </a:rPr>
              <a:t>https://dl.ebooksworld.ir/books/Introduction.to.Algorithms.4th.Leiserson.Stein.Rivest.Cormen.MIT.Press.9780262046305.EBooksWorld.ir.pdf</a:t>
            </a:r>
            <a:endParaRPr lang="en-IN" dirty="0"/>
          </a:p>
          <a:p>
            <a:endParaRPr lang="en-IN" dirty="0"/>
          </a:p>
        </p:txBody>
      </p:sp>
    </p:spTree>
    <p:extLst>
      <p:ext uri="{BB962C8B-B14F-4D97-AF65-F5344CB8AC3E}">
        <p14:creationId xmlns:p14="http://schemas.microsoft.com/office/powerpoint/2010/main" val="812085231"/>
      </p:ext>
    </p:extLst>
  </p:cSld>
  <p:clrMapOvr>
    <a:masterClrMapping/>
  </p:clrMapOvr>
  <p:transition spd="med">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31F5F-5747-BE15-C526-F97FB1917B2D}"/>
              </a:ext>
            </a:extLst>
          </p:cNvPr>
          <p:cNvSpPr>
            <a:spLocks noGrp="1"/>
          </p:cNvSpPr>
          <p:nvPr>
            <p:ph type="ctrTitle"/>
          </p:nvPr>
        </p:nvSpPr>
        <p:spPr>
          <a:xfrm>
            <a:off x="2282949" y="1221042"/>
            <a:ext cx="8574622" cy="2616199"/>
          </a:xfrm>
        </p:spPr>
        <p:txBody>
          <a:bodyPr/>
          <a:lstStyle/>
          <a:p>
            <a:r>
              <a:rPr lang="en-IN" dirty="0"/>
              <a:t>THANK YOU</a:t>
            </a:r>
          </a:p>
        </p:txBody>
      </p:sp>
      <p:sp>
        <p:nvSpPr>
          <p:cNvPr id="3" name="Subtitle 2">
            <a:extLst>
              <a:ext uri="{FF2B5EF4-FFF2-40B4-BE49-F238E27FC236}">
                <a16:creationId xmlns:a16="http://schemas.microsoft.com/office/drawing/2014/main" id="{6C76C520-376B-D21C-80E4-336D9C5EC736}"/>
              </a:ext>
            </a:extLst>
          </p:cNvPr>
          <p:cNvSpPr>
            <a:spLocks noGrp="1"/>
          </p:cNvSpPr>
          <p:nvPr>
            <p:ph type="subTitle" idx="1"/>
          </p:nvPr>
        </p:nvSpPr>
        <p:spPr>
          <a:xfrm>
            <a:off x="3571160" y="4105597"/>
            <a:ext cx="6987645" cy="1388534"/>
          </a:xfrm>
        </p:spPr>
        <p:txBody>
          <a:bodyPr>
            <a:normAutofit fontScale="32500" lnSpcReduction="20000"/>
          </a:bodyPr>
          <a:lstStyle/>
          <a:p>
            <a:endParaRPr lang="en-IN" dirty="0"/>
          </a:p>
          <a:p>
            <a:r>
              <a:rPr lang="en-IN" sz="4300" b="1" dirty="0"/>
              <a:t>TEAM MEMBERS :</a:t>
            </a:r>
          </a:p>
          <a:p>
            <a:r>
              <a:rPr lang="en-IN" sz="4300" b="1" dirty="0"/>
              <a:t>21CSB0B34  M NIKHITHA REDDY</a:t>
            </a:r>
          </a:p>
          <a:p>
            <a:r>
              <a:rPr lang="en-IN" sz="4300" b="1" dirty="0"/>
              <a:t>21CSB0B45  R NAGA SAI CHARITHA</a:t>
            </a:r>
          </a:p>
          <a:p>
            <a:r>
              <a:rPr lang="en-IN" sz="4300" b="1" dirty="0"/>
              <a:t>21CSB0B59  TATTUKOLLA CHARISHMA</a:t>
            </a:r>
          </a:p>
        </p:txBody>
      </p:sp>
      <p:pic>
        <p:nvPicPr>
          <p:cNvPr id="4" name="Picture 3">
            <a:extLst>
              <a:ext uri="{FF2B5EF4-FFF2-40B4-BE49-F238E27FC236}">
                <a16:creationId xmlns:a16="http://schemas.microsoft.com/office/drawing/2014/main" id="{9C0251E7-5941-9242-8545-27A05BEE7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7571" y="350286"/>
            <a:ext cx="900420" cy="1098763"/>
          </a:xfrm>
          <a:prstGeom prst="rect">
            <a:avLst/>
          </a:prstGeom>
        </p:spPr>
      </p:pic>
    </p:spTree>
    <p:extLst>
      <p:ext uri="{BB962C8B-B14F-4D97-AF65-F5344CB8AC3E}">
        <p14:creationId xmlns:p14="http://schemas.microsoft.com/office/powerpoint/2010/main" val="283187203"/>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1000" fill="hold"/>
                                        <p:tgtEl>
                                          <p:spTgt spid="2"/>
                                        </p:tgtEl>
                                        <p:attrNameLst>
                                          <p:attrName>ppt_w</p:attrName>
                                        </p:attrNameLst>
                                      </p:cBhvr>
                                      <p:tavLst>
                                        <p:tav tm="0">
                                          <p:val>
                                            <p:fltVal val="0"/>
                                          </p:val>
                                        </p:tav>
                                        <p:tav tm="100000">
                                          <p:val>
                                            <p:strVal val="#ppt_w"/>
                                          </p:val>
                                        </p:tav>
                                      </p:tavLst>
                                    </p:anim>
                                    <p:anim calcmode="lin" valueType="num">
                                      <p:cBhvr>
                                        <p:cTn id="26" dur="1000" fill="hold"/>
                                        <p:tgtEl>
                                          <p:spTgt spid="2"/>
                                        </p:tgtEl>
                                        <p:attrNameLst>
                                          <p:attrName>ppt_h</p:attrName>
                                        </p:attrNameLst>
                                      </p:cBhvr>
                                      <p:tavLst>
                                        <p:tav tm="0">
                                          <p:val>
                                            <p:fltVal val="0"/>
                                          </p:val>
                                        </p:tav>
                                        <p:tav tm="100000">
                                          <p:val>
                                            <p:strVal val="#ppt_h"/>
                                          </p:val>
                                        </p:tav>
                                      </p:tavLst>
                                    </p:anim>
                                    <p:anim calcmode="lin" valueType="num">
                                      <p:cBhvr>
                                        <p:cTn id="27" dur="1000" fill="hold"/>
                                        <p:tgtEl>
                                          <p:spTgt spid="2"/>
                                        </p:tgtEl>
                                        <p:attrNameLst>
                                          <p:attrName>style.rotation</p:attrName>
                                        </p:attrNameLst>
                                      </p:cBhvr>
                                      <p:tavLst>
                                        <p:tav tm="0">
                                          <p:val>
                                            <p:fltVal val="90"/>
                                          </p:val>
                                        </p:tav>
                                        <p:tav tm="100000">
                                          <p:val>
                                            <p:fltVal val="0"/>
                                          </p:val>
                                        </p:tav>
                                      </p:tavLst>
                                    </p:anim>
                                    <p:animEffect transition="in" filter="fade">
                                      <p:cBhvr>
                                        <p:cTn id="2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43423-BBA7-7DD7-30B6-8450DFC648FE}"/>
              </a:ext>
            </a:extLst>
          </p:cNvPr>
          <p:cNvSpPr>
            <a:spLocks noGrp="1"/>
          </p:cNvSpPr>
          <p:nvPr>
            <p:ph type="ctrTitle"/>
          </p:nvPr>
        </p:nvSpPr>
        <p:spPr>
          <a:xfrm>
            <a:off x="1424609" y="655172"/>
            <a:ext cx="9144000" cy="2387600"/>
          </a:xfrm>
        </p:spPr>
        <p:txBody>
          <a:bodyPr/>
          <a:lstStyle/>
          <a:p>
            <a:r>
              <a:rPr lang="en-IN" dirty="0"/>
              <a:t>THE MINIMUM CUT PROBLEM</a:t>
            </a:r>
          </a:p>
        </p:txBody>
      </p:sp>
      <p:sp>
        <p:nvSpPr>
          <p:cNvPr id="3" name="Subtitle 2">
            <a:extLst>
              <a:ext uri="{FF2B5EF4-FFF2-40B4-BE49-F238E27FC236}">
                <a16:creationId xmlns:a16="http://schemas.microsoft.com/office/drawing/2014/main" id="{360678C5-DE0F-CF13-048C-E54C83CB61B1}"/>
              </a:ext>
            </a:extLst>
          </p:cNvPr>
          <p:cNvSpPr>
            <a:spLocks noGrp="1"/>
          </p:cNvSpPr>
          <p:nvPr>
            <p:ph type="subTitle" idx="1"/>
          </p:nvPr>
        </p:nvSpPr>
        <p:spPr>
          <a:xfrm>
            <a:off x="1524000" y="3244021"/>
            <a:ext cx="9144000" cy="1655762"/>
          </a:xfrm>
        </p:spPr>
        <p:txBody>
          <a:bodyPr/>
          <a:lstStyle/>
          <a:p>
            <a:r>
              <a:rPr lang="en-IN" dirty="0"/>
              <a:t>(</a:t>
            </a:r>
            <a:r>
              <a:rPr lang="en-IN" i="0" dirty="0">
                <a:solidFill>
                  <a:srgbClr val="0D0D0D"/>
                </a:solidFill>
                <a:effectLst/>
                <a:latin typeface="Söhne"/>
              </a:rPr>
              <a:t>Karger-Stein Algorithm</a:t>
            </a:r>
            <a:r>
              <a:rPr lang="en-IN" dirty="0"/>
              <a:t>)</a:t>
            </a:r>
          </a:p>
        </p:txBody>
      </p:sp>
      <p:pic>
        <p:nvPicPr>
          <p:cNvPr id="5" name="Picture 4">
            <a:extLst>
              <a:ext uri="{FF2B5EF4-FFF2-40B4-BE49-F238E27FC236}">
                <a16:creationId xmlns:a16="http://schemas.microsoft.com/office/drawing/2014/main" id="{E34C29DB-442A-1E1B-2C07-72E7255C3AFC}"/>
              </a:ext>
            </a:extLst>
          </p:cNvPr>
          <p:cNvPicPr>
            <a:picLocks noChangeAspect="1"/>
          </p:cNvPicPr>
          <p:nvPr/>
        </p:nvPicPr>
        <p:blipFill>
          <a:blip r:embed="rId2"/>
          <a:stretch>
            <a:fillRect/>
          </a:stretch>
        </p:blipFill>
        <p:spPr>
          <a:xfrm>
            <a:off x="5302733" y="3915548"/>
            <a:ext cx="5265876" cy="2187130"/>
          </a:xfrm>
          <a:prstGeom prst="rect">
            <a:avLst/>
          </a:prstGeom>
        </p:spPr>
      </p:pic>
      <p:sp>
        <p:nvSpPr>
          <p:cNvPr id="6" name="TextBox 5">
            <a:extLst>
              <a:ext uri="{FF2B5EF4-FFF2-40B4-BE49-F238E27FC236}">
                <a16:creationId xmlns:a16="http://schemas.microsoft.com/office/drawing/2014/main" id="{24F83FE8-E8B6-DD7D-FB6A-C8EE5F891A11}"/>
              </a:ext>
            </a:extLst>
          </p:cNvPr>
          <p:cNvSpPr txBox="1"/>
          <p:nvPr/>
        </p:nvSpPr>
        <p:spPr>
          <a:xfrm>
            <a:off x="2335695" y="6376332"/>
            <a:ext cx="8587409" cy="369332"/>
          </a:xfrm>
          <a:prstGeom prst="rect">
            <a:avLst/>
          </a:prstGeom>
          <a:noFill/>
        </p:spPr>
        <p:txBody>
          <a:bodyPr wrap="square" rtlCol="0">
            <a:spAutoFit/>
          </a:bodyPr>
          <a:lstStyle/>
          <a:p>
            <a:r>
              <a:rPr lang="en-IN" dirty="0">
                <a:hlinkClick r:id="rId3"/>
              </a:rPr>
              <a:t>https://www.scaler.com/topics/data-structures/maximum-flow-and-minimum-cut/</a:t>
            </a:r>
            <a:endParaRPr lang="en-IN" dirty="0"/>
          </a:p>
        </p:txBody>
      </p:sp>
      <p:pic>
        <p:nvPicPr>
          <p:cNvPr id="7" name="Picture 6">
            <a:extLst>
              <a:ext uri="{FF2B5EF4-FFF2-40B4-BE49-F238E27FC236}">
                <a16:creationId xmlns:a16="http://schemas.microsoft.com/office/drawing/2014/main" id="{95166BA6-3957-B110-B5AB-01FDB46D10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57571" y="350286"/>
            <a:ext cx="900420" cy="1098763"/>
          </a:xfrm>
          <a:prstGeom prst="rect">
            <a:avLst/>
          </a:prstGeom>
        </p:spPr>
      </p:pic>
    </p:spTree>
    <p:extLst>
      <p:ext uri="{BB962C8B-B14F-4D97-AF65-F5344CB8AC3E}">
        <p14:creationId xmlns:p14="http://schemas.microsoft.com/office/powerpoint/2010/main" val="1608610429"/>
      </p:ext>
    </p:extLst>
  </p:cSld>
  <p:clrMapOvr>
    <a:masterClrMapping/>
  </p:clrMapOvr>
  <p:transition spd="med">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6BB64-19D0-93AD-FF93-0645F6408E48}"/>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8AB415CA-94CA-35AB-DCCD-0B3682DD0968}"/>
              </a:ext>
            </a:extLst>
          </p:cNvPr>
          <p:cNvSpPr>
            <a:spLocks noGrp="1"/>
          </p:cNvSpPr>
          <p:nvPr>
            <p:ph idx="1"/>
          </p:nvPr>
        </p:nvSpPr>
        <p:spPr/>
        <p:txBody>
          <a:bodyPr>
            <a:normAutofit fontScale="92500" lnSpcReduction="20000"/>
          </a:bodyPr>
          <a:lstStyle/>
          <a:p>
            <a:pPr algn="l"/>
            <a:r>
              <a:rPr lang="en-IN" b="0" i="0" dirty="0">
                <a:solidFill>
                  <a:srgbClr val="0D0D0D"/>
                </a:solidFill>
                <a:effectLst/>
                <a:latin typeface="Söhne"/>
              </a:rPr>
              <a:t>Our project aims to implement the Karger-Stein algorithm for finding the minimum cut in a graph.</a:t>
            </a:r>
          </a:p>
          <a:p>
            <a:pPr algn="l"/>
            <a:endParaRPr lang="en-IN" b="0" i="0" dirty="0">
              <a:solidFill>
                <a:srgbClr val="0D0D0D"/>
              </a:solidFill>
              <a:effectLst/>
              <a:latin typeface="Söhne"/>
            </a:endParaRPr>
          </a:p>
          <a:p>
            <a:pPr algn="l"/>
            <a:r>
              <a:rPr lang="en-US" dirty="0"/>
              <a:t>A minimum cut is a set of edges of minimum weight whose removal disconnects a given graph. </a:t>
            </a:r>
            <a:endParaRPr lang="en-IN" b="0" i="0" dirty="0">
              <a:solidFill>
                <a:srgbClr val="0D0D0D"/>
              </a:solidFill>
              <a:effectLst/>
              <a:latin typeface="Söhne"/>
            </a:endParaRPr>
          </a:p>
          <a:p>
            <a:pPr algn="l"/>
            <a:endParaRPr lang="en-IN" b="0" i="0" dirty="0">
              <a:solidFill>
                <a:srgbClr val="0D0D0D"/>
              </a:solidFill>
              <a:effectLst/>
              <a:latin typeface="Söhne"/>
            </a:endParaRPr>
          </a:p>
          <a:p>
            <a:pPr algn="l"/>
            <a:r>
              <a:rPr lang="en-US" dirty="0"/>
              <a:t>Given a graph with n vertices and m (possibly weighted) edges, we wish to partition the vertices into two nonempty sets to minimize the number or total weight of edges crossing between them.</a:t>
            </a:r>
            <a:endParaRPr lang="en-IN" b="0" i="0" dirty="0">
              <a:solidFill>
                <a:srgbClr val="0D0D0D"/>
              </a:solidFill>
              <a:effectLst/>
              <a:latin typeface="Söhne"/>
            </a:endParaRPr>
          </a:p>
        </p:txBody>
      </p:sp>
      <p:pic>
        <p:nvPicPr>
          <p:cNvPr id="4" name="Picture 3">
            <a:extLst>
              <a:ext uri="{FF2B5EF4-FFF2-40B4-BE49-F238E27FC236}">
                <a16:creationId xmlns:a16="http://schemas.microsoft.com/office/drawing/2014/main" id="{F2CFF9A1-B44B-0910-A8C8-DAE62F558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7571" y="350286"/>
            <a:ext cx="900420" cy="1098763"/>
          </a:xfrm>
          <a:prstGeom prst="rect">
            <a:avLst/>
          </a:prstGeom>
        </p:spPr>
      </p:pic>
    </p:spTree>
    <p:extLst>
      <p:ext uri="{BB962C8B-B14F-4D97-AF65-F5344CB8AC3E}">
        <p14:creationId xmlns:p14="http://schemas.microsoft.com/office/powerpoint/2010/main" val="2764798665"/>
      </p:ext>
    </p:extLst>
  </p:cSld>
  <p:clrMapOvr>
    <a:masterClrMapping/>
  </p:clrMapOvr>
  <p:transition spd="med">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FAFC7-EA6A-64F1-9F02-F18C1D81E011}"/>
              </a:ext>
            </a:extLst>
          </p:cNvPr>
          <p:cNvSpPr>
            <a:spLocks noGrp="1"/>
          </p:cNvSpPr>
          <p:nvPr>
            <p:ph type="title"/>
          </p:nvPr>
        </p:nvSpPr>
        <p:spPr/>
        <p:txBody>
          <a:bodyPr/>
          <a:lstStyle/>
          <a:p>
            <a:r>
              <a:rPr lang="en-IN" dirty="0"/>
              <a:t>PROBLEM STATEMENT (Contd.)</a:t>
            </a:r>
          </a:p>
        </p:txBody>
      </p:sp>
      <p:sp>
        <p:nvSpPr>
          <p:cNvPr id="3" name="Content Placeholder 2">
            <a:extLst>
              <a:ext uri="{FF2B5EF4-FFF2-40B4-BE49-F238E27FC236}">
                <a16:creationId xmlns:a16="http://schemas.microsoft.com/office/drawing/2014/main" id="{C45288B8-8D42-F7BB-2192-12C8140CC65C}"/>
              </a:ext>
            </a:extLst>
          </p:cNvPr>
          <p:cNvSpPr>
            <a:spLocks noGrp="1"/>
          </p:cNvSpPr>
          <p:nvPr>
            <p:ph idx="1"/>
          </p:nvPr>
        </p:nvSpPr>
        <p:spPr/>
        <p:txBody>
          <a:bodyPr>
            <a:normAutofit fontScale="85000" lnSpcReduction="20000"/>
          </a:bodyPr>
          <a:lstStyle/>
          <a:p>
            <a:pPr marL="0" indent="0">
              <a:buNone/>
            </a:pPr>
            <a:r>
              <a:rPr lang="en-US" dirty="0"/>
              <a:t>The problem has two variants: </a:t>
            </a:r>
          </a:p>
          <a:p>
            <a:endParaRPr lang="en-US" dirty="0"/>
          </a:p>
          <a:p>
            <a:r>
              <a:rPr lang="en-US" dirty="0"/>
              <a:t>In the s-t min-cut problem, we require that the two specified vertices s and t be on opposite sides of the cut.</a:t>
            </a:r>
          </a:p>
          <a:p>
            <a:endParaRPr lang="en-US" dirty="0"/>
          </a:p>
          <a:p>
            <a:r>
              <a:rPr lang="en-US" dirty="0"/>
              <a:t>In what we call the min-cut problem (Global min-cut problem) there is no such restriction. </a:t>
            </a:r>
          </a:p>
          <a:p>
            <a:endParaRPr lang="en-US" dirty="0"/>
          </a:p>
          <a:p>
            <a:r>
              <a:rPr lang="en-US" b="0" i="0" dirty="0">
                <a:solidFill>
                  <a:srgbClr val="00201A"/>
                </a:solidFill>
                <a:effectLst/>
                <a:latin typeface="Google Sans"/>
              </a:rPr>
              <a:t>The minimum k-cut problem is NP-complete.</a:t>
            </a:r>
          </a:p>
          <a:p>
            <a:endParaRPr lang="en-IN" dirty="0"/>
          </a:p>
        </p:txBody>
      </p:sp>
      <p:pic>
        <p:nvPicPr>
          <p:cNvPr id="4" name="Picture 3">
            <a:extLst>
              <a:ext uri="{FF2B5EF4-FFF2-40B4-BE49-F238E27FC236}">
                <a16:creationId xmlns:a16="http://schemas.microsoft.com/office/drawing/2014/main" id="{526051BF-32F2-5C5F-77E0-A4AD44615D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7571" y="350286"/>
            <a:ext cx="900420" cy="1098763"/>
          </a:xfrm>
          <a:prstGeom prst="rect">
            <a:avLst/>
          </a:prstGeom>
        </p:spPr>
      </p:pic>
    </p:spTree>
    <p:extLst>
      <p:ext uri="{BB962C8B-B14F-4D97-AF65-F5344CB8AC3E}">
        <p14:creationId xmlns:p14="http://schemas.microsoft.com/office/powerpoint/2010/main" val="277108000"/>
      </p:ext>
    </p:extLst>
  </p:cSld>
  <p:clrMapOvr>
    <a:masterClrMapping/>
  </p:clrMapOvr>
  <p:transition spd="med">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69C7B-0A97-2319-1F88-51E0686399BE}"/>
              </a:ext>
            </a:extLst>
          </p:cNvPr>
          <p:cNvSpPr>
            <a:spLocks noGrp="1"/>
          </p:cNvSpPr>
          <p:nvPr>
            <p:ph type="title"/>
          </p:nvPr>
        </p:nvSpPr>
        <p:spPr/>
        <p:txBody>
          <a:bodyPr/>
          <a:lstStyle/>
          <a:p>
            <a:r>
              <a:rPr lang="en-IN" dirty="0"/>
              <a:t>PREVIOUS SOLUTIONS</a:t>
            </a:r>
          </a:p>
        </p:txBody>
      </p:sp>
      <p:sp>
        <p:nvSpPr>
          <p:cNvPr id="3" name="Content Placeholder 2">
            <a:extLst>
              <a:ext uri="{FF2B5EF4-FFF2-40B4-BE49-F238E27FC236}">
                <a16:creationId xmlns:a16="http://schemas.microsoft.com/office/drawing/2014/main" id="{2C66999D-1574-2209-EBF5-32506EFFB7D0}"/>
              </a:ext>
            </a:extLst>
          </p:cNvPr>
          <p:cNvSpPr>
            <a:spLocks noGrp="1"/>
          </p:cNvSpPr>
          <p:nvPr>
            <p:ph idx="1"/>
          </p:nvPr>
        </p:nvSpPr>
        <p:spPr/>
        <p:txBody>
          <a:bodyPr/>
          <a:lstStyle/>
          <a:p>
            <a:r>
              <a:rPr lang="en-US" dirty="0"/>
              <a:t>Minimum cut algorithms historically applied duality with maximum flows and thus had the same running time as maximum flow algorithms. </a:t>
            </a:r>
          </a:p>
          <a:p>
            <a:endParaRPr lang="en-US" dirty="0"/>
          </a:p>
          <a:p>
            <a:r>
              <a:rPr lang="en-US" dirty="0"/>
              <a:t>Recently, approaches that find minimum cuts without computing any maximum flows have been developed. </a:t>
            </a:r>
          </a:p>
        </p:txBody>
      </p:sp>
      <p:pic>
        <p:nvPicPr>
          <p:cNvPr id="4" name="Picture 3">
            <a:extLst>
              <a:ext uri="{FF2B5EF4-FFF2-40B4-BE49-F238E27FC236}">
                <a16:creationId xmlns:a16="http://schemas.microsoft.com/office/drawing/2014/main" id="{BA2DA861-A30B-86E9-4537-FB020A292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7571" y="350286"/>
            <a:ext cx="900420" cy="1098763"/>
          </a:xfrm>
          <a:prstGeom prst="rect">
            <a:avLst/>
          </a:prstGeom>
        </p:spPr>
      </p:pic>
    </p:spTree>
    <p:extLst>
      <p:ext uri="{BB962C8B-B14F-4D97-AF65-F5344CB8AC3E}">
        <p14:creationId xmlns:p14="http://schemas.microsoft.com/office/powerpoint/2010/main" val="1313505870"/>
      </p:ext>
    </p:extLst>
  </p:cSld>
  <p:clrMapOvr>
    <a:masterClrMapping/>
  </p:clrMapOvr>
  <p:transition spd="med">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38279-9810-D6F1-ECEC-EA153CB152EE}"/>
              </a:ext>
            </a:extLst>
          </p:cNvPr>
          <p:cNvSpPr>
            <a:spLocks noGrp="1"/>
          </p:cNvSpPr>
          <p:nvPr>
            <p:ph type="title"/>
          </p:nvPr>
        </p:nvSpPr>
        <p:spPr>
          <a:xfrm>
            <a:off x="1394859" y="23367"/>
            <a:ext cx="10018713" cy="1752599"/>
          </a:xfrm>
        </p:spPr>
        <p:txBody>
          <a:bodyPr/>
          <a:lstStyle/>
          <a:p>
            <a:r>
              <a:rPr lang="en-IN" dirty="0"/>
              <a:t>KARGER’S ALGORITHM</a:t>
            </a:r>
          </a:p>
        </p:txBody>
      </p:sp>
      <p:sp>
        <p:nvSpPr>
          <p:cNvPr id="3" name="Content Placeholder 2">
            <a:extLst>
              <a:ext uri="{FF2B5EF4-FFF2-40B4-BE49-F238E27FC236}">
                <a16:creationId xmlns:a16="http://schemas.microsoft.com/office/drawing/2014/main" id="{1074C945-23F5-A677-B2F8-80E6BEB0D2C9}"/>
              </a:ext>
            </a:extLst>
          </p:cNvPr>
          <p:cNvSpPr>
            <a:spLocks noGrp="1"/>
          </p:cNvSpPr>
          <p:nvPr>
            <p:ph idx="1"/>
          </p:nvPr>
        </p:nvSpPr>
        <p:spPr>
          <a:xfrm>
            <a:off x="1394859" y="1516559"/>
            <a:ext cx="10810461" cy="5151645"/>
          </a:xfrm>
        </p:spPr>
        <p:txBody>
          <a:bodyPr>
            <a:normAutofit/>
          </a:bodyPr>
          <a:lstStyle/>
          <a:p>
            <a:r>
              <a:rPr lang="en-US" dirty="0"/>
              <a:t>Karger developed the Contraction Algorithm, which uses uniform random selection to choose an edge to contract. </a:t>
            </a:r>
          </a:p>
          <a:p>
            <a:endParaRPr lang="en-US" dirty="0"/>
          </a:p>
          <a:p>
            <a:endParaRPr lang="en-US" dirty="0"/>
          </a:p>
          <a:p>
            <a:endParaRPr lang="en-US" dirty="0"/>
          </a:p>
          <a:p>
            <a:endParaRPr lang="en-US" dirty="0"/>
          </a:p>
          <a:p>
            <a:endParaRPr lang="en-US" dirty="0"/>
          </a:p>
          <a:p>
            <a:r>
              <a:rPr lang="en-US" dirty="0"/>
              <a:t>In graph G, contraction of edge e with endpoints u and v is the replacement of u and v with a single vertex whose incident edges are the edges other than e that were incident to u or v. </a:t>
            </a:r>
          </a:p>
          <a:p>
            <a:pPr marL="0" indent="0">
              <a:buNone/>
            </a:pPr>
            <a:r>
              <a:rPr lang="en-US" sz="1400" dirty="0"/>
              <a:t>                                                       (Figure taken from </a:t>
            </a:r>
            <a:r>
              <a:rPr lang="en-IN" sz="1400" dirty="0"/>
              <a:t>Randomized ·algorithms / Rajeev Motwani, Prabhakar Raghavan.)</a:t>
            </a:r>
          </a:p>
          <a:p>
            <a:endParaRPr lang="en-US" dirty="0"/>
          </a:p>
        </p:txBody>
      </p:sp>
      <p:pic>
        <p:nvPicPr>
          <p:cNvPr id="5" name="Picture 4">
            <a:extLst>
              <a:ext uri="{FF2B5EF4-FFF2-40B4-BE49-F238E27FC236}">
                <a16:creationId xmlns:a16="http://schemas.microsoft.com/office/drawing/2014/main" id="{967F1B43-6187-FB42-B7A0-B34AE68D6BC1}"/>
              </a:ext>
            </a:extLst>
          </p:cNvPr>
          <p:cNvPicPr>
            <a:picLocks noChangeAspect="1"/>
          </p:cNvPicPr>
          <p:nvPr/>
        </p:nvPicPr>
        <p:blipFill>
          <a:blip r:embed="rId2"/>
          <a:stretch>
            <a:fillRect/>
          </a:stretch>
        </p:blipFill>
        <p:spPr>
          <a:xfrm>
            <a:off x="2970143" y="2230349"/>
            <a:ext cx="6251713" cy="2397302"/>
          </a:xfrm>
          <a:prstGeom prst="rect">
            <a:avLst/>
          </a:prstGeom>
        </p:spPr>
      </p:pic>
      <p:pic>
        <p:nvPicPr>
          <p:cNvPr id="6" name="Picture 5">
            <a:extLst>
              <a:ext uri="{FF2B5EF4-FFF2-40B4-BE49-F238E27FC236}">
                <a16:creationId xmlns:a16="http://schemas.microsoft.com/office/drawing/2014/main" id="{4FE5E9AB-3319-1E86-7AB8-A2790FE82D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7571" y="350286"/>
            <a:ext cx="900420" cy="1098763"/>
          </a:xfrm>
          <a:prstGeom prst="rect">
            <a:avLst/>
          </a:prstGeom>
        </p:spPr>
      </p:pic>
    </p:spTree>
    <p:extLst>
      <p:ext uri="{BB962C8B-B14F-4D97-AF65-F5344CB8AC3E}">
        <p14:creationId xmlns:p14="http://schemas.microsoft.com/office/powerpoint/2010/main" val="3275467092"/>
      </p:ext>
    </p:extLst>
  </p:cSld>
  <p:clrMapOvr>
    <a:masterClrMapping/>
  </p:clrMapOvr>
  <p:transition spd="med">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E681E-6A0D-905B-B1D1-3E837F95F523}"/>
              </a:ext>
            </a:extLst>
          </p:cNvPr>
          <p:cNvSpPr>
            <a:spLocks noGrp="1"/>
          </p:cNvSpPr>
          <p:nvPr>
            <p:ph type="title"/>
          </p:nvPr>
        </p:nvSpPr>
        <p:spPr/>
        <p:txBody>
          <a:bodyPr>
            <a:normAutofit/>
          </a:bodyPr>
          <a:lstStyle/>
          <a:p>
            <a:r>
              <a:rPr lang="en-IN" dirty="0"/>
              <a:t>KARGER’S ALGORITHM (Contd.)</a:t>
            </a:r>
          </a:p>
        </p:txBody>
      </p:sp>
      <p:sp>
        <p:nvSpPr>
          <p:cNvPr id="3" name="Content Placeholder 2">
            <a:extLst>
              <a:ext uri="{FF2B5EF4-FFF2-40B4-BE49-F238E27FC236}">
                <a16:creationId xmlns:a16="http://schemas.microsoft.com/office/drawing/2014/main" id="{91B6C47B-65CB-705F-806C-582BA3EFC8FB}"/>
              </a:ext>
            </a:extLst>
          </p:cNvPr>
          <p:cNvSpPr>
            <a:spLocks noGrp="1"/>
          </p:cNvSpPr>
          <p:nvPr>
            <p:ph idx="1"/>
          </p:nvPr>
        </p:nvSpPr>
        <p:spPr>
          <a:xfrm>
            <a:off x="2749759" y="2315817"/>
            <a:ext cx="10018713" cy="3124201"/>
          </a:xfrm>
        </p:spPr>
        <p:txBody>
          <a:bodyPr/>
          <a:lstStyle/>
          <a:p>
            <a:pPr marL="0" indent="0">
              <a:buNone/>
            </a:pPr>
            <a:endParaRPr lang="en-US" dirty="0"/>
          </a:p>
          <a:p>
            <a:pPr marL="0" indent="0">
              <a:buNone/>
            </a:pPr>
            <a:r>
              <a:rPr lang="en-US" dirty="0"/>
              <a:t>procedure </a:t>
            </a:r>
            <a:r>
              <a:rPr lang="en-US" dirty="0" err="1"/>
              <a:t>MinCut</a:t>
            </a:r>
            <a:r>
              <a:rPr lang="en-US" dirty="0"/>
              <a:t> (G = (V, E))</a:t>
            </a:r>
          </a:p>
          <a:p>
            <a:pPr marL="0" indent="0">
              <a:buNone/>
            </a:pPr>
            <a:r>
              <a:rPr lang="en-US" dirty="0"/>
              <a:t>   while | V | &gt; 2</a:t>
            </a:r>
          </a:p>
          <a:p>
            <a:pPr marL="0" indent="0">
              <a:buNone/>
            </a:pPr>
            <a:r>
              <a:rPr lang="en-US" dirty="0"/>
              <a:t>      choose e ∈ E uniformly and random</a:t>
            </a:r>
          </a:p>
          <a:p>
            <a:pPr marL="0" indent="0">
              <a:buNone/>
            </a:pPr>
            <a:r>
              <a:rPr lang="en-US" dirty="0"/>
              <a:t>      G→G/e</a:t>
            </a:r>
          </a:p>
          <a:p>
            <a:pPr marL="0" indent="0">
              <a:buNone/>
            </a:pPr>
            <a:r>
              <a:rPr lang="en-US" dirty="0"/>
              <a:t>    return the only cut in G</a:t>
            </a:r>
            <a:endParaRPr lang="en-IN" dirty="0"/>
          </a:p>
        </p:txBody>
      </p:sp>
      <p:sp>
        <p:nvSpPr>
          <p:cNvPr id="16" name="Rectangle 15">
            <a:extLst>
              <a:ext uri="{FF2B5EF4-FFF2-40B4-BE49-F238E27FC236}">
                <a16:creationId xmlns:a16="http://schemas.microsoft.com/office/drawing/2014/main" id="{D9B233C7-29DA-3B09-B07F-64305FC20C85}"/>
              </a:ext>
            </a:extLst>
          </p:cNvPr>
          <p:cNvSpPr/>
          <p:nvPr/>
        </p:nvSpPr>
        <p:spPr>
          <a:xfrm>
            <a:off x="2749759" y="2315817"/>
            <a:ext cx="7957930" cy="36476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EC6DFCC2-BD48-8522-4FFB-1DE3249D2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7571" y="350286"/>
            <a:ext cx="900420" cy="1098763"/>
          </a:xfrm>
          <a:prstGeom prst="rect">
            <a:avLst/>
          </a:prstGeom>
        </p:spPr>
      </p:pic>
    </p:spTree>
    <p:extLst>
      <p:ext uri="{BB962C8B-B14F-4D97-AF65-F5344CB8AC3E}">
        <p14:creationId xmlns:p14="http://schemas.microsoft.com/office/powerpoint/2010/main" val="3272905166"/>
      </p:ext>
    </p:extLst>
  </p:cSld>
  <p:clrMapOvr>
    <a:masterClrMapping/>
  </p:clrMapOvr>
  <p:transition spd="med">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CB370-DC15-BEC5-1CD0-815ED984B84C}"/>
              </a:ext>
            </a:extLst>
          </p:cNvPr>
          <p:cNvSpPr>
            <a:spLocks noGrp="1"/>
          </p:cNvSpPr>
          <p:nvPr>
            <p:ph type="title"/>
          </p:nvPr>
        </p:nvSpPr>
        <p:spPr/>
        <p:txBody>
          <a:bodyPr/>
          <a:lstStyle/>
          <a:p>
            <a:r>
              <a:rPr lang="en-IN" dirty="0"/>
              <a:t>KARGER-STEIN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DA0AF9-C268-829D-8F31-98CB363F175B}"/>
                  </a:ext>
                </a:extLst>
              </p:cNvPr>
              <p:cNvSpPr>
                <a:spLocks noGrp="1"/>
              </p:cNvSpPr>
              <p:nvPr>
                <p:ph idx="1"/>
              </p:nvPr>
            </p:nvSpPr>
            <p:spPr/>
            <p:txBody>
              <a:bodyPr>
                <a:normAutofit fontScale="92500"/>
              </a:bodyPr>
              <a:lstStyle/>
              <a:p>
                <a:r>
                  <a:rPr lang="en-US" b="0" i="0" dirty="0">
                    <a:solidFill>
                      <a:srgbClr val="0D0D0D"/>
                    </a:solidFill>
                    <a:effectLst/>
                    <a:latin typeface="Söhne"/>
                  </a:rPr>
                  <a:t>The Karger-Stein algorithm is an improvement over Karger's algorithm. </a:t>
                </a:r>
              </a:p>
              <a:p>
                <a:pPr marL="0" indent="0">
                  <a:buNone/>
                </a:pPr>
                <a:endParaRPr lang="en-US" b="0" i="0" dirty="0">
                  <a:solidFill>
                    <a:srgbClr val="0D0D0D"/>
                  </a:solidFill>
                  <a:effectLst/>
                  <a:latin typeface="Söhne"/>
                </a:endParaRPr>
              </a:p>
              <a:p>
                <a:r>
                  <a:rPr lang="en-US" b="0" i="0" dirty="0">
                    <a:solidFill>
                      <a:srgbClr val="0D0D0D"/>
                    </a:solidFill>
                    <a:effectLst/>
                    <a:latin typeface="Söhne"/>
                  </a:rPr>
                  <a:t>It uses a technique called recursive contraction to reduce the variance in the minimum cut estimation. </a:t>
                </a:r>
                <a:br>
                  <a:rPr lang="en-US" b="0" i="0" dirty="0">
                    <a:solidFill>
                      <a:srgbClr val="0D0D0D"/>
                    </a:solidFill>
                    <a:effectLst/>
                    <a:latin typeface="Söhne"/>
                  </a:rPr>
                </a:br>
                <a:endParaRPr lang="en-US" b="0" i="0" dirty="0">
                  <a:solidFill>
                    <a:srgbClr val="0D0D0D"/>
                  </a:solidFill>
                  <a:effectLst/>
                  <a:latin typeface="Söhne"/>
                </a:endParaRPr>
              </a:p>
              <a:p>
                <a:r>
                  <a:rPr lang="en-US" b="0" i="0" dirty="0">
                    <a:solidFill>
                      <a:srgbClr val="0D0D0D"/>
                    </a:solidFill>
                    <a:effectLst/>
                    <a:latin typeface="Söhne"/>
                  </a:rPr>
                  <a:t>The Karger-Stein algorithm has an expected runtime of approximately </a:t>
                </a:r>
                <a:r>
                  <a:rPr lang="en-US" i="1" dirty="0">
                    <a:solidFill>
                      <a:srgbClr val="0D0D0D"/>
                    </a:solidFill>
                    <a:latin typeface="KaTeX_Math"/>
                  </a:rPr>
                  <a:t>O</a:t>
                </a:r>
                <a:r>
                  <a:rPr lang="en-US" b="0" i="0" dirty="0">
                    <a:solidFill>
                      <a:srgbClr val="0D0D0D"/>
                    </a:solidFill>
                    <a:effectLst/>
                    <a:latin typeface="KaTeX_Main"/>
                  </a:rPr>
                  <a:t>(</a:t>
                </a:r>
                <a14:m>
                  <m:oMath xmlns:m="http://schemas.openxmlformats.org/officeDocument/2006/math">
                    <m:sSup>
                      <m:sSupPr>
                        <m:ctrlPr>
                          <a:rPr lang="en-IN" i="1" smtClean="0">
                            <a:solidFill>
                              <a:srgbClr val="836967"/>
                            </a:solidFill>
                            <a:latin typeface="Cambria Math" panose="02040503050406030204" pitchFamily="18" charset="0"/>
                          </a:rPr>
                        </m:ctrlPr>
                      </m:sSupPr>
                      <m:e>
                        <m:r>
                          <a:rPr lang="en-IN" i="1">
                            <a:latin typeface="Cambria Math" panose="02040503050406030204" pitchFamily="18" charset="0"/>
                          </a:rPr>
                          <m:t>𝑛</m:t>
                        </m:r>
                      </m:e>
                      <m:sup>
                        <m:r>
                          <a:rPr lang="en-IN" i="0">
                            <a:latin typeface="Cambria Math" panose="02040503050406030204" pitchFamily="18" charset="0"/>
                          </a:rPr>
                          <m:t>2</m:t>
                        </m:r>
                      </m:sup>
                    </m:sSup>
                    <m:func>
                      <m:funcPr>
                        <m:ctrlPr>
                          <a:rPr lang="en-IN" i="1">
                            <a:latin typeface="Cambria Math" panose="02040503050406030204" pitchFamily="18" charset="0"/>
                          </a:rPr>
                        </m:ctrlPr>
                      </m:funcPr>
                      <m:fName>
                        <m:sSup>
                          <m:sSupPr>
                            <m:ctrlPr>
                              <a:rPr lang="en-IN" i="1">
                                <a:solidFill>
                                  <a:srgbClr val="836967"/>
                                </a:solidFill>
                                <a:latin typeface="Cambria Math" panose="02040503050406030204" pitchFamily="18" charset="0"/>
                              </a:rPr>
                            </m:ctrlPr>
                          </m:sSupPr>
                          <m:e>
                            <m:r>
                              <m:rPr>
                                <m:sty m:val="p"/>
                              </m:rPr>
                              <a:rPr lang="en-IN" i="0">
                                <a:latin typeface="Cambria Math" panose="02040503050406030204" pitchFamily="18" charset="0"/>
                              </a:rPr>
                              <m:t>log</m:t>
                            </m:r>
                          </m:e>
                          <m:sup>
                            <m:r>
                              <a:rPr lang="en-IN" i="0">
                                <a:latin typeface="Cambria Math" panose="02040503050406030204" pitchFamily="18" charset="0"/>
                              </a:rPr>
                              <m:t>3</m:t>
                            </m:r>
                          </m:sup>
                        </m:sSup>
                      </m:fName>
                      <m:e>
                        <m:r>
                          <a:rPr lang="en-IN" i="1">
                            <a:latin typeface="Cambria Math" panose="02040503050406030204" pitchFamily="18" charset="0"/>
                          </a:rPr>
                          <m:t>𝑛</m:t>
                        </m:r>
                      </m:e>
                    </m:func>
                  </m:oMath>
                </a14:m>
                <a:r>
                  <a:rPr lang="en-US" b="0" i="0" dirty="0">
                    <a:solidFill>
                      <a:srgbClr val="0D0D0D"/>
                    </a:solidFill>
                    <a:effectLst/>
                    <a:latin typeface="KaTeX_Main"/>
                  </a:rPr>
                  <a:t>)</a:t>
                </a:r>
                <a:r>
                  <a:rPr lang="en-US" b="0" i="0" dirty="0">
                    <a:solidFill>
                      <a:srgbClr val="0D0D0D"/>
                    </a:solidFill>
                    <a:effectLst/>
                    <a:latin typeface="Söhne"/>
                  </a:rPr>
                  <a:t>, making it more efficient than Karger's algorithm for sparse graphs.</a:t>
                </a:r>
                <a:endParaRPr lang="en-IN" dirty="0"/>
              </a:p>
            </p:txBody>
          </p:sp>
        </mc:Choice>
        <mc:Fallback xmlns="">
          <p:sp>
            <p:nvSpPr>
              <p:cNvPr id="3" name="Content Placeholder 2">
                <a:extLst>
                  <a:ext uri="{FF2B5EF4-FFF2-40B4-BE49-F238E27FC236}">
                    <a16:creationId xmlns:a16="http://schemas.microsoft.com/office/drawing/2014/main" id="{8FDA0AF9-C268-829D-8F31-98CB363F175B}"/>
                  </a:ext>
                </a:extLst>
              </p:cNvPr>
              <p:cNvSpPr>
                <a:spLocks noGrp="1" noRot="1" noChangeAspect="1" noMove="1" noResize="1" noEditPoints="1" noAdjustHandles="1" noChangeArrowheads="1" noChangeShapeType="1" noTextEdit="1"/>
              </p:cNvSpPr>
              <p:nvPr>
                <p:ph idx="1"/>
              </p:nvPr>
            </p:nvSpPr>
            <p:spPr>
              <a:blipFill>
                <a:blip r:embed="rId2"/>
                <a:stretch>
                  <a:fillRect l="-1338" t="-1365" r="-61"/>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365B840B-330B-B7F2-2A24-32DF9BFE74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7571" y="350286"/>
            <a:ext cx="900420" cy="1098763"/>
          </a:xfrm>
          <a:prstGeom prst="rect">
            <a:avLst/>
          </a:prstGeom>
        </p:spPr>
      </p:pic>
    </p:spTree>
    <p:extLst>
      <p:ext uri="{BB962C8B-B14F-4D97-AF65-F5344CB8AC3E}">
        <p14:creationId xmlns:p14="http://schemas.microsoft.com/office/powerpoint/2010/main" val="3143184397"/>
      </p:ext>
    </p:extLst>
  </p:cSld>
  <p:clrMapOvr>
    <a:masterClrMapping/>
  </p:clrMapOvr>
  <p:transition spd="med">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3FA71-AC02-6CD3-7BBF-E9E820AAEFCD}"/>
              </a:ext>
            </a:extLst>
          </p:cNvPr>
          <p:cNvSpPr>
            <a:spLocks noGrp="1"/>
          </p:cNvSpPr>
          <p:nvPr>
            <p:ph type="title"/>
          </p:nvPr>
        </p:nvSpPr>
        <p:spPr/>
        <p:txBody>
          <a:bodyPr/>
          <a:lstStyle/>
          <a:p>
            <a:r>
              <a:rPr lang="en-IN" dirty="0"/>
              <a:t>RECURSIVE CONTRACTION</a:t>
            </a:r>
          </a:p>
        </p:txBody>
      </p:sp>
      <p:sp>
        <p:nvSpPr>
          <p:cNvPr id="3" name="Content Placeholder 2">
            <a:extLst>
              <a:ext uri="{FF2B5EF4-FFF2-40B4-BE49-F238E27FC236}">
                <a16:creationId xmlns:a16="http://schemas.microsoft.com/office/drawing/2014/main" id="{58F77EF6-CBC0-13A2-F780-B94F4798E6F6}"/>
              </a:ext>
            </a:extLst>
          </p:cNvPr>
          <p:cNvSpPr>
            <a:spLocks noGrp="1"/>
          </p:cNvSpPr>
          <p:nvPr>
            <p:ph idx="1"/>
          </p:nvPr>
        </p:nvSpPr>
        <p:spPr>
          <a:xfrm>
            <a:off x="2531165" y="1393499"/>
            <a:ext cx="10565295" cy="4550122"/>
          </a:xfrm>
        </p:spPr>
        <p:txBody>
          <a:bodyPr>
            <a:normAutofit lnSpcReduction="10000"/>
          </a:bodyPr>
          <a:lstStyle/>
          <a:p>
            <a:pPr marL="0" indent="0">
              <a:buNone/>
            </a:pPr>
            <a:endParaRPr lang="en-IN" sz="2400" dirty="0"/>
          </a:p>
          <a:p>
            <a:pPr marL="0" indent="0">
              <a:buNone/>
            </a:pPr>
            <a:r>
              <a:rPr lang="en-IN" sz="2400" dirty="0"/>
              <a:t>procedure </a:t>
            </a:r>
            <a:r>
              <a:rPr lang="en-IN" sz="2400" dirty="0" err="1"/>
              <a:t>FastMinCut</a:t>
            </a:r>
            <a:r>
              <a:rPr lang="en-IN" sz="2400" dirty="0"/>
              <a:t> (G)</a:t>
            </a:r>
          </a:p>
          <a:p>
            <a:pPr marL="0" indent="0">
              <a:buNone/>
            </a:pPr>
            <a:r>
              <a:rPr lang="en-IN" sz="2400" dirty="0"/>
              <a:t>   if |V| &lt; 6</a:t>
            </a:r>
          </a:p>
          <a:p>
            <a:pPr marL="0" indent="0">
              <a:buNone/>
            </a:pPr>
            <a:r>
              <a:rPr lang="en-IN" sz="2400" dirty="0"/>
              <a:t>      </a:t>
            </a:r>
            <a:r>
              <a:rPr lang="en-IN" sz="2400" dirty="0" err="1"/>
              <a:t>MinCut</a:t>
            </a:r>
            <a:r>
              <a:rPr lang="en-IN" sz="2400" dirty="0"/>
              <a:t>(G,2) </a:t>
            </a:r>
          </a:p>
          <a:p>
            <a:pPr marL="0" indent="0">
              <a:buNone/>
            </a:pPr>
            <a:r>
              <a:rPr lang="en-IN" sz="2400" dirty="0"/>
              <a:t>   Else</a:t>
            </a:r>
          </a:p>
          <a:p>
            <a:pPr marL="0" indent="0">
              <a:buNone/>
            </a:pPr>
            <a:r>
              <a:rPr lang="en-IN" sz="2400" dirty="0"/>
              <a:t>      t = 1 + |V|/sqrt(2) </a:t>
            </a:r>
          </a:p>
          <a:p>
            <a:pPr marL="0" indent="0">
              <a:buNone/>
            </a:pPr>
            <a:r>
              <a:rPr lang="en-IN" sz="2400" dirty="0"/>
              <a:t>   G1 = </a:t>
            </a:r>
            <a:r>
              <a:rPr lang="en-IN" sz="2400" dirty="0" err="1"/>
              <a:t>MinCut</a:t>
            </a:r>
            <a:r>
              <a:rPr lang="en-IN" sz="2400" dirty="0"/>
              <a:t>(</a:t>
            </a:r>
            <a:r>
              <a:rPr lang="en-IN" sz="2400" dirty="0" err="1"/>
              <a:t>G,t</a:t>
            </a:r>
            <a:r>
              <a:rPr lang="en-IN" sz="2400" dirty="0"/>
              <a:t>) </a:t>
            </a:r>
          </a:p>
          <a:p>
            <a:pPr marL="0" indent="0">
              <a:buNone/>
            </a:pPr>
            <a:r>
              <a:rPr lang="en-IN" sz="2400" dirty="0"/>
              <a:t>   G2 = </a:t>
            </a:r>
            <a:r>
              <a:rPr lang="en-IN" sz="2400" dirty="0" err="1"/>
              <a:t>MinCut</a:t>
            </a:r>
            <a:r>
              <a:rPr lang="en-IN" sz="2400" dirty="0"/>
              <a:t>(</a:t>
            </a:r>
            <a:r>
              <a:rPr lang="en-IN" sz="2400" dirty="0" err="1"/>
              <a:t>G,t</a:t>
            </a:r>
            <a:r>
              <a:rPr lang="en-IN" sz="2400" dirty="0"/>
              <a:t>) </a:t>
            </a:r>
          </a:p>
          <a:p>
            <a:pPr marL="0" indent="0">
              <a:buNone/>
            </a:pPr>
            <a:r>
              <a:rPr lang="en-IN" sz="2400" dirty="0"/>
              <a:t>   return min (</a:t>
            </a:r>
            <a:r>
              <a:rPr lang="en-IN" sz="2400" dirty="0" err="1"/>
              <a:t>FastMinCut</a:t>
            </a:r>
            <a:r>
              <a:rPr lang="en-IN" sz="2400" dirty="0"/>
              <a:t>(G1), </a:t>
            </a:r>
            <a:r>
              <a:rPr lang="en-IN" sz="2400" dirty="0" err="1"/>
              <a:t>FastMinCut</a:t>
            </a:r>
            <a:r>
              <a:rPr lang="en-IN" sz="2400" dirty="0"/>
              <a:t>(G2))</a:t>
            </a:r>
          </a:p>
        </p:txBody>
      </p:sp>
      <p:sp>
        <p:nvSpPr>
          <p:cNvPr id="4" name="Rectangle 3">
            <a:extLst>
              <a:ext uri="{FF2B5EF4-FFF2-40B4-BE49-F238E27FC236}">
                <a16:creationId xmlns:a16="http://schemas.microsoft.com/office/drawing/2014/main" id="{4607B6D6-5FF0-E0A7-1F0F-F8909456CA3E}"/>
              </a:ext>
            </a:extLst>
          </p:cNvPr>
          <p:cNvSpPr/>
          <p:nvPr/>
        </p:nvSpPr>
        <p:spPr>
          <a:xfrm>
            <a:off x="2466631" y="2017642"/>
            <a:ext cx="8933552" cy="38525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D696BA1-392C-B57B-A031-54B973B4C5C3}"/>
                  </a:ext>
                </a:extLst>
              </p:cNvPr>
              <p:cNvSpPr txBox="1"/>
              <p:nvPr/>
            </p:nvSpPr>
            <p:spPr>
              <a:xfrm>
                <a:off x="2466631" y="5870234"/>
                <a:ext cx="7194203" cy="369332"/>
              </a:xfrm>
              <a:prstGeom prst="rect">
                <a:avLst/>
              </a:prstGeom>
              <a:noFill/>
            </p:spPr>
            <p:txBody>
              <a:bodyPr wrap="square" rtlCol="0">
                <a:spAutoFit/>
              </a:bodyPr>
              <a:lstStyle/>
              <a:p>
                <a:r>
                  <a:rPr lang="en-US" dirty="0"/>
                  <a:t>The running time of </a:t>
                </a:r>
                <a:r>
                  <a:rPr lang="en-US" dirty="0" err="1"/>
                  <a:t>FastMinCut</a:t>
                </a:r>
                <a:r>
                  <a:rPr lang="en-US" dirty="0"/>
                  <a:t>(G) is O(</a:t>
                </a:r>
                <a14:m>
                  <m:oMath xmlns:m="http://schemas.openxmlformats.org/officeDocument/2006/math">
                    <m:sSup>
                      <m:sSupPr>
                        <m:ctrlPr>
                          <a:rPr lang="en-US" i="1" smtClean="0">
                            <a:solidFill>
                              <a:srgbClr val="836967"/>
                            </a:solidFill>
                            <a:latin typeface="Cambria Math" panose="02040503050406030204" pitchFamily="18" charset="0"/>
                          </a:rPr>
                        </m:ctrlPr>
                      </m:sSupPr>
                      <m:e>
                        <m:r>
                          <a:rPr lang="en-US" i="1" smtClean="0">
                            <a:latin typeface="Cambria Math" panose="02040503050406030204" pitchFamily="18" charset="0"/>
                          </a:rPr>
                          <m:t>𝜂</m:t>
                        </m:r>
                      </m:e>
                      <m:sup>
                        <m:r>
                          <a:rPr lang="en-US" i="1" smtClean="0">
                            <a:latin typeface="Cambria Math" panose="02040503050406030204" pitchFamily="18" charset="0"/>
                          </a:rPr>
                          <m:t>2</m:t>
                        </m:r>
                      </m:sup>
                    </m:sSup>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log</m:t>
                        </m:r>
                      </m:fName>
                      <m:e>
                        <m:r>
                          <a:rPr lang="en-US" i="1" smtClean="0">
                            <a:latin typeface="Cambria Math" panose="02040503050406030204" pitchFamily="18" charset="0"/>
                          </a:rPr>
                          <m:t>𝑛</m:t>
                        </m:r>
                      </m:e>
                    </m:func>
                  </m:oMath>
                </a14:m>
                <a:r>
                  <a:rPr lang="en-US" dirty="0"/>
                  <a:t>), where n = |V(G)|. </a:t>
                </a:r>
                <a:endParaRPr lang="en-IN" dirty="0"/>
              </a:p>
            </p:txBody>
          </p:sp>
        </mc:Choice>
        <mc:Fallback xmlns="">
          <p:sp>
            <p:nvSpPr>
              <p:cNvPr id="5" name="TextBox 4">
                <a:extLst>
                  <a:ext uri="{FF2B5EF4-FFF2-40B4-BE49-F238E27FC236}">
                    <a16:creationId xmlns:a16="http://schemas.microsoft.com/office/drawing/2014/main" id="{0D696BA1-392C-B57B-A031-54B973B4C5C3}"/>
                  </a:ext>
                </a:extLst>
              </p:cNvPr>
              <p:cNvSpPr txBox="1">
                <a:spLocks noRot="1" noChangeAspect="1" noMove="1" noResize="1" noEditPoints="1" noAdjustHandles="1" noChangeArrowheads="1" noChangeShapeType="1" noTextEdit="1"/>
              </p:cNvSpPr>
              <p:nvPr/>
            </p:nvSpPr>
            <p:spPr>
              <a:xfrm>
                <a:off x="2466631" y="5870234"/>
                <a:ext cx="7194203" cy="369332"/>
              </a:xfrm>
              <a:prstGeom prst="rect">
                <a:avLst/>
              </a:prstGeom>
              <a:blipFill>
                <a:blip r:embed="rId2"/>
                <a:stretch>
                  <a:fillRect l="-763" t="-9836" b="-24590"/>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90B3DF88-01B7-0448-2A70-CB202ED210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7571" y="350286"/>
            <a:ext cx="900420" cy="1098763"/>
          </a:xfrm>
          <a:prstGeom prst="rect">
            <a:avLst/>
          </a:prstGeom>
        </p:spPr>
      </p:pic>
    </p:spTree>
    <p:extLst>
      <p:ext uri="{BB962C8B-B14F-4D97-AF65-F5344CB8AC3E}">
        <p14:creationId xmlns:p14="http://schemas.microsoft.com/office/powerpoint/2010/main" val="1528827992"/>
      </p:ext>
    </p:extLst>
  </p:cSld>
  <p:clrMapOvr>
    <a:masterClrMapping/>
  </p:clrMapOvr>
  <p:transition spd="med">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521</TotalTime>
  <Words>811</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Cambria Math</vt:lpstr>
      <vt:lpstr>Corbel</vt:lpstr>
      <vt:lpstr>Google Sans</vt:lpstr>
      <vt:lpstr>Helvetica Neue</vt:lpstr>
      <vt:lpstr>KaTeX_Main</vt:lpstr>
      <vt:lpstr>KaTeX_Math</vt:lpstr>
      <vt:lpstr>Söhne</vt:lpstr>
      <vt:lpstr>Parallax</vt:lpstr>
      <vt:lpstr>ADVANCED ALGORITHMS (CS354) PROJECT  Under Prof. Manish Kumar Bajpai</vt:lpstr>
      <vt:lpstr>THE MINIMUM CUT PROBLEM</vt:lpstr>
      <vt:lpstr>PROBLEM STATEMENT</vt:lpstr>
      <vt:lpstr>PROBLEM STATEMENT (Contd.)</vt:lpstr>
      <vt:lpstr>PREVIOUS SOLUTIONS</vt:lpstr>
      <vt:lpstr>KARGER’S ALGORITHM</vt:lpstr>
      <vt:lpstr>KARGER’S ALGORITHM (Contd.)</vt:lpstr>
      <vt:lpstr>KARGER-STEIN APPROACH</vt:lpstr>
      <vt:lpstr>RECURSIVE CONTRACTION</vt:lpstr>
      <vt:lpstr>KARGER-STEIN ALGORITHM</vt:lpstr>
      <vt:lpstr>RESULTS OBTAINED ON IMPLEMENTATION</vt:lpstr>
      <vt:lpstr>LIMITATIONS AND IMPROVEMENTS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ALGORITHMS (CS354) PROJECT  Under Prof. Manish Kumar Bajpai</dc:title>
  <dc:creator>charishma tattukolla</dc:creator>
  <cp:lastModifiedBy>charishma tattukolla</cp:lastModifiedBy>
  <cp:revision>3</cp:revision>
  <dcterms:created xsi:type="dcterms:W3CDTF">2024-04-01T11:51:37Z</dcterms:created>
  <dcterms:modified xsi:type="dcterms:W3CDTF">2024-04-02T16:12:37Z</dcterms:modified>
</cp:coreProperties>
</file>