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5" r:id="rId6"/>
    <p:sldId id="278" r:id="rId7"/>
    <p:sldId id="287" r:id="rId8"/>
    <p:sldId id="260" r:id="rId9"/>
    <p:sldId id="261" r:id="rId10"/>
    <p:sldId id="284" r:id="rId11"/>
    <p:sldId id="288" r:id="rId12"/>
    <p:sldId id="296" r:id="rId13"/>
    <p:sldId id="289" r:id="rId14"/>
    <p:sldId id="290" r:id="rId15"/>
    <p:sldId id="291" r:id="rId16"/>
    <p:sldId id="292" r:id="rId17"/>
    <p:sldId id="293" r:id="rId18"/>
    <p:sldId id="281" r:id="rId19"/>
    <p:sldId id="264" r:id="rId20"/>
    <p:sldId id="265" r:id="rId21"/>
    <p:sldId id="283" r:id="rId22"/>
    <p:sldId id="267" r:id="rId23"/>
    <p:sldId id="294" r:id="rId24"/>
    <p:sldId id="29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95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3177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6068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84999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59251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5079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1256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22312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36151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19075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4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18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58844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53622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30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993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4850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77716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373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41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362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4285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23936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54134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45102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10717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1007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44545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119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53" r:id="rId29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4887" y="4190337"/>
            <a:ext cx="3749825" cy="1439002"/>
          </a:xfrm>
        </p:spPr>
        <p:txBody>
          <a:bodyPr/>
          <a:lstStyle/>
          <a:p>
            <a:endParaRPr lang="en-US" sz="1600" u="sng" dirty="0"/>
          </a:p>
          <a:p>
            <a:endParaRPr lang="en-US" sz="1600" u="sng" dirty="0"/>
          </a:p>
          <a:p>
            <a:r>
              <a:rPr lang="en-US" sz="1600" u="sng" dirty="0"/>
              <a:t>Team Members :</a:t>
            </a:r>
          </a:p>
          <a:p>
            <a:r>
              <a:rPr lang="en-US" sz="1600" dirty="0" err="1"/>
              <a:t>Nikhitha</a:t>
            </a:r>
            <a:r>
              <a:rPr lang="en-US" sz="1600" dirty="0"/>
              <a:t> Reddy(21CSB0B34)</a:t>
            </a:r>
          </a:p>
          <a:p>
            <a:r>
              <a:rPr lang="en-US" sz="1600" dirty="0"/>
              <a:t>Priyanka Kota(21CSB0B44)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960" y="2385391"/>
            <a:ext cx="6907124" cy="68557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OLYMPICS DBMS PROJECT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D9B5F-D7A7-7AED-DFCD-B03CCC13C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25" y="767963"/>
            <a:ext cx="282702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D88CE-F740-E1B9-1ED2-2E1EA980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84C4A-CD04-EB14-6800-51D3BE11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7092C-45FA-9D60-4C47-F3C99460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70" y="820372"/>
            <a:ext cx="5677392" cy="2209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CE707-9578-25F4-4C47-0F0B4A70D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270" y="3030364"/>
            <a:ext cx="5425910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6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FA4E1-6581-12EF-AB31-3DC3DD0D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35439-ADDD-0F07-7BC1-A0AF8120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2F487-6892-4129-D898-E9FC314DB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46" y="835203"/>
            <a:ext cx="4221846" cy="5273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0D85F-5243-7148-3FC9-CBD6E3C1F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02" y="926400"/>
            <a:ext cx="4282811" cy="211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208B82-7575-643D-B886-F397F353C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05" y="3225562"/>
            <a:ext cx="4244708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AF4F5-F525-B1C0-7452-F05FCFA3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1B5CF-2DD2-4FD6-53C1-A90CA459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BA4F8-D9EB-9855-14A0-386FF676B7E9}"/>
              </a:ext>
            </a:extLst>
          </p:cNvPr>
          <p:cNvSpPr txBox="1"/>
          <p:nvPr/>
        </p:nvSpPr>
        <p:spPr>
          <a:xfrm>
            <a:off x="799106" y="864906"/>
            <a:ext cx="611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ORGANISES TABLE: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3748C-5719-F1AC-64C6-52FB4CB2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0" y="1234238"/>
            <a:ext cx="5189670" cy="2316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DA9E4D-DF53-689F-35C1-054DD395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25" y="1930381"/>
            <a:ext cx="4305673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A954C-C1B3-D864-5E8B-934C02F8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7C2AC-69DD-DD27-55E1-FDF097E6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9ADCE-D3AB-365A-B6D9-98C451B4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5" y="1166635"/>
            <a:ext cx="4267570" cy="4214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39E0ED-61C8-0A5E-000C-9859D0E9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33" y="999285"/>
            <a:ext cx="4801016" cy="2171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15B7B0-4C17-952D-1029-5EA413676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900" y="3429000"/>
            <a:ext cx="5250635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5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C1528-C49A-B22E-B478-6E9F368BA6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33E04-CE10-4C94-51EB-32FCABA9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0D794-971A-4ACC-7AE7-BCFD8699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35" y="1268150"/>
            <a:ext cx="4008467" cy="1920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D7321-874A-CC66-E037-6DEE28CB4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868" y="2790958"/>
            <a:ext cx="4275190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D48B2-83DD-D024-BB5F-10D2226B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00" y="2256282"/>
            <a:ext cx="2408129" cy="2133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592FE-2C0F-FA74-0AB9-C3ECA6EF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068" y="2648916"/>
            <a:ext cx="3421677" cy="2118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9F11FD-CE4A-C081-DED5-A4E1CAAD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676" y="3635181"/>
            <a:ext cx="2011854" cy="2065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1A4DE-8962-E5F6-A9DC-3A955095E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300" y="1889154"/>
            <a:ext cx="1394581" cy="281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483F4-277E-E07D-D78C-E86C1BC90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852" y="2247524"/>
            <a:ext cx="1371719" cy="358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CDE29-CE40-D576-FDBB-0013584C5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852" y="777873"/>
            <a:ext cx="1851820" cy="480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C38CF7-A1BB-328B-7456-EE5476AFA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207" y="3182591"/>
            <a:ext cx="937341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ate Placeholder 140">
            <a:extLst>
              <a:ext uri="{FF2B5EF4-FFF2-40B4-BE49-F238E27FC236}">
                <a16:creationId xmlns:a16="http://schemas.microsoft.com/office/drawing/2014/main" id="{3E96791E-3AF0-4956-AFA7-A8A89E8EB1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71AD0A-72DC-49A1-AA89-5509B2193035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142" name="Slide Number Placeholder 141">
            <a:extLst>
              <a:ext uri="{FF2B5EF4-FFF2-40B4-BE49-F238E27FC236}">
                <a16:creationId xmlns:a16="http://schemas.microsoft.com/office/drawing/2014/main" id="{9FD033B5-99FB-4B26-BF74-3DA89EEE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50852B-B5D2-43AC-8631-C907E6A781C8}"/>
              </a:ext>
            </a:extLst>
          </p:cNvPr>
          <p:cNvSpPr txBox="1"/>
          <p:nvPr/>
        </p:nvSpPr>
        <p:spPr>
          <a:xfrm>
            <a:off x="10751050" y="2410633"/>
            <a:ext cx="75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Jun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4EED3-E57E-C787-0E96-83CB76A6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58" y="1340939"/>
            <a:ext cx="5928874" cy="2088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77D53-3607-5A20-DE4C-137C6909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857" y="3228469"/>
            <a:ext cx="2049958" cy="2118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C05377-8FC4-33AC-203F-C26BA7C75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502" y="937044"/>
            <a:ext cx="960203" cy="40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63274-8FE7-25A3-6E7D-07A57A96B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053" y="2749187"/>
            <a:ext cx="1257409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5C3C5043-9E0B-4C7C-B3D8-6124850B40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15077-39AD-4FB2-A061-5884E8516F91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39E90-D2F1-2F1A-A633-9B34AD9D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1" y="1725011"/>
            <a:ext cx="3185436" cy="2088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2843B1-EC78-156D-302F-4D138122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726" y="3487052"/>
            <a:ext cx="5867908" cy="2126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A3700B-05FA-EB12-0D4D-90552DA48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503" y="1328737"/>
            <a:ext cx="1165961" cy="39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EAAFA-C9C3-2B46-E26B-851A90503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762" y="3139415"/>
            <a:ext cx="899238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4BB509D-E79A-48CF-9C7A-2B385FD379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8CD27B-109C-41C9-9CF4-85F532F66BBB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4D233E-04DE-1946-97C2-0448004B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88" y="1616810"/>
            <a:ext cx="4999153" cy="2110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D25CF4-E062-0C4D-6190-FF1B82D22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252" y="3115505"/>
            <a:ext cx="2042337" cy="20956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F5844A-D30C-E98A-1206-65B3ED110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1292824"/>
            <a:ext cx="876376" cy="335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44D41E-D46E-E4A9-8DBB-C9BCBA85B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252" y="2780196"/>
            <a:ext cx="1767993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8D56EBED-E2E8-4532-9D58-AEA4BF592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EFFCE6-B714-4312-995E-9A4A689D43F0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39C37-E655-8AAD-4C5F-E440F6FE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681775"/>
            <a:ext cx="3139712" cy="2110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ADDBD-8568-F49A-8E1E-173B2A1BF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290" y="2640073"/>
            <a:ext cx="1607959" cy="2118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5DEB93-ACA9-C667-F398-A5EDFC308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77" y="3148956"/>
            <a:ext cx="2560542" cy="2118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5C3BF7-9AC5-B196-71AA-7D25C3028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354091"/>
            <a:ext cx="1280271" cy="281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F9334B-68D2-13D3-8249-1EE702772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1290" y="2380971"/>
            <a:ext cx="716342" cy="259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673EFF-FF4D-1A2B-1122-0311F9E21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877" y="2867988"/>
            <a:ext cx="1005927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ER Diagram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Relational Schema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Regarding Normalization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Relations outputs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B184B-13E7-DB6F-FFAE-72D12D03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AED92F-CC80-D94A-DB44-1DF2EB68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B8CF7-FB8F-ED76-D384-ECCC95760277}"/>
              </a:ext>
            </a:extLst>
          </p:cNvPr>
          <p:cNvSpPr txBox="1"/>
          <p:nvPr/>
        </p:nvSpPr>
        <p:spPr>
          <a:xfrm>
            <a:off x="898497" y="1741336"/>
            <a:ext cx="810362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1.Countries which does not have venue to conduct Olympics.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27F5B-197C-4D03-B596-7A4C93F42C6B}"/>
              </a:ext>
            </a:extLst>
          </p:cNvPr>
          <p:cNvSpPr txBox="1"/>
          <p:nvPr/>
        </p:nvSpPr>
        <p:spPr>
          <a:xfrm>
            <a:off x="1247694" y="2495388"/>
            <a:ext cx="2763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* from country where </a:t>
            </a:r>
            <a:r>
              <a:rPr lang="en-US" dirty="0" err="1"/>
              <a:t>country_id</a:t>
            </a:r>
            <a:r>
              <a:rPr lang="en-US" dirty="0"/>
              <a:t>  not in(select </a:t>
            </a:r>
            <a:r>
              <a:rPr lang="en-US" dirty="0" err="1"/>
              <a:t>country_id</a:t>
            </a:r>
            <a:r>
              <a:rPr lang="en-US" dirty="0"/>
              <a:t> from venue group by </a:t>
            </a:r>
            <a:r>
              <a:rPr lang="en-US" dirty="0" err="1"/>
              <a:t>country_id</a:t>
            </a:r>
            <a:r>
              <a:rPr lang="en-US" dirty="0"/>
              <a:t>);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F53FDE-477B-602C-363E-2CF5EB9A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84" y="3849605"/>
            <a:ext cx="2011854" cy="1036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52E464-B59A-BF0F-FD6F-364098F4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38" y="960627"/>
            <a:ext cx="1463167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5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7F857-822F-11F5-779C-CE81A1A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B2197-71AA-6D62-20B5-FC04B236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6190E-49B1-68FA-27C7-785BA310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19" y="3346775"/>
            <a:ext cx="1348857" cy="2164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9F5B0-6874-40F9-9A65-AC186F256742}"/>
              </a:ext>
            </a:extLst>
          </p:cNvPr>
          <p:cNvSpPr txBox="1"/>
          <p:nvPr/>
        </p:nvSpPr>
        <p:spPr>
          <a:xfrm>
            <a:off x="1081377" y="1916264"/>
            <a:ext cx="80745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country_name</a:t>
            </a:r>
            <a:r>
              <a:rPr lang="en-US" dirty="0"/>
              <a:t> from country where </a:t>
            </a:r>
            <a:r>
              <a:rPr lang="en-US" dirty="0" err="1"/>
              <a:t>country_id</a:t>
            </a:r>
            <a:r>
              <a:rPr lang="en-US" dirty="0"/>
              <a:t> in(select </a:t>
            </a:r>
            <a:r>
              <a:rPr lang="en-US" dirty="0" err="1"/>
              <a:t>country_id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olympics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country_id</a:t>
            </a:r>
            <a:endParaRPr lang="en-US" dirty="0"/>
          </a:p>
          <a:p>
            <a:r>
              <a:rPr lang="en-US" dirty="0"/>
              <a:t>having count(*) in (select max(count(*)) from </a:t>
            </a:r>
            <a:r>
              <a:rPr lang="en-US" dirty="0" err="1"/>
              <a:t>olympics</a:t>
            </a:r>
            <a:r>
              <a:rPr lang="en-US" dirty="0"/>
              <a:t> group by </a:t>
            </a:r>
            <a:r>
              <a:rPr lang="en-US" dirty="0" err="1"/>
              <a:t>country_id</a:t>
            </a:r>
            <a:r>
              <a:rPr lang="en-US" dirty="0"/>
              <a:t>));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FB619-D9A3-0492-04BA-C5FC81CB563A}"/>
              </a:ext>
            </a:extLst>
          </p:cNvPr>
          <p:cNvSpPr txBox="1"/>
          <p:nvPr/>
        </p:nvSpPr>
        <p:spPr>
          <a:xfrm>
            <a:off x="1137037" y="1455089"/>
            <a:ext cx="8018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2.Country’s which have hosted most Olympic Games.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323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65E632-89DE-4E4B-8A35-FD6D46E9AA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A36A89F3-138D-4102-9FF2-6E1293F6AF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549713-324E-442E-99F3-0C4C72A7B5ED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F02AD77-17EE-49EB-8387-86DED6AD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C36A1-0AE5-BCC8-B77E-F98BE40E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18" y="779228"/>
            <a:ext cx="10608448" cy="53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3025" y="1739639"/>
            <a:ext cx="4644446" cy="43910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Olympic games is a multi-sport event, considered as one of the largest and most prestigious international events. So, there is a need to design a modern database management system to store and manage information related to athletes, countries, events, results , schedules and more....</a:t>
            </a:r>
          </a:p>
          <a:p>
            <a:r>
              <a:rPr lang="en-US" dirty="0"/>
              <a:t>This system helps support the planning, execution, and evaluation of the Olympic games, ensuring data is accurate, up-to-date, and readily available.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0008"/>
            <a:ext cx="3935647" cy="134061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2AEBC-7640-BD3D-6D4A-9AD24283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30" y="1817708"/>
            <a:ext cx="4953934" cy="283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599" y="675171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ECD4B0-2770-CFC6-8B37-5A0EFD4B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09" y="1304101"/>
            <a:ext cx="9466831" cy="49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272031"/>
            <a:ext cx="10499725" cy="1355724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208195-21C8-4E89-1331-E002D32466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4" y="1287975"/>
            <a:ext cx="10499725" cy="4860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Olympics can organize many sports and one sport is played in many Olympic years.</a:t>
            </a:r>
          </a:p>
          <a:p>
            <a:r>
              <a:rPr lang="en-US" dirty="0"/>
              <a:t>One sport can have many events but event is related to one sport only.</a:t>
            </a:r>
          </a:p>
          <a:p>
            <a:r>
              <a:rPr lang="en-US" dirty="0"/>
              <a:t>One event can be sponsored by many sponsors . At the same time a sponsor can sponsor to many events.</a:t>
            </a:r>
          </a:p>
          <a:p>
            <a:r>
              <a:rPr lang="en-US" dirty="0"/>
              <a:t>Only one country can host the Olympics each time.</a:t>
            </a:r>
          </a:p>
          <a:p>
            <a:r>
              <a:rPr lang="en-US" dirty="0"/>
              <a:t>A country can have many venues.</a:t>
            </a:r>
          </a:p>
          <a:p>
            <a:r>
              <a:rPr lang="en-US" dirty="0"/>
              <a:t>In one venue many events can occur.</a:t>
            </a:r>
          </a:p>
          <a:p>
            <a:r>
              <a:rPr lang="en-US" dirty="0"/>
              <a:t>Many athletes can participate in Olympics from one country.</a:t>
            </a:r>
          </a:p>
          <a:p>
            <a:r>
              <a:rPr lang="en-US" dirty="0"/>
              <a:t>An athlete can win more than one medal.</a:t>
            </a:r>
          </a:p>
          <a:p>
            <a:r>
              <a:rPr lang="en-US" dirty="0"/>
              <a:t>Without the event there are no tickets.</a:t>
            </a:r>
          </a:p>
          <a:p>
            <a:r>
              <a:rPr lang="en-US" dirty="0"/>
              <a:t>A group of seats have same cost and for every event and every venue this cost is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253218"/>
            <a:ext cx="10499725" cy="1480274"/>
          </a:xfrm>
        </p:spPr>
        <p:txBody>
          <a:bodyPr/>
          <a:lstStyle/>
          <a:p>
            <a:r>
              <a:rPr lang="en-US" dirty="0"/>
              <a:t>RELATIONAL SCHEMA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D8FD10-E742-AC04-FA7E-9075CB09746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46136" y="1383527"/>
            <a:ext cx="10499725" cy="4723075"/>
          </a:xfr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3BF043-A0E2-48C9-80FB-0A3EF98DDCEF}" type="datetime1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0B746C-D9FA-84C8-8CDB-0836260CE0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marL="0" indent="0"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IN" dirty="0"/>
              <a:t>A relation is said to be in :-</a:t>
            </a:r>
          </a:p>
          <a:p>
            <a:pPr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dirty="0"/>
              <a:t>1NF : If it does not contain multivalued attributes and contains primary key for identification.</a:t>
            </a:r>
          </a:p>
          <a:p>
            <a:pPr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dirty="0"/>
              <a:t>2NF : 1NF + No partial dependencies</a:t>
            </a:r>
          </a:p>
          <a:p>
            <a:pPr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dirty="0"/>
              <a:t>3NF : 2NF + No transitive dependencies</a:t>
            </a:r>
          </a:p>
          <a:p>
            <a:pPr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dirty="0"/>
              <a:t>BCNF : 3NF+ Super keys in LHS of all Functional Dependencies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A79FC-D149-680D-7B51-CACA93C4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51" y="371475"/>
            <a:ext cx="10499725" cy="1355724"/>
          </a:xfrm>
        </p:spPr>
        <p:txBody>
          <a:bodyPr>
            <a:normAutofit/>
          </a:bodyPr>
          <a:lstStyle/>
          <a:p>
            <a:r>
              <a:rPr lang="en-IN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4839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5208FE-0220-403B-8209-06D9990EA4C9}" type="datetime1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Ticket relation is having transitive dependency of </a:t>
            </a:r>
            <a:r>
              <a:rPr lang="en-US" dirty="0" err="1"/>
              <a:t>seat_no</a:t>
            </a:r>
            <a:r>
              <a:rPr lang="en-US" dirty="0"/>
              <a:t> -&gt; cost.</a:t>
            </a:r>
          </a:p>
          <a:p>
            <a:pPr marL="0" indent="0">
              <a:buNone/>
            </a:pPr>
            <a:r>
              <a:rPr lang="en-US" dirty="0"/>
              <a:t>So to eliminate this , we’re decomposing it into 2 tables(tickets and cost)  :-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269648"/>
            <a:ext cx="10499725" cy="1355724"/>
          </a:xfrm>
        </p:spPr>
        <p:txBody>
          <a:bodyPr/>
          <a:lstStyle/>
          <a:p>
            <a:r>
              <a:rPr lang="en-US" dirty="0"/>
              <a:t>Normalizing the tables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7166C-5CBA-6318-A54D-21DCC85C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48" y="3162631"/>
            <a:ext cx="2720576" cy="1558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CA976-E5EF-D303-4BE8-AB3FC9F8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261" y="3228229"/>
            <a:ext cx="2619564" cy="1427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01203-4B14-DAD1-1BB6-FE289048A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41" y="3228229"/>
            <a:ext cx="2575783" cy="1570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9D385-D941-575D-3CEA-304EFC910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224" y="3560825"/>
            <a:ext cx="769687" cy="7620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0E499F-4986-DF38-96DA-F4CC76B34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455" y="3578216"/>
            <a:ext cx="1211685" cy="7620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580CC-A93A-A453-CC04-3B10FD33B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457" y="2844073"/>
            <a:ext cx="1828958" cy="365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EBB2C-535A-4D13-3994-F42F0A20B0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0155" y="2800207"/>
            <a:ext cx="1760373" cy="35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C42FC6-1C2B-3630-2C61-BA6B11E512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2165" y="2975482"/>
            <a:ext cx="1188823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1892C-DEAE-169B-75C4-B4845BC951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CE70E-5608-7F7F-A185-6E18CE4A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DC2F47-5577-45C2-F2BB-7EA3B3FAC4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49380" y="1384693"/>
            <a:ext cx="10611707" cy="475437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E59FF6E-213A-3B35-D90D-268D0748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718931"/>
            <a:ext cx="10499725" cy="759031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 AFTER NORMALIZATION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600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1664</TotalTime>
  <Words>466</Words>
  <Application>Microsoft Office PowerPoint</Application>
  <PresentationFormat>Widescreen</PresentationFormat>
  <Paragraphs>93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Biome Light</vt:lpstr>
      <vt:lpstr>Calibri</vt:lpstr>
      <vt:lpstr>Garamond</vt:lpstr>
      <vt:lpstr>Wingdings</vt:lpstr>
      <vt:lpstr>Organic</vt:lpstr>
      <vt:lpstr> OLYMPICS DBMS PROJECT</vt:lpstr>
      <vt:lpstr>Contents</vt:lpstr>
      <vt:lpstr> PROBLEM STATEMENT</vt:lpstr>
      <vt:lpstr>ER DIAGRAM</vt:lpstr>
      <vt:lpstr>ASSUMPTIONS</vt:lpstr>
      <vt:lpstr>RELATIONAL SCHEMA</vt:lpstr>
      <vt:lpstr>Normalization</vt:lpstr>
      <vt:lpstr>Normalizing the tables </vt:lpstr>
      <vt:lpstr>ER DIAGRAM AFTER 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 DBMS PROJECT</dc:title>
  <dc:creator>Nikhitha</dc:creator>
  <cp:lastModifiedBy>Nikhitha</cp:lastModifiedBy>
  <cp:revision>15</cp:revision>
  <dcterms:created xsi:type="dcterms:W3CDTF">2023-05-13T17:17:07Z</dcterms:created>
  <dcterms:modified xsi:type="dcterms:W3CDTF">2023-07-23T16:51:17Z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