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8" r:id="rId2"/>
    <p:sldId id="275" r:id="rId3"/>
    <p:sldId id="263" r:id="rId4"/>
    <p:sldId id="257" r:id="rId5"/>
    <p:sldId id="259" r:id="rId6"/>
    <p:sldId id="260" r:id="rId7"/>
    <p:sldId id="261" r:id="rId8"/>
    <p:sldId id="262" r:id="rId9"/>
    <p:sldId id="264" r:id="rId10"/>
    <p:sldId id="266" r:id="rId11"/>
    <p:sldId id="265"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68E"/>
    <a:srgbClr val="3A9CA8"/>
    <a:srgbClr val="F088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86BC1-E7E6-4F59-8BE6-AA98C04F890C}" v="256" dt="2024-12-08T16:01:16.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105" d="100"/>
          <a:sy n="105" d="100"/>
        </p:scale>
        <p:origin x="13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njeevi naidu" userId="74ee31c82cfa6906" providerId="LiveId" clId="{08686BC1-E7E6-4F59-8BE6-AA98C04F890C}"/>
    <pc:docChg chg="modSld modMainMaster">
      <pc:chgData name="Chiranjeevi naidu" userId="74ee31c82cfa6906" providerId="LiveId" clId="{08686BC1-E7E6-4F59-8BE6-AA98C04F890C}" dt="2024-12-08T16:02:26.944" v="259" actId="14100"/>
      <pc:docMkLst>
        <pc:docMk/>
      </pc:docMkLst>
      <pc:sldChg chg="setBg">
        <pc:chgData name="Chiranjeevi naidu" userId="74ee31c82cfa6906" providerId="LiveId" clId="{08686BC1-E7E6-4F59-8BE6-AA98C04F890C}" dt="2024-12-08T16:01:16.637" v="255"/>
        <pc:sldMkLst>
          <pc:docMk/>
          <pc:sldMk cId="505545193" sldId="256"/>
        </pc:sldMkLst>
      </pc:sldChg>
      <pc:sldChg chg="modSp mod">
        <pc:chgData name="Chiranjeevi naidu" userId="74ee31c82cfa6906" providerId="LiveId" clId="{08686BC1-E7E6-4F59-8BE6-AA98C04F890C}" dt="2024-12-08T16:02:26.944" v="259" actId="14100"/>
        <pc:sldMkLst>
          <pc:docMk/>
          <pc:sldMk cId="2080420674" sldId="272"/>
        </pc:sldMkLst>
        <pc:spChg chg="mod">
          <ac:chgData name="Chiranjeevi naidu" userId="74ee31c82cfa6906" providerId="LiveId" clId="{08686BC1-E7E6-4F59-8BE6-AA98C04F890C}" dt="2024-12-08T16:01:45.107" v="257" actId="1076"/>
          <ac:spMkLst>
            <pc:docMk/>
            <pc:sldMk cId="2080420674" sldId="272"/>
            <ac:spMk id="2" creationId="{0D943CE1-5F59-4A09-227C-F613A8192124}"/>
          </ac:spMkLst>
        </pc:spChg>
        <pc:spChg chg="mod">
          <ac:chgData name="Chiranjeevi naidu" userId="74ee31c82cfa6906" providerId="LiveId" clId="{08686BC1-E7E6-4F59-8BE6-AA98C04F890C}" dt="2024-12-08T16:02:26.944" v="259" actId="14100"/>
          <ac:spMkLst>
            <pc:docMk/>
            <pc:sldMk cId="2080420674" sldId="272"/>
            <ac:spMk id="3" creationId="{20FD8126-52CA-30B2-1BA0-03E9BC2549D8}"/>
          </ac:spMkLst>
        </pc:spChg>
      </pc:sldChg>
      <pc:sldMasterChg chg="setBg modSldLayout">
        <pc:chgData name="Chiranjeevi naidu" userId="74ee31c82cfa6906" providerId="LiveId" clId="{08686BC1-E7E6-4F59-8BE6-AA98C04F890C}" dt="2024-12-08T16:01:03.545" v="254"/>
        <pc:sldMasterMkLst>
          <pc:docMk/>
          <pc:sldMasterMk cId="1743705305" sldId="2147483720"/>
        </pc:sldMasterMkLst>
        <pc:sldLayoutChg chg="setBg">
          <pc:chgData name="Chiranjeevi naidu" userId="74ee31c82cfa6906" providerId="LiveId" clId="{08686BC1-E7E6-4F59-8BE6-AA98C04F890C}" dt="2024-12-08T16:01:03.545" v="254"/>
          <pc:sldLayoutMkLst>
            <pc:docMk/>
            <pc:sldMasterMk cId="1743705305" sldId="2147483720"/>
            <pc:sldLayoutMk cId="2989268570" sldId="2147483721"/>
          </pc:sldLayoutMkLst>
        </pc:sldLayoutChg>
        <pc:sldLayoutChg chg="setBg">
          <pc:chgData name="Chiranjeevi naidu" userId="74ee31c82cfa6906" providerId="LiveId" clId="{08686BC1-E7E6-4F59-8BE6-AA98C04F890C}" dt="2024-12-08T16:01:03.545" v="254"/>
          <pc:sldLayoutMkLst>
            <pc:docMk/>
            <pc:sldMasterMk cId="1743705305" sldId="2147483720"/>
            <pc:sldLayoutMk cId="1947050587" sldId="2147483722"/>
          </pc:sldLayoutMkLst>
        </pc:sldLayoutChg>
        <pc:sldLayoutChg chg="setBg">
          <pc:chgData name="Chiranjeevi naidu" userId="74ee31c82cfa6906" providerId="LiveId" clId="{08686BC1-E7E6-4F59-8BE6-AA98C04F890C}" dt="2024-12-08T16:01:03.545" v="254"/>
          <pc:sldLayoutMkLst>
            <pc:docMk/>
            <pc:sldMasterMk cId="1743705305" sldId="2147483720"/>
            <pc:sldLayoutMk cId="3148142137" sldId="2147483723"/>
          </pc:sldLayoutMkLst>
        </pc:sldLayoutChg>
        <pc:sldLayoutChg chg="setBg">
          <pc:chgData name="Chiranjeevi naidu" userId="74ee31c82cfa6906" providerId="LiveId" clId="{08686BC1-E7E6-4F59-8BE6-AA98C04F890C}" dt="2024-12-08T16:01:03.545" v="254"/>
          <pc:sldLayoutMkLst>
            <pc:docMk/>
            <pc:sldMasterMk cId="1743705305" sldId="2147483720"/>
            <pc:sldLayoutMk cId="299145125" sldId="2147483724"/>
          </pc:sldLayoutMkLst>
        </pc:sldLayoutChg>
        <pc:sldLayoutChg chg="setBg">
          <pc:chgData name="Chiranjeevi naidu" userId="74ee31c82cfa6906" providerId="LiveId" clId="{08686BC1-E7E6-4F59-8BE6-AA98C04F890C}" dt="2024-12-08T16:01:03.545" v="254"/>
          <pc:sldLayoutMkLst>
            <pc:docMk/>
            <pc:sldMasterMk cId="1743705305" sldId="2147483720"/>
            <pc:sldLayoutMk cId="3413034071" sldId="2147483725"/>
          </pc:sldLayoutMkLst>
        </pc:sldLayoutChg>
        <pc:sldLayoutChg chg="setBg">
          <pc:chgData name="Chiranjeevi naidu" userId="74ee31c82cfa6906" providerId="LiveId" clId="{08686BC1-E7E6-4F59-8BE6-AA98C04F890C}" dt="2024-12-08T16:01:03.545" v="254"/>
          <pc:sldLayoutMkLst>
            <pc:docMk/>
            <pc:sldMasterMk cId="1743705305" sldId="2147483720"/>
            <pc:sldLayoutMk cId="2282250650" sldId="2147483726"/>
          </pc:sldLayoutMkLst>
        </pc:sldLayoutChg>
        <pc:sldLayoutChg chg="setBg">
          <pc:chgData name="Chiranjeevi naidu" userId="74ee31c82cfa6906" providerId="LiveId" clId="{08686BC1-E7E6-4F59-8BE6-AA98C04F890C}" dt="2024-12-08T16:01:03.545" v="254"/>
          <pc:sldLayoutMkLst>
            <pc:docMk/>
            <pc:sldMasterMk cId="1743705305" sldId="2147483720"/>
            <pc:sldLayoutMk cId="2914035166" sldId="2147483727"/>
          </pc:sldLayoutMkLst>
        </pc:sldLayoutChg>
        <pc:sldLayoutChg chg="setBg">
          <pc:chgData name="Chiranjeevi naidu" userId="74ee31c82cfa6906" providerId="LiveId" clId="{08686BC1-E7E6-4F59-8BE6-AA98C04F890C}" dt="2024-12-08T16:01:03.545" v="254"/>
          <pc:sldLayoutMkLst>
            <pc:docMk/>
            <pc:sldMasterMk cId="1743705305" sldId="2147483720"/>
            <pc:sldLayoutMk cId="3685972114" sldId="2147483728"/>
          </pc:sldLayoutMkLst>
        </pc:sldLayoutChg>
        <pc:sldLayoutChg chg="setBg">
          <pc:chgData name="Chiranjeevi naidu" userId="74ee31c82cfa6906" providerId="LiveId" clId="{08686BC1-E7E6-4F59-8BE6-AA98C04F890C}" dt="2024-12-08T16:01:03.545" v="254"/>
          <pc:sldLayoutMkLst>
            <pc:docMk/>
            <pc:sldMasterMk cId="1743705305" sldId="2147483720"/>
            <pc:sldLayoutMk cId="427999235" sldId="2147483729"/>
          </pc:sldLayoutMkLst>
        </pc:sldLayoutChg>
        <pc:sldLayoutChg chg="setBg">
          <pc:chgData name="Chiranjeevi naidu" userId="74ee31c82cfa6906" providerId="LiveId" clId="{08686BC1-E7E6-4F59-8BE6-AA98C04F890C}" dt="2024-12-08T16:01:03.545" v="254"/>
          <pc:sldLayoutMkLst>
            <pc:docMk/>
            <pc:sldMasterMk cId="1743705305" sldId="2147483720"/>
            <pc:sldLayoutMk cId="3470807677" sldId="2147483730"/>
          </pc:sldLayoutMkLst>
        </pc:sldLayoutChg>
        <pc:sldLayoutChg chg="setBg">
          <pc:chgData name="Chiranjeevi naidu" userId="74ee31c82cfa6906" providerId="LiveId" clId="{08686BC1-E7E6-4F59-8BE6-AA98C04F890C}" dt="2024-12-08T16:01:03.545" v="254"/>
          <pc:sldLayoutMkLst>
            <pc:docMk/>
            <pc:sldMasterMk cId="1743705305" sldId="2147483720"/>
            <pc:sldLayoutMk cId="307944017" sldId="214748373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89AEC-F501-423B-A9E0-AA9ED66636D4}"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20D10-FB71-42A5-AD64-33520013A6A6}" type="slidenum">
              <a:rPr lang="en-IN" smtClean="0"/>
              <a:t>‹#›</a:t>
            </a:fld>
            <a:endParaRPr lang="en-IN"/>
          </a:p>
        </p:txBody>
      </p:sp>
    </p:spTree>
    <p:extLst>
      <p:ext uri="{BB962C8B-B14F-4D97-AF65-F5344CB8AC3E}">
        <p14:creationId xmlns:p14="http://schemas.microsoft.com/office/powerpoint/2010/main" val="144231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98926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47080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0794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94705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14814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4CE4E-B003-4BCE-9BF2-3F765398D34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9914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4CE4E-B003-4BCE-9BF2-3F765398D34E}"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41303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4CE4E-B003-4BCE-9BF2-3F765398D34E}"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2822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4CE4E-B003-4BCE-9BF2-3F765398D34E}" type="datetimeFigureOut">
              <a:rPr lang="en-IN" smtClean="0"/>
              <a:t>12-05-2025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91403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E4CE4E-B003-4BCE-9BF2-3F765398D34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68597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E4CE4E-B003-4BCE-9BF2-3F765398D34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42799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4CE4E-B003-4BCE-9BF2-3F765398D34E}" type="datetimeFigureOut">
              <a:rPr lang="en-IN" smtClean="0"/>
              <a:t>12-05-2025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C361F-4BB3-48DE-AF23-085F34703A2F}" type="slidenum">
              <a:rPr lang="en-IN" smtClean="0"/>
              <a:t>‹#›</a:t>
            </a:fld>
            <a:endParaRPr lang="en-IN"/>
          </a:p>
        </p:txBody>
      </p:sp>
    </p:spTree>
    <p:extLst>
      <p:ext uri="{BB962C8B-B14F-4D97-AF65-F5344CB8AC3E}">
        <p14:creationId xmlns:p14="http://schemas.microsoft.com/office/powerpoint/2010/main" val="174370530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WORLD POPULATION ANALYSIS</a:t>
            </a:r>
            <a:endParaRPr lang="en-IN" dirty="0"/>
          </a:p>
        </p:txBody>
      </p:sp>
      <p:sp>
        <p:nvSpPr>
          <p:cNvPr id="4" name="Text Placeholder 3"/>
          <p:cNvSpPr>
            <a:spLocks noGrp="1"/>
          </p:cNvSpPr>
          <p:nvPr>
            <p:ph type="body" idx="1"/>
          </p:nvPr>
        </p:nvSpPr>
        <p:spPr>
          <a:xfrm>
            <a:off x="1014730" y="4764024"/>
            <a:ext cx="10515600" cy="978154"/>
          </a:xfrm>
        </p:spPr>
        <p:txBody>
          <a:bodyPr/>
          <a:lstStyle/>
          <a:p>
            <a:pPr algn="r"/>
            <a:r>
              <a:rPr lang="en-GB" dirty="0" smtClean="0"/>
              <a:t>-NIKHITHA J GADAD</a:t>
            </a:r>
            <a:endParaRPr lang="en-IN" dirty="0"/>
          </a:p>
        </p:txBody>
      </p:sp>
    </p:spTree>
    <p:extLst>
      <p:ext uri="{BB962C8B-B14F-4D97-AF65-F5344CB8AC3E}">
        <p14:creationId xmlns:p14="http://schemas.microsoft.com/office/powerpoint/2010/main" val="3190219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6253C-08FE-DF4F-DB32-264F78E2124C}"/>
              </a:ext>
            </a:extLst>
          </p:cNvPr>
          <p:cNvSpPr txBox="1"/>
          <p:nvPr/>
        </p:nvSpPr>
        <p:spPr>
          <a:xfrm>
            <a:off x="235974" y="259068"/>
            <a:ext cx="4633000" cy="461665"/>
          </a:xfrm>
          <a:prstGeom prst="rect">
            <a:avLst/>
          </a:prstGeom>
          <a:noFill/>
        </p:spPr>
        <p:txBody>
          <a:bodyPr wrap="none" rtlCol="0">
            <a:spAutoFit/>
          </a:bodyPr>
          <a:lstStyle/>
          <a:p>
            <a:r>
              <a:rPr lang="en-US" sz="2400" b="1" dirty="0">
                <a:solidFill>
                  <a:srgbClr val="3A9CA8"/>
                </a:solidFill>
              </a:rPr>
              <a:t>Which region is highly populated?</a:t>
            </a:r>
            <a:endParaRPr lang="en-IN" sz="2400" b="1" dirty="0">
              <a:solidFill>
                <a:srgbClr val="3A9CA8"/>
              </a:solidFill>
            </a:endParaRPr>
          </a:p>
        </p:txBody>
      </p:sp>
      <p:sp>
        <p:nvSpPr>
          <p:cNvPr id="5" name="TextBox 4">
            <a:extLst>
              <a:ext uri="{FF2B5EF4-FFF2-40B4-BE49-F238E27FC236}">
                <a16:creationId xmlns:a16="http://schemas.microsoft.com/office/drawing/2014/main" id="{0BE37F86-ED9B-D32D-BDE4-AAF29A67359F}"/>
              </a:ext>
            </a:extLst>
          </p:cNvPr>
          <p:cNvSpPr txBox="1"/>
          <p:nvPr/>
        </p:nvSpPr>
        <p:spPr>
          <a:xfrm>
            <a:off x="235975" y="1106926"/>
            <a:ext cx="10718538" cy="707886"/>
          </a:xfrm>
          <a:prstGeom prst="rect">
            <a:avLst/>
          </a:prstGeom>
          <a:noFill/>
        </p:spPr>
        <p:txBody>
          <a:bodyPr wrap="square" rtlCol="0">
            <a:spAutoFit/>
          </a:bodyPr>
          <a:lstStyle/>
          <a:p>
            <a:r>
              <a:rPr lang="en-GB" sz="2000" dirty="0">
                <a:solidFill>
                  <a:schemeClr val="bg1"/>
                </a:solidFill>
              </a:rPr>
              <a:t>Asia has the largest population among all regions, followed by Africa in second place, while Oceania has the smallest population</a:t>
            </a:r>
            <a:endParaRPr lang="en-IN" sz="2000" dirty="0">
              <a:solidFill>
                <a:schemeClr val="bg1"/>
              </a:solidFill>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51714" y="2695584"/>
            <a:ext cx="5087060" cy="2600688"/>
          </a:xfrm>
          <a:prstGeom prst="rect">
            <a:avLst/>
          </a:prstGeom>
        </p:spPr>
      </p:pic>
    </p:spTree>
    <p:extLst>
      <p:ext uri="{BB962C8B-B14F-4D97-AF65-F5344CB8AC3E}">
        <p14:creationId xmlns:p14="http://schemas.microsoft.com/office/powerpoint/2010/main" val="90758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B5A38-EEE0-474C-70C1-CC17BB3ABEF7}"/>
              </a:ext>
            </a:extLst>
          </p:cNvPr>
          <p:cNvSpPr txBox="1"/>
          <p:nvPr/>
        </p:nvSpPr>
        <p:spPr>
          <a:xfrm>
            <a:off x="235974" y="259068"/>
            <a:ext cx="7157729" cy="461665"/>
          </a:xfrm>
          <a:prstGeom prst="rect">
            <a:avLst/>
          </a:prstGeom>
          <a:noFill/>
        </p:spPr>
        <p:txBody>
          <a:bodyPr wrap="none" rtlCol="0">
            <a:spAutoFit/>
          </a:bodyPr>
          <a:lstStyle/>
          <a:p>
            <a:r>
              <a:rPr lang="en-US" sz="2400" b="1" dirty="0">
                <a:solidFill>
                  <a:srgbClr val="3A9CA8"/>
                </a:solidFill>
              </a:rPr>
              <a:t>Which age group category has the highest population?</a:t>
            </a:r>
            <a:endParaRPr lang="en-IN" sz="2400" b="1" dirty="0">
              <a:solidFill>
                <a:srgbClr val="3A9CA8"/>
              </a:solidFill>
            </a:endParaRPr>
          </a:p>
        </p:txBody>
      </p:sp>
      <p:sp>
        <p:nvSpPr>
          <p:cNvPr id="7" name="Rectangle 2">
            <a:extLst>
              <a:ext uri="{FF2B5EF4-FFF2-40B4-BE49-F238E27FC236}">
                <a16:creationId xmlns:a16="http://schemas.microsoft.com/office/drawing/2014/main" id="{F7EC02AA-947A-E41E-9609-214FFFBAEBB7}"/>
              </a:ext>
            </a:extLst>
          </p:cNvPr>
          <p:cNvSpPr>
            <a:spLocks noChangeArrowheads="1"/>
          </p:cNvSpPr>
          <p:nvPr/>
        </p:nvSpPr>
        <p:spPr bwMode="auto">
          <a:xfrm>
            <a:off x="229239" y="860623"/>
            <a:ext cx="11733522" cy="2862322"/>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r>
              <a:rPr kumimoji="0" lang="en-US" altLang="en-US" sz="2000" i="0" u="none" strike="noStrike" cap="none" normalizeH="0" baseline="0" dirty="0">
                <a:ln>
                  <a:noFill/>
                </a:ln>
                <a:solidFill>
                  <a:schemeClr val="bg1"/>
                </a:solidFill>
                <a:effectLst/>
              </a:rPr>
              <a:t>  </a:t>
            </a:r>
            <a:endParaRPr lang="en-GB" sz="2000" b="1" dirty="0"/>
          </a:p>
          <a:p>
            <a:r>
              <a:rPr lang="en-GB" sz="2000" b="1" dirty="0">
                <a:solidFill>
                  <a:schemeClr val="bg1"/>
                </a:solidFill>
              </a:rPr>
              <a:t>Largest Groups</a:t>
            </a:r>
            <a:r>
              <a:rPr lang="en-GB" sz="2000" dirty="0">
                <a:solidFill>
                  <a:schemeClr val="bg1"/>
                </a:solidFill>
              </a:rPr>
              <a:t>: The young and senior citizen categories are the most populated, each representing 25% of the total population.</a:t>
            </a:r>
          </a:p>
          <a:p>
            <a:r>
              <a:rPr lang="en-GB" sz="2000" b="1" dirty="0">
                <a:solidFill>
                  <a:schemeClr val="bg1"/>
                </a:solidFill>
              </a:rPr>
              <a:t>Smallest Group</a:t>
            </a:r>
            <a:r>
              <a:rPr lang="en-GB" sz="2000" dirty="0">
                <a:solidFill>
                  <a:schemeClr val="bg1"/>
                </a:solidFill>
              </a:rPr>
              <a:t>: Teenagers form the smallest segment, comprising just 7% of the population.</a:t>
            </a:r>
          </a:p>
          <a:p>
            <a:r>
              <a:rPr lang="en-GB" sz="2000" b="1" dirty="0">
                <a:solidFill>
                  <a:schemeClr val="bg1"/>
                </a:solidFill>
              </a:rPr>
              <a:t>Middle and Children</a:t>
            </a:r>
            <a:r>
              <a:rPr lang="en-GB" sz="2000" dirty="0">
                <a:solidFill>
                  <a:schemeClr val="bg1"/>
                </a:solidFill>
              </a:rPr>
              <a:t>: Together, these two groups account for 37% of the population, highlighting a substantial portion in both early life and working age.</a:t>
            </a:r>
          </a:p>
          <a:p>
            <a:r>
              <a:rPr lang="en-GB" sz="2000" dirty="0">
                <a:solidFill>
                  <a:schemeClr val="bg1"/>
                </a:solidFill>
              </a:rPr>
              <a:t>Overall, the population distribution across categories is fairly balanced, with no group significantly outweighing the others.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endParaRPr>
          </a:p>
        </p:txBody>
      </p:sp>
      <p:pic>
        <p:nvPicPr>
          <p:cNvPr id="3" name="Picture 2"/>
          <p:cNvPicPr>
            <a:picLocks noChangeAspect="1"/>
          </p:cNvPicPr>
          <p:nvPr/>
        </p:nvPicPr>
        <p:blipFill>
          <a:blip r:embed="rId2"/>
          <a:stretch>
            <a:fillRect/>
          </a:stretch>
        </p:blipFill>
        <p:spPr>
          <a:xfrm>
            <a:off x="3637474" y="3958428"/>
            <a:ext cx="4496427" cy="2324424"/>
          </a:xfrm>
          <a:prstGeom prst="rect">
            <a:avLst/>
          </a:prstGeom>
        </p:spPr>
      </p:pic>
    </p:spTree>
    <p:extLst>
      <p:ext uri="{BB962C8B-B14F-4D97-AF65-F5344CB8AC3E}">
        <p14:creationId xmlns:p14="http://schemas.microsoft.com/office/powerpoint/2010/main" val="122650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EF106-3B76-6F1E-5110-D5BDB834B642}"/>
              </a:ext>
            </a:extLst>
          </p:cNvPr>
          <p:cNvSpPr txBox="1"/>
          <p:nvPr/>
        </p:nvSpPr>
        <p:spPr>
          <a:xfrm>
            <a:off x="235974" y="259068"/>
            <a:ext cx="184731" cy="461665"/>
          </a:xfrm>
          <a:prstGeom prst="rect">
            <a:avLst/>
          </a:prstGeom>
          <a:noFill/>
        </p:spPr>
        <p:txBody>
          <a:bodyPr wrap="none" rtlCol="0">
            <a:spAutoFit/>
          </a:bodyPr>
          <a:lstStyle/>
          <a:p>
            <a:endParaRPr lang="en-IN" sz="2400" b="1" dirty="0">
              <a:solidFill>
                <a:srgbClr val="3A9CA8"/>
              </a:solidFill>
              <a:highlight>
                <a:srgbClr val="C0C0C0"/>
              </a:highlight>
              <a:latin typeface="High Tower Text" panose="02040502050506030303" pitchFamily="18" charset="0"/>
            </a:endParaRPr>
          </a:p>
        </p:txBody>
      </p:sp>
      <p:sp>
        <p:nvSpPr>
          <p:cNvPr id="9" name="TextBox 8">
            <a:extLst>
              <a:ext uri="{FF2B5EF4-FFF2-40B4-BE49-F238E27FC236}">
                <a16:creationId xmlns:a16="http://schemas.microsoft.com/office/drawing/2014/main" id="{E5EB3ACE-6CB3-4FC1-02BD-2904BFF3B8CC}"/>
              </a:ext>
            </a:extLst>
          </p:cNvPr>
          <p:cNvSpPr txBox="1"/>
          <p:nvPr/>
        </p:nvSpPr>
        <p:spPr>
          <a:xfrm>
            <a:off x="235974" y="259068"/>
            <a:ext cx="8614346" cy="461665"/>
          </a:xfrm>
          <a:prstGeom prst="rect">
            <a:avLst/>
          </a:prstGeom>
          <a:noFill/>
        </p:spPr>
        <p:txBody>
          <a:bodyPr wrap="none" rtlCol="0">
            <a:spAutoFit/>
          </a:bodyPr>
          <a:lstStyle/>
          <a:p>
            <a:r>
              <a:rPr lang="en-US" sz="2400" b="1" dirty="0">
                <a:solidFill>
                  <a:srgbClr val="3A9CA8"/>
                </a:solidFill>
              </a:rPr>
              <a:t>What are the population trends across all regions over the years?</a:t>
            </a:r>
            <a:r>
              <a:rPr lang="en-US" sz="2400" b="1" dirty="0">
                <a:solidFill>
                  <a:srgbClr val="3A9CA8"/>
                </a:solidFill>
                <a:latin typeface="High Tower Text" panose="02040502050506030303" pitchFamily="18" charset="0"/>
              </a:rPr>
              <a:t>?</a:t>
            </a:r>
            <a:endParaRPr lang="en-IN" sz="2400" b="1" dirty="0">
              <a:solidFill>
                <a:srgbClr val="3A9CA8"/>
              </a:solidFill>
              <a:latin typeface="High Tower Text" panose="02040502050506030303" pitchFamily="18" charset="0"/>
            </a:endParaRPr>
          </a:p>
        </p:txBody>
      </p:sp>
      <p:sp>
        <p:nvSpPr>
          <p:cNvPr id="10" name="Rectangle 1">
            <a:extLst>
              <a:ext uri="{FF2B5EF4-FFF2-40B4-BE49-F238E27FC236}">
                <a16:creationId xmlns:a16="http://schemas.microsoft.com/office/drawing/2014/main" id="{A2837526-8672-551D-53B2-BB15D5C78259}"/>
              </a:ext>
            </a:extLst>
          </p:cNvPr>
          <p:cNvSpPr>
            <a:spLocks noChangeArrowheads="1"/>
          </p:cNvSpPr>
          <p:nvPr/>
        </p:nvSpPr>
        <p:spPr bwMode="auto">
          <a:xfrm>
            <a:off x="139865" y="1404164"/>
            <a:ext cx="11890237" cy="101566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sz="2000" dirty="0">
                <a:solidFill>
                  <a:schemeClr val="bg1"/>
                </a:solidFill>
              </a:rPr>
              <a:t>Africa, Oceania, and North America exhibit a consistent upward trend in population growth over time. Starting from relatively low levels, the population steadily increases, reaching much higher levels by the end of the timeline.</a:t>
            </a:r>
            <a:endParaRPr kumimoji="0" lang="en-US" altLang="en-US" sz="2000" b="0" i="0" u="none" strike="noStrike" cap="none" normalizeH="0" baseline="0" dirty="0">
              <a:ln>
                <a:noFill/>
              </a:ln>
              <a:solidFill>
                <a:schemeClr val="bg1"/>
              </a:solidFill>
              <a:effectLst/>
            </a:endParaRPr>
          </a:p>
        </p:txBody>
      </p:sp>
      <p:sp>
        <p:nvSpPr>
          <p:cNvPr id="12" name="TextBox 11">
            <a:extLst>
              <a:ext uri="{FF2B5EF4-FFF2-40B4-BE49-F238E27FC236}">
                <a16:creationId xmlns:a16="http://schemas.microsoft.com/office/drawing/2014/main" id="{6F4E0566-3599-A5D0-64CA-CF5BA1AFE954}"/>
              </a:ext>
            </a:extLst>
          </p:cNvPr>
          <p:cNvSpPr txBox="1"/>
          <p:nvPr/>
        </p:nvSpPr>
        <p:spPr>
          <a:xfrm>
            <a:off x="1691586" y="3149269"/>
            <a:ext cx="667042" cy="338554"/>
          </a:xfrm>
          <a:prstGeom prst="rect">
            <a:avLst/>
          </a:prstGeom>
          <a:noFill/>
        </p:spPr>
        <p:txBody>
          <a:bodyPr wrap="none" rtlCol="0">
            <a:spAutoFit/>
          </a:bodyPr>
          <a:lstStyle/>
          <a:p>
            <a:r>
              <a:rPr lang="en-US" sz="1600" dirty="0">
                <a:solidFill>
                  <a:schemeClr val="bg1"/>
                </a:solidFill>
              </a:rPr>
              <a:t>Africa</a:t>
            </a:r>
            <a:endParaRPr lang="en-IN" dirty="0">
              <a:solidFill>
                <a:schemeClr val="bg1"/>
              </a:solidFill>
            </a:endParaRPr>
          </a:p>
        </p:txBody>
      </p:sp>
      <p:sp>
        <p:nvSpPr>
          <p:cNvPr id="14" name="TextBox 13">
            <a:extLst>
              <a:ext uri="{FF2B5EF4-FFF2-40B4-BE49-F238E27FC236}">
                <a16:creationId xmlns:a16="http://schemas.microsoft.com/office/drawing/2014/main" id="{51D25C8B-2DAD-D704-BB27-DC501A51FB08}"/>
              </a:ext>
            </a:extLst>
          </p:cNvPr>
          <p:cNvSpPr txBox="1"/>
          <p:nvPr/>
        </p:nvSpPr>
        <p:spPr>
          <a:xfrm>
            <a:off x="5639991" y="3186278"/>
            <a:ext cx="889987" cy="615553"/>
          </a:xfrm>
          <a:prstGeom prst="rect">
            <a:avLst/>
          </a:prstGeom>
          <a:noFill/>
        </p:spPr>
        <p:txBody>
          <a:bodyPr wrap="none" rtlCol="0">
            <a:spAutoFit/>
          </a:bodyPr>
          <a:lstStyle/>
          <a:p>
            <a:r>
              <a:rPr lang="en-US" sz="1600" dirty="0">
                <a:solidFill>
                  <a:schemeClr val="bg1"/>
                </a:solidFill>
              </a:rPr>
              <a:t>Oceania</a:t>
            </a:r>
            <a:endParaRPr lang="en-US" dirty="0">
              <a:solidFill>
                <a:schemeClr val="bg1"/>
              </a:solidFill>
            </a:endParaRPr>
          </a:p>
          <a:p>
            <a:endParaRPr lang="en-IN" dirty="0">
              <a:solidFill>
                <a:schemeClr val="bg1"/>
              </a:solidFill>
            </a:endParaRPr>
          </a:p>
        </p:txBody>
      </p:sp>
      <p:sp>
        <p:nvSpPr>
          <p:cNvPr id="16" name="TextBox 15">
            <a:extLst>
              <a:ext uri="{FF2B5EF4-FFF2-40B4-BE49-F238E27FC236}">
                <a16:creationId xmlns:a16="http://schemas.microsoft.com/office/drawing/2014/main" id="{FEB67B04-8454-8842-1FE5-7DE892FA4207}"/>
              </a:ext>
            </a:extLst>
          </p:cNvPr>
          <p:cNvSpPr txBox="1"/>
          <p:nvPr/>
        </p:nvSpPr>
        <p:spPr>
          <a:xfrm>
            <a:off x="9359971" y="3164949"/>
            <a:ext cx="1407629" cy="584775"/>
          </a:xfrm>
          <a:prstGeom prst="rect">
            <a:avLst/>
          </a:prstGeom>
          <a:noFill/>
        </p:spPr>
        <p:txBody>
          <a:bodyPr wrap="none" rtlCol="0">
            <a:spAutoFit/>
          </a:bodyPr>
          <a:lstStyle/>
          <a:p>
            <a:r>
              <a:rPr lang="en-US" sz="1600" dirty="0">
                <a:solidFill>
                  <a:schemeClr val="bg1"/>
                </a:solidFill>
              </a:rPr>
              <a:t>North America</a:t>
            </a:r>
          </a:p>
          <a:p>
            <a:endParaRPr lang="en-IN" sz="1600" dirty="0">
              <a:solidFill>
                <a:schemeClr val="bg1"/>
              </a:solidFill>
            </a:endParaRPr>
          </a:p>
        </p:txBody>
      </p:sp>
      <p:pic>
        <p:nvPicPr>
          <p:cNvPr id="2" name="Picture 1"/>
          <p:cNvPicPr>
            <a:picLocks noChangeAspect="1"/>
          </p:cNvPicPr>
          <p:nvPr/>
        </p:nvPicPr>
        <p:blipFill>
          <a:blip r:embed="rId2"/>
          <a:stretch>
            <a:fillRect/>
          </a:stretch>
        </p:blipFill>
        <p:spPr>
          <a:xfrm>
            <a:off x="367388" y="3749724"/>
            <a:ext cx="3703320" cy="2182143"/>
          </a:xfrm>
          <a:prstGeom prst="rect">
            <a:avLst/>
          </a:prstGeom>
        </p:spPr>
      </p:pic>
      <p:pic>
        <p:nvPicPr>
          <p:cNvPr id="3" name="Picture 2"/>
          <p:cNvPicPr>
            <a:picLocks noChangeAspect="1"/>
          </p:cNvPicPr>
          <p:nvPr/>
        </p:nvPicPr>
        <p:blipFill>
          <a:blip r:embed="rId3"/>
          <a:stretch>
            <a:fillRect/>
          </a:stretch>
        </p:blipFill>
        <p:spPr>
          <a:xfrm>
            <a:off x="4214103" y="3749724"/>
            <a:ext cx="3860050" cy="2182143"/>
          </a:xfrm>
          <a:prstGeom prst="rect">
            <a:avLst/>
          </a:prstGeom>
        </p:spPr>
      </p:pic>
      <p:pic>
        <p:nvPicPr>
          <p:cNvPr id="6" name="Picture 5"/>
          <p:cNvPicPr>
            <a:picLocks noChangeAspect="1"/>
          </p:cNvPicPr>
          <p:nvPr/>
        </p:nvPicPr>
        <p:blipFill>
          <a:blip r:embed="rId4"/>
          <a:stretch>
            <a:fillRect/>
          </a:stretch>
        </p:blipFill>
        <p:spPr>
          <a:xfrm>
            <a:off x="8217548" y="3749724"/>
            <a:ext cx="3241153" cy="2182143"/>
          </a:xfrm>
          <a:prstGeom prst="rect">
            <a:avLst/>
          </a:prstGeom>
        </p:spPr>
      </p:pic>
    </p:spTree>
    <p:extLst>
      <p:ext uri="{BB962C8B-B14F-4D97-AF65-F5344CB8AC3E}">
        <p14:creationId xmlns:p14="http://schemas.microsoft.com/office/powerpoint/2010/main" val="243200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67DFC1-4D8B-7BCF-BBF1-B4F63373E68D}"/>
              </a:ext>
            </a:extLst>
          </p:cNvPr>
          <p:cNvSpPr txBox="1"/>
          <p:nvPr/>
        </p:nvSpPr>
        <p:spPr>
          <a:xfrm>
            <a:off x="5926559" y="3090446"/>
            <a:ext cx="574196" cy="338554"/>
          </a:xfrm>
          <a:prstGeom prst="rect">
            <a:avLst/>
          </a:prstGeom>
          <a:noFill/>
        </p:spPr>
        <p:txBody>
          <a:bodyPr wrap="none" rtlCol="0">
            <a:spAutoFit/>
          </a:bodyPr>
          <a:lstStyle/>
          <a:p>
            <a:r>
              <a:rPr lang="en-US" sz="1600" dirty="0">
                <a:latin typeface="High Tower Text" panose="02040502050506030303" pitchFamily="18" charset="0"/>
              </a:rPr>
              <a:t>Asia</a:t>
            </a:r>
            <a:endParaRPr lang="en-IN" sz="1600" dirty="0">
              <a:latin typeface="High Tower Text" panose="02040502050506030303" pitchFamily="18" charset="0"/>
            </a:endParaRPr>
          </a:p>
        </p:txBody>
      </p:sp>
      <p:sp>
        <p:nvSpPr>
          <p:cNvPr id="15" name="TextBox 14">
            <a:extLst>
              <a:ext uri="{FF2B5EF4-FFF2-40B4-BE49-F238E27FC236}">
                <a16:creationId xmlns:a16="http://schemas.microsoft.com/office/drawing/2014/main" id="{B24F9965-9A92-7161-3A42-16113CD7183C}"/>
              </a:ext>
            </a:extLst>
          </p:cNvPr>
          <p:cNvSpPr txBox="1"/>
          <p:nvPr/>
        </p:nvSpPr>
        <p:spPr>
          <a:xfrm>
            <a:off x="1452273" y="3090446"/>
            <a:ext cx="1483098" cy="338554"/>
          </a:xfrm>
          <a:prstGeom prst="rect">
            <a:avLst/>
          </a:prstGeom>
          <a:noFill/>
        </p:spPr>
        <p:txBody>
          <a:bodyPr wrap="none" rtlCol="0">
            <a:spAutoFit/>
          </a:bodyPr>
          <a:lstStyle/>
          <a:p>
            <a:r>
              <a:rPr lang="en-US" sz="1600" dirty="0">
                <a:latin typeface="High Tower Text" panose="02040502050506030303" pitchFamily="18" charset="0"/>
              </a:rPr>
              <a:t>South America</a:t>
            </a:r>
            <a:endParaRPr lang="en-IN" sz="1600" dirty="0">
              <a:latin typeface="High Tower Text" panose="02040502050506030303" pitchFamily="18" charset="0"/>
            </a:endParaRPr>
          </a:p>
        </p:txBody>
      </p:sp>
      <p:sp>
        <p:nvSpPr>
          <p:cNvPr id="23" name="TextBox 22">
            <a:extLst>
              <a:ext uri="{FF2B5EF4-FFF2-40B4-BE49-F238E27FC236}">
                <a16:creationId xmlns:a16="http://schemas.microsoft.com/office/drawing/2014/main" id="{08B5410B-540F-C085-E0EA-55D5A532C444}"/>
              </a:ext>
            </a:extLst>
          </p:cNvPr>
          <p:cNvSpPr txBox="1"/>
          <p:nvPr/>
        </p:nvSpPr>
        <p:spPr>
          <a:xfrm>
            <a:off x="297424" y="417106"/>
            <a:ext cx="11597149" cy="1015663"/>
          </a:xfrm>
          <a:prstGeom prst="rect">
            <a:avLst/>
          </a:prstGeom>
          <a:noFill/>
        </p:spPr>
        <p:txBody>
          <a:bodyPr wrap="square">
            <a:spAutoFit/>
          </a:bodyPr>
          <a:lstStyle/>
          <a:p>
            <a:pPr marL="342900" indent="-342900">
              <a:buFont typeface="Arial" panose="020B0604020202020204" pitchFamily="34" charset="0"/>
              <a:buChar char="•"/>
            </a:pPr>
            <a:r>
              <a:rPr lang="en-GB" sz="2000" dirty="0">
                <a:solidFill>
                  <a:schemeClr val="bg1"/>
                </a:solidFill>
              </a:rPr>
              <a:t>South America and Asia exhibit a population trend that rises steadily initially, peaking in the middle of the timeline. Following the peak, the population starts to gradually decrease as the period progresses toward the end.</a:t>
            </a:r>
            <a:endParaRPr lang="en-IN" sz="2000" dirty="0">
              <a:solidFill>
                <a:schemeClr val="bg1"/>
              </a:solidFill>
            </a:endParaRPr>
          </a:p>
        </p:txBody>
      </p:sp>
      <p:sp>
        <p:nvSpPr>
          <p:cNvPr id="25" name="TextBox 24">
            <a:extLst>
              <a:ext uri="{FF2B5EF4-FFF2-40B4-BE49-F238E27FC236}">
                <a16:creationId xmlns:a16="http://schemas.microsoft.com/office/drawing/2014/main" id="{8C743374-2C16-CA37-8E5B-FAA67FDB2680}"/>
              </a:ext>
            </a:extLst>
          </p:cNvPr>
          <p:cNvSpPr txBox="1"/>
          <p:nvPr/>
        </p:nvSpPr>
        <p:spPr>
          <a:xfrm>
            <a:off x="9907926" y="3090446"/>
            <a:ext cx="795411" cy="338554"/>
          </a:xfrm>
          <a:prstGeom prst="rect">
            <a:avLst/>
          </a:prstGeom>
          <a:noFill/>
        </p:spPr>
        <p:txBody>
          <a:bodyPr wrap="none" rtlCol="0">
            <a:spAutoFit/>
          </a:bodyPr>
          <a:lstStyle/>
          <a:p>
            <a:r>
              <a:rPr lang="en-US" sz="1600" dirty="0">
                <a:latin typeface="High Tower Text" panose="02040502050506030303" pitchFamily="18" charset="0"/>
              </a:rPr>
              <a:t>Europe</a:t>
            </a:r>
            <a:endParaRPr lang="en-IN" sz="1600" dirty="0">
              <a:latin typeface="High Tower Text" panose="02040502050506030303" pitchFamily="18" charset="0"/>
            </a:endParaRPr>
          </a:p>
        </p:txBody>
      </p:sp>
      <p:sp>
        <p:nvSpPr>
          <p:cNvPr id="27" name="TextBox 26">
            <a:extLst>
              <a:ext uri="{FF2B5EF4-FFF2-40B4-BE49-F238E27FC236}">
                <a16:creationId xmlns:a16="http://schemas.microsoft.com/office/drawing/2014/main" id="{0F5DBAE8-E66E-67E6-B267-1CBF2AC04BE1}"/>
              </a:ext>
            </a:extLst>
          </p:cNvPr>
          <p:cNvSpPr txBox="1"/>
          <p:nvPr/>
        </p:nvSpPr>
        <p:spPr>
          <a:xfrm>
            <a:off x="297425" y="1646774"/>
            <a:ext cx="11597148" cy="1015663"/>
          </a:xfrm>
          <a:prstGeom prst="rect">
            <a:avLst/>
          </a:prstGeom>
          <a:noFill/>
        </p:spPr>
        <p:txBody>
          <a:bodyPr wrap="square">
            <a:spAutoFit/>
          </a:bodyPr>
          <a:lstStyle/>
          <a:p>
            <a:pPr marL="342900" indent="-342900">
              <a:buFont typeface="Arial" panose="020B0604020202020204" pitchFamily="34" charset="0"/>
              <a:buChar char="•"/>
            </a:pPr>
            <a:r>
              <a:rPr lang="en-GB" sz="2000" dirty="0">
                <a:solidFill>
                  <a:schemeClr val="bg1"/>
                </a:solidFill>
              </a:rPr>
              <a:t>Europe exhibits a population trend that begins with a gradual increase, reaching its peak early in the timeline. After the peak, the population steadily declines, with the decrease becoming more pronounced over time.</a:t>
            </a:r>
            <a:endParaRPr lang="en-IN" sz="2000" dirty="0">
              <a:solidFill>
                <a:schemeClr val="bg1"/>
              </a:solidFill>
            </a:endParaRPr>
          </a:p>
        </p:txBody>
      </p:sp>
      <p:pic>
        <p:nvPicPr>
          <p:cNvPr id="2" name="Picture 1"/>
          <p:cNvPicPr>
            <a:picLocks noChangeAspect="1"/>
          </p:cNvPicPr>
          <p:nvPr/>
        </p:nvPicPr>
        <p:blipFill>
          <a:blip r:embed="rId2"/>
          <a:stretch>
            <a:fillRect/>
          </a:stretch>
        </p:blipFill>
        <p:spPr>
          <a:xfrm>
            <a:off x="663341" y="3705803"/>
            <a:ext cx="3195427" cy="2170800"/>
          </a:xfrm>
          <a:prstGeom prst="rect">
            <a:avLst/>
          </a:prstGeom>
        </p:spPr>
      </p:pic>
      <p:pic>
        <p:nvPicPr>
          <p:cNvPr id="3" name="Picture 2"/>
          <p:cNvPicPr>
            <a:picLocks noChangeAspect="1"/>
          </p:cNvPicPr>
          <p:nvPr/>
        </p:nvPicPr>
        <p:blipFill>
          <a:blip r:embed="rId3"/>
          <a:stretch>
            <a:fillRect/>
          </a:stretch>
        </p:blipFill>
        <p:spPr>
          <a:xfrm>
            <a:off x="4197095" y="3705802"/>
            <a:ext cx="3749041" cy="2170800"/>
          </a:xfrm>
          <a:prstGeom prst="rect">
            <a:avLst/>
          </a:prstGeom>
        </p:spPr>
      </p:pic>
      <p:pic>
        <p:nvPicPr>
          <p:cNvPr id="4" name="Picture 3"/>
          <p:cNvPicPr>
            <a:picLocks noChangeAspect="1"/>
          </p:cNvPicPr>
          <p:nvPr/>
        </p:nvPicPr>
        <p:blipFill>
          <a:blip r:embed="rId4"/>
          <a:stretch>
            <a:fillRect/>
          </a:stretch>
        </p:blipFill>
        <p:spPr>
          <a:xfrm>
            <a:off x="8138159" y="3705801"/>
            <a:ext cx="3246121" cy="2170801"/>
          </a:xfrm>
          <a:prstGeom prst="rect">
            <a:avLst/>
          </a:prstGeom>
        </p:spPr>
      </p:pic>
    </p:spTree>
    <p:extLst>
      <p:ext uri="{BB962C8B-B14F-4D97-AF65-F5344CB8AC3E}">
        <p14:creationId xmlns:p14="http://schemas.microsoft.com/office/powerpoint/2010/main" val="413620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FEBC6-726D-E183-3C53-416C573B3B46}"/>
              </a:ext>
            </a:extLst>
          </p:cNvPr>
          <p:cNvSpPr txBox="1"/>
          <p:nvPr/>
        </p:nvSpPr>
        <p:spPr>
          <a:xfrm>
            <a:off x="1490792" y="2767280"/>
            <a:ext cx="9210415" cy="1323439"/>
          </a:xfrm>
          <a:prstGeom prst="rect">
            <a:avLst/>
          </a:prstGeom>
          <a:noFill/>
        </p:spPr>
        <p:txBody>
          <a:bodyPr wrap="square" rtlCol="0">
            <a:spAutoFit/>
          </a:bodyPr>
          <a:lstStyle/>
          <a:p>
            <a:r>
              <a:rPr lang="en-US" sz="8000" b="1" dirty="0"/>
              <a:t>RECOMMENDATIONS</a:t>
            </a:r>
            <a:endParaRPr lang="en-IN" sz="8000" b="1" dirty="0"/>
          </a:p>
        </p:txBody>
      </p:sp>
    </p:spTree>
    <p:extLst>
      <p:ext uri="{BB962C8B-B14F-4D97-AF65-F5344CB8AC3E}">
        <p14:creationId xmlns:p14="http://schemas.microsoft.com/office/powerpoint/2010/main" val="296363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85631-E38E-9128-BF99-D39DD93301B5}"/>
              </a:ext>
            </a:extLst>
          </p:cNvPr>
          <p:cNvSpPr txBox="1"/>
          <p:nvPr/>
        </p:nvSpPr>
        <p:spPr>
          <a:xfrm>
            <a:off x="152399" y="2151727"/>
            <a:ext cx="11887201" cy="1938992"/>
          </a:xfrm>
          <a:prstGeom prst="rect">
            <a:avLst/>
          </a:prstGeom>
          <a:noFill/>
        </p:spPr>
        <p:txBody>
          <a:bodyPr wrap="square">
            <a:spAutoFit/>
          </a:bodyPr>
          <a:lstStyle/>
          <a:p>
            <a:r>
              <a:rPr lang="en-GB" sz="2000" dirty="0">
                <a:solidFill>
                  <a:schemeClr val="bg1"/>
                </a:solidFill>
              </a:rPr>
              <a:t>To slow population growth in Asia, key strategies involve improving access to family planning, education (particularly for women), and healthcare to reduce infant mortality. Encouraging urbanization, economic development, and social security can also contribute to lower birth rates. Governments could incentivize smaller families and support later marriage and childbearing. Furthermore, promoting gender equality and offering workplace support for parents can encourage smaller families, helping to balance population control with an enhanced quality of life.</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79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43CE1-5F59-4A09-227C-F613A8192124}"/>
              </a:ext>
            </a:extLst>
          </p:cNvPr>
          <p:cNvSpPr txBox="1"/>
          <p:nvPr/>
        </p:nvSpPr>
        <p:spPr>
          <a:xfrm>
            <a:off x="172063" y="1323007"/>
            <a:ext cx="11847871" cy="2554545"/>
          </a:xfrm>
          <a:prstGeom prst="rect">
            <a:avLst/>
          </a:prstGeom>
          <a:noFill/>
        </p:spPr>
        <p:txBody>
          <a:bodyPr wrap="square">
            <a:spAutoFit/>
          </a:bodyPr>
          <a:lstStyle/>
          <a:p>
            <a:r>
              <a:rPr lang="en-US" sz="2000" dirty="0">
                <a:solidFill>
                  <a:schemeClr val="bg1"/>
                </a:solidFill>
              </a:rPr>
              <a:t>To increase population in Europe, key strategies include – </a:t>
            </a:r>
          </a:p>
          <a:p>
            <a:pPr marL="342900" indent="-342900">
              <a:buFont typeface="Arial" panose="020B0604020202020204" pitchFamily="34" charset="0"/>
              <a:buChar char="•"/>
            </a:pPr>
            <a:r>
              <a:rPr lang="en-US" sz="2000" dirty="0">
                <a:solidFill>
                  <a:schemeClr val="bg1"/>
                </a:solidFill>
              </a:rPr>
              <a:t>Offering financial incentives for families, improving paid parental leave, and providing affordable childcare and housing. </a:t>
            </a:r>
          </a:p>
          <a:p>
            <a:pPr marL="342900" indent="-342900">
              <a:buFont typeface="Arial" panose="020B0604020202020204" pitchFamily="34" charset="0"/>
              <a:buChar char="•"/>
            </a:pPr>
            <a:r>
              <a:rPr lang="en-US" sz="2000" dirty="0">
                <a:solidFill>
                  <a:schemeClr val="bg1"/>
                </a:solidFill>
              </a:rPr>
              <a:t>Policies to attract immigrants and support their integration, along with flexible work arrangements, can help boost population. </a:t>
            </a:r>
          </a:p>
          <a:p>
            <a:pPr marL="342900" indent="-342900">
              <a:buFont typeface="Arial" panose="020B0604020202020204" pitchFamily="34" charset="0"/>
              <a:buChar char="•"/>
            </a:pPr>
            <a:r>
              <a:rPr lang="en-US" sz="2000" dirty="0">
                <a:solidFill>
                  <a:schemeClr val="bg1"/>
                </a:solidFill>
              </a:rPr>
              <a:t>Encouraging work-life balance, promoting gender equality, and providing fertility treatments are also important. Additionally, improving access to healthcare and education on reproductive health, as well as creating job opportunities for young people, can encourage early family planning and support family growth.</a:t>
            </a:r>
            <a:endParaRPr lang="en-IN" sz="2000" dirty="0">
              <a:solidFill>
                <a:schemeClr val="bg1"/>
              </a:solidFill>
            </a:endParaRPr>
          </a:p>
        </p:txBody>
      </p:sp>
      <p:sp>
        <p:nvSpPr>
          <p:cNvPr id="3" name="TextBox 2">
            <a:extLst>
              <a:ext uri="{FF2B5EF4-FFF2-40B4-BE49-F238E27FC236}">
                <a16:creationId xmlns:a16="http://schemas.microsoft.com/office/drawing/2014/main" id="{20FD8126-52CA-30B2-1BA0-03E9BC2549D8}"/>
              </a:ext>
            </a:extLst>
          </p:cNvPr>
          <p:cNvSpPr txBox="1"/>
          <p:nvPr/>
        </p:nvSpPr>
        <p:spPr>
          <a:xfrm>
            <a:off x="172063" y="4706437"/>
            <a:ext cx="12019937" cy="707886"/>
          </a:xfrm>
          <a:prstGeom prst="rect">
            <a:avLst/>
          </a:prstGeom>
          <a:noFill/>
        </p:spPr>
        <p:txBody>
          <a:bodyPr wrap="square">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There is no need to focus on increasing the population in Oceania, Africa and North America as it has experienced steady population growth over the years.</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04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 y="73152"/>
            <a:ext cx="11791115" cy="6583680"/>
          </a:xfrm>
          <a:prstGeom prst="rect">
            <a:avLst/>
          </a:prstGeom>
        </p:spPr>
      </p:pic>
    </p:spTree>
    <p:extLst>
      <p:ext uri="{BB962C8B-B14F-4D97-AF65-F5344CB8AC3E}">
        <p14:creationId xmlns:p14="http://schemas.microsoft.com/office/powerpoint/2010/main" val="279882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4AEF7-C019-F029-AF52-EE346A20D5F8}"/>
              </a:ext>
            </a:extLst>
          </p:cNvPr>
          <p:cNvSpPr txBox="1"/>
          <p:nvPr/>
        </p:nvSpPr>
        <p:spPr>
          <a:xfrm>
            <a:off x="3464015" y="2767280"/>
            <a:ext cx="5263969" cy="1323439"/>
          </a:xfrm>
          <a:prstGeom prst="rect">
            <a:avLst/>
          </a:prstGeom>
          <a:noFill/>
        </p:spPr>
        <p:txBody>
          <a:bodyPr wrap="square" rtlCol="0">
            <a:spAutoFit/>
          </a:bodyPr>
          <a:lstStyle/>
          <a:p>
            <a:r>
              <a:rPr lang="en-US" sz="8000" b="1" dirty="0"/>
              <a:t>THANK YOU</a:t>
            </a:r>
            <a:endParaRPr lang="en-IN" sz="8000" b="1" dirty="0"/>
          </a:p>
        </p:txBody>
      </p:sp>
    </p:spTree>
    <p:extLst>
      <p:ext uri="{BB962C8B-B14F-4D97-AF65-F5344CB8AC3E}">
        <p14:creationId xmlns:p14="http://schemas.microsoft.com/office/powerpoint/2010/main" val="41397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2DF81-C2B9-FBC9-CA50-E2BD2CEF03AB}"/>
              </a:ext>
            </a:extLst>
          </p:cNvPr>
          <p:cNvSpPr txBox="1"/>
          <p:nvPr/>
        </p:nvSpPr>
        <p:spPr>
          <a:xfrm>
            <a:off x="3818414" y="1059120"/>
            <a:ext cx="4555172" cy="707886"/>
          </a:xfrm>
          <a:prstGeom prst="rect">
            <a:avLst/>
          </a:prstGeom>
          <a:noFill/>
        </p:spPr>
        <p:txBody>
          <a:bodyPr wrap="square" rtlCol="0">
            <a:spAutoFit/>
          </a:bodyPr>
          <a:lstStyle/>
          <a:p>
            <a:r>
              <a:rPr lang="en-US" sz="4000" b="1" dirty="0">
                <a:solidFill>
                  <a:srgbClr val="3A9CA8"/>
                </a:solidFill>
              </a:rPr>
              <a:t>DATASET OVERVIEW</a:t>
            </a:r>
            <a:endParaRPr lang="en-IN" sz="4000" b="1" dirty="0">
              <a:solidFill>
                <a:srgbClr val="3A9CA8"/>
              </a:solidFill>
            </a:endParaRPr>
          </a:p>
        </p:txBody>
      </p:sp>
      <p:sp>
        <p:nvSpPr>
          <p:cNvPr id="5" name="TextBox 4">
            <a:extLst>
              <a:ext uri="{FF2B5EF4-FFF2-40B4-BE49-F238E27FC236}">
                <a16:creationId xmlns:a16="http://schemas.microsoft.com/office/drawing/2014/main" id="{7307D938-23D7-035E-95E7-933C66130FFB}"/>
              </a:ext>
            </a:extLst>
          </p:cNvPr>
          <p:cNvSpPr txBox="1"/>
          <p:nvPr/>
        </p:nvSpPr>
        <p:spPr>
          <a:xfrm>
            <a:off x="0" y="2274838"/>
            <a:ext cx="12192000" cy="1631216"/>
          </a:xfrm>
          <a:prstGeom prst="rect">
            <a:avLst/>
          </a:prstGeom>
          <a:noFill/>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GB" sz="2000" dirty="0">
                <a:solidFill>
                  <a:schemeClr val="bg1"/>
                </a:solidFill>
              </a:rPr>
              <a:t>The dataset consists of three tables. Two of these tables share the same column structure: Table 1 covers data from 2000 to 2049, while Table 2 focuses on the period from </a:t>
            </a:r>
            <a:r>
              <a:rPr lang="en-GB" sz="2000" dirty="0" smtClean="0">
                <a:solidFill>
                  <a:schemeClr val="bg1"/>
                </a:solidFill>
              </a:rPr>
              <a:t>2050 </a:t>
            </a:r>
            <a:r>
              <a:rPr lang="en-GB" sz="2000" dirty="0">
                <a:solidFill>
                  <a:schemeClr val="bg1"/>
                </a:solidFill>
              </a:rPr>
              <a:t>to </a:t>
            </a:r>
            <a:r>
              <a:rPr lang="en-GB" sz="2000" dirty="0" smtClean="0">
                <a:solidFill>
                  <a:schemeClr val="bg1"/>
                </a:solidFill>
              </a:rPr>
              <a:t>2100. </a:t>
            </a:r>
            <a:r>
              <a:rPr lang="en-GB" sz="2000" dirty="0">
                <a:solidFill>
                  <a:schemeClr val="bg1"/>
                </a:solidFill>
              </a:rPr>
              <a:t>Both Table 1 and Table 2 provide details on the male and female population by age group and the countries they belong to. Table 3 contains information about countries, including their corresponding continent, region codes, and country codes.</a:t>
            </a:r>
            <a:endPar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633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2FBD6-5D00-C928-1677-BD11C729C3C5}"/>
              </a:ext>
            </a:extLst>
          </p:cNvPr>
          <p:cNvSpPr txBox="1"/>
          <p:nvPr/>
        </p:nvSpPr>
        <p:spPr>
          <a:xfrm>
            <a:off x="4604996" y="1899742"/>
            <a:ext cx="2982007" cy="707886"/>
          </a:xfrm>
          <a:prstGeom prst="rect">
            <a:avLst/>
          </a:prstGeom>
          <a:noFill/>
        </p:spPr>
        <p:txBody>
          <a:bodyPr wrap="square" rtlCol="0">
            <a:spAutoFit/>
          </a:bodyPr>
          <a:lstStyle/>
          <a:p>
            <a:r>
              <a:rPr lang="en-US" sz="4000" b="1" dirty="0"/>
              <a:t>TOOLS USED</a:t>
            </a:r>
            <a:endParaRPr lang="en-IN" sz="4000" b="1" dirty="0"/>
          </a:p>
        </p:txBody>
      </p:sp>
      <p:sp>
        <p:nvSpPr>
          <p:cNvPr id="3" name="TextBox 2">
            <a:extLst>
              <a:ext uri="{FF2B5EF4-FFF2-40B4-BE49-F238E27FC236}">
                <a16:creationId xmlns:a16="http://schemas.microsoft.com/office/drawing/2014/main" id="{CF312F75-E0CD-3313-52C7-51ED2E236668}"/>
              </a:ext>
            </a:extLst>
          </p:cNvPr>
          <p:cNvSpPr txBox="1"/>
          <p:nvPr/>
        </p:nvSpPr>
        <p:spPr>
          <a:xfrm>
            <a:off x="3652574" y="3028890"/>
            <a:ext cx="4438074" cy="400110"/>
          </a:xfrm>
          <a:prstGeom prst="rect">
            <a:avLst/>
          </a:prstGeom>
          <a:noFill/>
        </p:spPr>
        <p:txBody>
          <a:bodyPr wrap="none" rtlCol="0">
            <a:spAutoFit/>
          </a:bodyPr>
          <a:lstStyle/>
          <a:p>
            <a:r>
              <a:rPr lang="en-US" sz="2000" dirty="0">
                <a:solidFill>
                  <a:schemeClr val="bg1"/>
                </a:solidFill>
                <a:cs typeface="Times New Roman" panose="02020603050405020304" pitchFamily="18" charset="0"/>
              </a:rPr>
              <a:t>Microsoft Power BI, Power Query &amp; DAX </a:t>
            </a:r>
            <a:endParaRPr lang="en-IN" sz="20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77614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05F2F3-F545-FB23-684B-5C2447474CB2}"/>
              </a:ext>
            </a:extLst>
          </p:cNvPr>
          <p:cNvSpPr txBox="1"/>
          <p:nvPr/>
        </p:nvSpPr>
        <p:spPr>
          <a:xfrm>
            <a:off x="4312627" y="914543"/>
            <a:ext cx="3566746" cy="707886"/>
          </a:xfrm>
          <a:prstGeom prst="rect">
            <a:avLst/>
          </a:prstGeom>
          <a:noFill/>
        </p:spPr>
        <p:txBody>
          <a:bodyPr wrap="square" rtlCol="0">
            <a:spAutoFit/>
          </a:bodyPr>
          <a:lstStyle/>
          <a:p>
            <a:r>
              <a:rPr lang="en-US" sz="4000" b="1" dirty="0">
                <a:solidFill>
                  <a:srgbClr val="3A9CA8"/>
                </a:solidFill>
              </a:rPr>
              <a:t>DATA CLEANING</a:t>
            </a:r>
            <a:endParaRPr lang="en-IN" sz="4000" b="1" dirty="0">
              <a:solidFill>
                <a:srgbClr val="3A9CA8"/>
              </a:solidFill>
            </a:endParaRPr>
          </a:p>
        </p:txBody>
      </p:sp>
      <p:sp>
        <p:nvSpPr>
          <p:cNvPr id="3" name="TextBox 2">
            <a:extLst>
              <a:ext uri="{FF2B5EF4-FFF2-40B4-BE49-F238E27FC236}">
                <a16:creationId xmlns:a16="http://schemas.microsoft.com/office/drawing/2014/main" id="{27A1AC55-0951-EDDB-B699-E08B13EE8589}"/>
              </a:ext>
            </a:extLst>
          </p:cNvPr>
          <p:cNvSpPr txBox="1"/>
          <p:nvPr/>
        </p:nvSpPr>
        <p:spPr>
          <a:xfrm>
            <a:off x="2639028" y="5220182"/>
            <a:ext cx="7384648"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4" name="Rectangle 1">
            <a:extLst>
              <a:ext uri="{FF2B5EF4-FFF2-40B4-BE49-F238E27FC236}">
                <a16:creationId xmlns:a16="http://schemas.microsoft.com/office/drawing/2014/main" id="{CF4F21C2-7331-770E-F7C6-EC37F9B95F44}"/>
              </a:ext>
            </a:extLst>
          </p:cNvPr>
          <p:cNvSpPr>
            <a:spLocks noChangeArrowheads="1"/>
          </p:cNvSpPr>
          <p:nvPr/>
        </p:nvSpPr>
        <p:spPr bwMode="auto">
          <a:xfrm>
            <a:off x="91617" y="1622429"/>
            <a:ext cx="12008766" cy="501675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GB" sz="2000" dirty="0">
                <a:solidFill>
                  <a:schemeClr val="bg1"/>
                </a:solidFill>
              </a:rPr>
              <a:t>The data types for columns with incorrect formats were corrected. Column names were updated to more appropriate labels. The "Age Group" column contained some rows with months alongside age groups, which were replaced with numerical values. The population columns for men and women were multiplied by 1000 and rounded. Unnecessary columns were removed, and the men and women population columns were pivoted. Finally, the two tables were combined (appended</a:t>
            </a:r>
            <a:r>
              <a:rPr lang="en-GB" sz="2000" dirty="0" smtClean="0">
                <a:solidFill>
                  <a:schemeClr val="bg1"/>
                </a:solidFill>
              </a:rPr>
              <a:t>)</a:t>
            </a:r>
            <a:endParaRPr lang="en-US" sz="2000" dirty="0">
              <a:solidFill>
                <a:schemeClr val="bg1"/>
              </a:solidFill>
              <a:cs typeface="Times New Roman" panose="02020603050405020304" pitchFamily="18" charset="0"/>
            </a:endParaRPr>
          </a:p>
          <a:p>
            <a:pPr eaLnBrk="0" fontAlgn="base" hangingPunct="0">
              <a:spcBef>
                <a:spcPct val="0"/>
              </a:spcBef>
              <a:spcAft>
                <a:spcPct val="0"/>
              </a:spcAft>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eaLnBrk="0" fontAlgn="base" hangingPunct="0">
              <a:spcBef>
                <a:spcPct val="0"/>
              </a:spcBef>
              <a:spcAft>
                <a:spcPct val="0"/>
              </a:spcAft>
            </a:pPr>
            <a:r>
              <a:rPr lang="en-US" sz="2000" dirty="0">
                <a:solidFill>
                  <a:schemeClr val="bg1"/>
                </a:solidFill>
                <a:cs typeface="Times New Roman" panose="02020603050405020304" pitchFamily="18" charset="0"/>
              </a:rPr>
              <a:t> </a:t>
            </a:r>
          </a:p>
          <a:p>
            <a:pPr eaLnBrk="0" fontAlgn="base" hangingPunct="0">
              <a:spcBef>
                <a:spcPct val="0"/>
              </a:spcBef>
              <a:spcAft>
                <a:spcPct val="0"/>
              </a:spcAft>
            </a:pPr>
            <a:endParaRPr lang="en-US" sz="2000" dirty="0">
              <a:solidFill>
                <a:schemeClr val="bg1"/>
              </a:solidFill>
              <a:cs typeface="Times New Roman" panose="02020603050405020304" pitchFamily="18" charset="0"/>
            </a:endParaRPr>
          </a:p>
          <a:p>
            <a:pPr eaLnBrk="0" fontAlgn="base" hangingPunct="0">
              <a:spcBef>
                <a:spcPct val="0"/>
              </a:spcBef>
              <a:spcAft>
                <a:spcPct val="0"/>
              </a:spcAft>
            </a:pPr>
            <a:endParaRPr lang="en-IN" sz="2000" dirty="0">
              <a:solidFill>
                <a:schemeClr val="bg1"/>
              </a:solidFill>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cs typeface="Times New Roman" panose="02020603050405020304" pitchFamily="18" charset="0"/>
            </a:endParaRPr>
          </a:p>
        </p:txBody>
      </p:sp>
    </p:spTree>
    <p:extLst>
      <p:ext uri="{BB962C8B-B14F-4D97-AF65-F5344CB8AC3E}">
        <p14:creationId xmlns:p14="http://schemas.microsoft.com/office/powerpoint/2010/main" val="70269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8F8C1-AFD4-389C-FBDF-9CCAB8E3840F}"/>
              </a:ext>
            </a:extLst>
          </p:cNvPr>
          <p:cNvSpPr txBox="1"/>
          <p:nvPr/>
        </p:nvSpPr>
        <p:spPr>
          <a:xfrm>
            <a:off x="4065451" y="1115914"/>
            <a:ext cx="4061096" cy="707886"/>
          </a:xfrm>
          <a:prstGeom prst="rect">
            <a:avLst/>
          </a:prstGeom>
          <a:noFill/>
        </p:spPr>
        <p:txBody>
          <a:bodyPr wrap="square" rtlCol="0">
            <a:spAutoFit/>
          </a:bodyPr>
          <a:lstStyle/>
          <a:p>
            <a:r>
              <a:rPr lang="en-US" sz="4000" b="1" dirty="0">
                <a:solidFill>
                  <a:srgbClr val="3A9CA8"/>
                </a:solidFill>
              </a:rPr>
              <a:t>DATA MODELLING</a:t>
            </a:r>
            <a:endParaRPr lang="en-IN" sz="4000" b="1" dirty="0">
              <a:solidFill>
                <a:srgbClr val="3A9CA8"/>
              </a:solidFill>
            </a:endParaRPr>
          </a:p>
        </p:txBody>
      </p:sp>
      <p:sp>
        <p:nvSpPr>
          <p:cNvPr id="3" name="TextBox 2">
            <a:extLst>
              <a:ext uri="{FF2B5EF4-FFF2-40B4-BE49-F238E27FC236}">
                <a16:creationId xmlns:a16="http://schemas.microsoft.com/office/drawing/2014/main" id="{473C5DFB-A722-EAA2-7476-D51595770B5F}"/>
              </a:ext>
            </a:extLst>
          </p:cNvPr>
          <p:cNvSpPr txBox="1"/>
          <p:nvPr/>
        </p:nvSpPr>
        <p:spPr>
          <a:xfrm>
            <a:off x="131199" y="2828835"/>
            <a:ext cx="11929601" cy="101566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txBody>
          <a:bodyPr wrap="square" rtlCol="0">
            <a:spAutoFit/>
          </a:bodyPr>
          <a:lstStyle/>
          <a:p>
            <a:pPr marL="285750" indent="-285750">
              <a:buFont typeface="Arial" panose="020B0604020202020204" pitchFamily="34" charset="0"/>
              <a:buChar char="•"/>
            </a:pPr>
            <a:r>
              <a:rPr lang="en-GB" sz="2000" dirty="0">
                <a:solidFill>
                  <a:schemeClr val="bg1"/>
                </a:solidFill>
              </a:rPr>
              <a:t>After completing the cleaning and transformation process, I closed and loaded the dataset into the model. I then established relationships between the three tables using a one-to-many relationship, with </a:t>
            </a:r>
            <a:r>
              <a:rPr lang="en-GB" sz="2000" b="1" dirty="0" err="1">
                <a:solidFill>
                  <a:schemeClr val="bg1"/>
                </a:solidFill>
              </a:rPr>
              <a:t>FactPopulation</a:t>
            </a:r>
            <a:r>
              <a:rPr lang="en-GB" sz="2000" dirty="0">
                <a:solidFill>
                  <a:schemeClr val="bg1"/>
                </a:solidFill>
              </a:rPr>
              <a:t> serving as the fact table and </a:t>
            </a:r>
            <a:r>
              <a:rPr lang="en-GB" sz="2000" b="1" dirty="0" err="1">
                <a:solidFill>
                  <a:schemeClr val="bg1"/>
                </a:solidFill>
              </a:rPr>
              <a:t>DimRegion</a:t>
            </a:r>
            <a:r>
              <a:rPr lang="en-GB" sz="2000" dirty="0">
                <a:solidFill>
                  <a:schemeClr val="bg1"/>
                </a:solidFill>
              </a:rPr>
              <a:t> and </a:t>
            </a:r>
            <a:r>
              <a:rPr lang="en-GB" sz="2000" b="1" dirty="0" err="1">
                <a:solidFill>
                  <a:schemeClr val="bg1"/>
                </a:solidFill>
              </a:rPr>
              <a:t>DimAge</a:t>
            </a:r>
            <a:r>
              <a:rPr lang="en-GB" sz="2000" dirty="0">
                <a:solidFill>
                  <a:schemeClr val="bg1"/>
                </a:solidFill>
              </a:rPr>
              <a:t> as the dimensional tables.</a:t>
            </a:r>
            <a:endParaRPr lang="en-IN" sz="20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86021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11319-00DD-C6F3-6892-69E063955B9C}"/>
              </a:ext>
            </a:extLst>
          </p:cNvPr>
          <p:cNvSpPr txBox="1"/>
          <p:nvPr/>
        </p:nvSpPr>
        <p:spPr>
          <a:xfrm>
            <a:off x="4355596" y="1007760"/>
            <a:ext cx="3480807" cy="707886"/>
          </a:xfrm>
          <a:prstGeom prst="rect">
            <a:avLst/>
          </a:prstGeom>
          <a:noFill/>
        </p:spPr>
        <p:txBody>
          <a:bodyPr wrap="square" rtlCol="0">
            <a:spAutoFit/>
          </a:bodyPr>
          <a:lstStyle/>
          <a:p>
            <a:r>
              <a:rPr lang="en-US" sz="4000" b="1" dirty="0">
                <a:solidFill>
                  <a:srgbClr val="3A9CA8"/>
                </a:solidFill>
              </a:rPr>
              <a:t>DATA ANALYSIS</a:t>
            </a:r>
            <a:endParaRPr lang="en-IN" sz="4000" b="1" dirty="0">
              <a:solidFill>
                <a:srgbClr val="3A9CA8"/>
              </a:solidFill>
            </a:endParaRPr>
          </a:p>
        </p:txBody>
      </p:sp>
      <p:sp>
        <p:nvSpPr>
          <p:cNvPr id="3" name="TextBox 2">
            <a:extLst>
              <a:ext uri="{FF2B5EF4-FFF2-40B4-BE49-F238E27FC236}">
                <a16:creationId xmlns:a16="http://schemas.microsoft.com/office/drawing/2014/main" id="{87B01AB9-2BB4-949F-D8FD-7A903AF2F4D0}"/>
              </a:ext>
            </a:extLst>
          </p:cNvPr>
          <p:cNvSpPr txBox="1"/>
          <p:nvPr/>
        </p:nvSpPr>
        <p:spPr>
          <a:xfrm>
            <a:off x="265175" y="2448574"/>
            <a:ext cx="11210545" cy="1323439"/>
          </a:xfrm>
          <a:prstGeom prst="rect">
            <a:avLst/>
          </a:prstGeom>
          <a:noFill/>
        </p:spPr>
        <p:txBody>
          <a:bodyPr wrap="square" rtlCol="0">
            <a:spAutoFit/>
          </a:bodyPr>
          <a:lstStyle/>
          <a:p>
            <a:r>
              <a:rPr lang="en-GB" sz="2000" dirty="0">
                <a:solidFill>
                  <a:schemeClr val="bg1"/>
                </a:solidFill>
              </a:rPr>
              <a:t>I </a:t>
            </a:r>
            <a:r>
              <a:rPr lang="en-GB" sz="2000" dirty="0" err="1">
                <a:solidFill>
                  <a:schemeClr val="bg1"/>
                </a:solidFill>
              </a:rPr>
              <a:t>analyzed</a:t>
            </a:r>
            <a:r>
              <a:rPr lang="en-GB" sz="2000" dirty="0">
                <a:solidFill>
                  <a:schemeClr val="bg1"/>
                </a:solidFill>
              </a:rPr>
              <a:t> the data and developed several DAX measures to enhance my analysis. </a:t>
            </a:r>
            <a:endParaRPr lang="en-GB" sz="2000" dirty="0" smtClean="0">
              <a:solidFill>
                <a:schemeClr val="bg1"/>
              </a:solidFill>
            </a:endParaRPr>
          </a:p>
          <a:p>
            <a:r>
              <a:rPr lang="en-GB" sz="2000" dirty="0" smtClean="0">
                <a:solidFill>
                  <a:schemeClr val="bg1"/>
                </a:solidFill>
              </a:rPr>
              <a:t>These </a:t>
            </a:r>
            <a:r>
              <a:rPr lang="en-GB" sz="2000" dirty="0">
                <a:solidFill>
                  <a:schemeClr val="bg1"/>
                </a:solidFill>
              </a:rPr>
              <a:t>measures include the total number of countries, the average population, and the running total of the population.</a:t>
            </a:r>
          </a:p>
          <a:p>
            <a:r>
              <a:rPr lang="en-GB" sz="2000" dirty="0">
                <a:solidFill>
                  <a:schemeClr val="bg1"/>
                </a:solidFill>
              </a:rPr>
              <a:t>Using these measures, I created a report with charts and slicers to visualize the data</a:t>
            </a:r>
          </a:p>
        </p:txBody>
      </p:sp>
    </p:spTree>
    <p:extLst>
      <p:ext uri="{BB962C8B-B14F-4D97-AF65-F5344CB8AC3E}">
        <p14:creationId xmlns:p14="http://schemas.microsoft.com/office/powerpoint/2010/main" val="9235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CE1CA-4801-F6E0-3099-4948CBA23D27}"/>
              </a:ext>
            </a:extLst>
          </p:cNvPr>
          <p:cNvSpPr txBox="1"/>
          <p:nvPr/>
        </p:nvSpPr>
        <p:spPr>
          <a:xfrm>
            <a:off x="3905817" y="2767280"/>
            <a:ext cx="4380365" cy="1323439"/>
          </a:xfrm>
          <a:prstGeom prst="rect">
            <a:avLst/>
          </a:prstGeom>
          <a:noFill/>
        </p:spPr>
        <p:txBody>
          <a:bodyPr wrap="square" rtlCol="0">
            <a:spAutoFit/>
          </a:bodyPr>
          <a:lstStyle/>
          <a:p>
            <a:r>
              <a:rPr lang="en-US" sz="8000" b="1" dirty="0"/>
              <a:t>FINDINGS</a:t>
            </a:r>
            <a:endParaRPr lang="en-IN" sz="8000" b="1" dirty="0"/>
          </a:p>
        </p:txBody>
      </p:sp>
    </p:spTree>
    <p:extLst>
      <p:ext uri="{BB962C8B-B14F-4D97-AF65-F5344CB8AC3E}">
        <p14:creationId xmlns:p14="http://schemas.microsoft.com/office/powerpoint/2010/main" val="66031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E30A8-2413-FE2A-328C-C661B7E9DA09}"/>
              </a:ext>
            </a:extLst>
          </p:cNvPr>
          <p:cNvSpPr txBox="1"/>
          <p:nvPr/>
        </p:nvSpPr>
        <p:spPr>
          <a:xfrm>
            <a:off x="4277032" y="2713703"/>
            <a:ext cx="3012363" cy="707886"/>
          </a:xfrm>
          <a:prstGeom prst="rect">
            <a:avLst/>
          </a:prstGeom>
          <a:noFill/>
        </p:spPr>
        <p:txBody>
          <a:bodyPr wrap="none" rtlCol="0">
            <a:spAutoFit/>
          </a:bodyPr>
          <a:lstStyle/>
          <a:p>
            <a:r>
              <a:rPr lang="en-US" sz="2000" dirty="0">
                <a:solidFill>
                  <a:schemeClr val="bg1"/>
                </a:solidFill>
              </a:rPr>
              <a:t>Population = 943 billion</a:t>
            </a:r>
          </a:p>
          <a:p>
            <a:r>
              <a:rPr lang="en-US" sz="2000" dirty="0">
                <a:solidFill>
                  <a:schemeClr val="bg1"/>
                </a:solidFill>
              </a:rPr>
              <a:t>Number of countries = 194</a:t>
            </a:r>
            <a:endParaRPr lang="en-IN" sz="2000" dirty="0">
              <a:solidFill>
                <a:schemeClr val="bg1"/>
              </a:solidFill>
            </a:endParaRPr>
          </a:p>
        </p:txBody>
      </p:sp>
    </p:spTree>
    <p:extLst>
      <p:ext uri="{BB962C8B-B14F-4D97-AF65-F5344CB8AC3E}">
        <p14:creationId xmlns:p14="http://schemas.microsoft.com/office/powerpoint/2010/main" val="313632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BC1F4-F835-AEAA-2254-4DB83BD372B1}"/>
              </a:ext>
            </a:extLst>
          </p:cNvPr>
          <p:cNvSpPr txBox="1"/>
          <p:nvPr/>
        </p:nvSpPr>
        <p:spPr>
          <a:xfrm>
            <a:off x="167148" y="471948"/>
            <a:ext cx="9536585" cy="461665"/>
          </a:xfrm>
          <a:prstGeom prst="rect">
            <a:avLst/>
          </a:prstGeom>
          <a:noFill/>
        </p:spPr>
        <p:txBody>
          <a:bodyPr wrap="none" rtlCol="0">
            <a:spAutoFit/>
          </a:bodyPr>
          <a:lstStyle/>
          <a:p>
            <a:r>
              <a:rPr lang="en-US" sz="2400" b="1" dirty="0">
                <a:solidFill>
                  <a:srgbClr val="3A9CA8"/>
                </a:solidFill>
              </a:rPr>
              <a:t>What is the composition of the male and female populations worldwide?</a:t>
            </a:r>
            <a:endParaRPr lang="en-IN" sz="2400" b="1" dirty="0">
              <a:solidFill>
                <a:srgbClr val="3A9CA8"/>
              </a:solidFill>
            </a:endParaRPr>
          </a:p>
        </p:txBody>
      </p:sp>
      <p:sp>
        <p:nvSpPr>
          <p:cNvPr id="3" name="TextBox 2">
            <a:extLst>
              <a:ext uri="{FF2B5EF4-FFF2-40B4-BE49-F238E27FC236}">
                <a16:creationId xmlns:a16="http://schemas.microsoft.com/office/drawing/2014/main" id="{F1167D91-CA79-20CA-428B-18C4B9C9A489}"/>
              </a:ext>
            </a:extLst>
          </p:cNvPr>
          <p:cNvSpPr txBox="1"/>
          <p:nvPr/>
        </p:nvSpPr>
        <p:spPr>
          <a:xfrm>
            <a:off x="167148" y="1927123"/>
            <a:ext cx="10850022" cy="707886"/>
          </a:xfrm>
          <a:prstGeom prst="rect">
            <a:avLst/>
          </a:prstGeo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p:spPr>
        <p:txBody>
          <a:bodyPr wrap="none" rtlCol="0">
            <a:spAutoFit/>
          </a:bodyPr>
          <a:lstStyle/>
          <a:p>
            <a:endParaRPr lang="en-GB" sz="2000" b="1" dirty="0"/>
          </a:p>
          <a:p>
            <a:r>
              <a:rPr lang="en-GB" sz="2000" dirty="0">
                <a:solidFill>
                  <a:schemeClr val="bg1"/>
                </a:solidFill>
              </a:rPr>
              <a:t>The male and female populations are nearly evenly distributed worldwide, with only minor differences</a:t>
            </a:r>
          </a:p>
        </p:txBody>
      </p:sp>
      <p:pic>
        <p:nvPicPr>
          <p:cNvPr id="4" name="Picture 3"/>
          <p:cNvPicPr>
            <a:picLocks noChangeAspect="1"/>
          </p:cNvPicPr>
          <p:nvPr/>
        </p:nvPicPr>
        <p:blipFill>
          <a:blip r:embed="rId2"/>
          <a:stretch>
            <a:fillRect/>
          </a:stretch>
        </p:blipFill>
        <p:spPr>
          <a:xfrm>
            <a:off x="3715596" y="3414933"/>
            <a:ext cx="4248743" cy="2295845"/>
          </a:xfrm>
          <a:prstGeom prst="rect">
            <a:avLst/>
          </a:prstGeom>
        </p:spPr>
      </p:pic>
    </p:spTree>
    <p:extLst>
      <p:ext uri="{BB962C8B-B14F-4D97-AF65-F5344CB8AC3E}">
        <p14:creationId xmlns:p14="http://schemas.microsoft.com/office/powerpoint/2010/main" val="19671469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527</TotalTime>
  <Words>799</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High Tower Text</vt:lpstr>
      <vt:lpstr>Times New Roman</vt:lpstr>
      <vt:lpstr>Office Theme</vt:lpstr>
      <vt:lpstr>WORLD POPULATION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 ANALYSIS</dc:title>
  <dc:creator>Chiranjeevi naidu</dc:creator>
  <cp:lastModifiedBy>Admin</cp:lastModifiedBy>
  <cp:revision>10</cp:revision>
  <dcterms:created xsi:type="dcterms:W3CDTF">2024-12-05T10:29:13Z</dcterms:created>
  <dcterms:modified xsi:type="dcterms:W3CDTF">2025-05-12T09:47:16Z</dcterms:modified>
</cp:coreProperties>
</file>