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99" r:id="rId5"/>
    <p:sldId id="262" r:id="rId6"/>
    <p:sldId id="300" r:id="rId7"/>
    <p:sldId id="267" r:id="rId8"/>
    <p:sldId id="301" r:id="rId9"/>
    <p:sldId id="271" r:id="rId10"/>
    <p:sldId id="268" r:id="rId11"/>
    <p:sldId id="274" r:id="rId12"/>
    <p:sldId id="302" r:id="rId13"/>
    <p:sldId id="277"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6194F-CD67-43D9-9538-1BC9B459CEBD}" type="datetimeFigureOut">
              <a:rPr lang="en-IN" smtClean="0"/>
              <a:t>04-09-2021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C6555-C781-4148-99D7-B86E6B57317C}" type="slidenum">
              <a:rPr lang="en-IN" smtClean="0"/>
              <a:t>‹#›</a:t>
            </a:fld>
            <a:endParaRPr lang="en-IN"/>
          </a:p>
        </p:txBody>
      </p:sp>
    </p:spTree>
    <p:extLst>
      <p:ext uri="{BB962C8B-B14F-4D97-AF65-F5344CB8AC3E}">
        <p14:creationId xmlns:p14="http://schemas.microsoft.com/office/powerpoint/2010/main" val="3012308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baafe93df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baafe93d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baafe93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baafe93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baafe93df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baafe93df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9baafe93d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baafe93d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9baafe93df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9baafe93df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9baafe93df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9baafe93df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A3DA-842C-47C4-A621-BE0EFE715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C76A09-56A6-40DF-9F77-9B67609463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E65815-836F-44CF-9E8B-C479B87057E7}"/>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5" name="Footer Placeholder 4">
            <a:extLst>
              <a:ext uri="{FF2B5EF4-FFF2-40B4-BE49-F238E27FC236}">
                <a16:creationId xmlns:a16="http://schemas.microsoft.com/office/drawing/2014/main" id="{88306070-9FA6-4918-AD3F-094F8297B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E02F8-B07F-402E-8561-2110BB1D5A5F}"/>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342253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9962-7695-4C89-9192-0F2B54D993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1F8144-1B31-4AAC-8192-08225F541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E354AE-868C-4774-BA6A-4CE299EA908B}"/>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5" name="Footer Placeholder 4">
            <a:extLst>
              <a:ext uri="{FF2B5EF4-FFF2-40B4-BE49-F238E27FC236}">
                <a16:creationId xmlns:a16="http://schemas.microsoft.com/office/drawing/2014/main" id="{9397ACF0-6902-4E16-9565-C20826638B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E9E997-7A8B-4C85-B361-28DA3F64DDCE}"/>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10911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EC7C9D-2952-480D-8844-5CFC5B379F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8D0D0A-F7FF-49F6-8D82-84D89F73C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4064F-10FE-4A9B-8742-65631DF62081}"/>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5" name="Footer Placeholder 4">
            <a:extLst>
              <a:ext uri="{FF2B5EF4-FFF2-40B4-BE49-F238E27FC236}">
                <a16:creationId xmlns:a16="http://schemas.microsoft.com/office/drawing/2014/main" id="{1233954F-011C-4607-ABB7-7B55FA361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CA4EC-F0FC-4901-8747-EFA0B6336F95}"/>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3867430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44" name="Google Shape;44;p1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45" name="Google Shape;45;p13"/>
          <p:cNvSpPr txBox="1">
            <a:spLocks noGrp="1"/>
          </p:cNvSpPr>
          <p:nvPr>
            <p:ph type="subTitle" idx="1"/>
          </p:nvPr>
        </p:nvSpPr>
        <p:spPr>
          <a:xfrm>
            <a:off x="920595" y="7737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46" name="Google Shape;46;p1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53" name="Google Shape;53;p13"/>
          <p:cNvSpPr txBox="1">
            <a:spLocks noGrp="1"/>
          </p:cNvSpPr>
          <p:nvPr>
            <p:ph type="subTitle" idx="13"/>
          </p:nvPr>
        </p:nvSpPr>
        <p:spPr>
          <a:xfrm>
            <a:off x="920595" y="20619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54" name="Google Shape;54;p1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55" name="Google Shape;55;p13"/>
          <p:cNvSpPr txBox="1">
            <a:spLocks noGrp="1"/>
          </p:cNvSpPr>
          <p:nvPr>
            <p:ph type="subTitle" idx="15"/>
          </p:nvPr>
        </p:nvSpPr>
        <p:spPr>
          <a:xfrm>
            <a:off x="920595" y="33599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56" name="Google Shape;56;p1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57" name="Google Shape;57;p13"/>
          <p:cNvSpPr txBox="1">
            <a:spLocks noGrp="1"/>
          </p:cNvSpPr>
          <p:nvPr>
            <p:ph type="subTitle" idx="17"/>
          </p:nvPr>
        </p:nvSpPr>
        <p:spPr>
          <a:xfrm>
            <a:off x="9082077" y="28717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58" name="Google Shape;58;p1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59" name="Google Shape;59;p13"/>
          <p:cNvSpPr txBox="1">
            <a:spLocks noGrp="1"/>
          </p:cNvSpPr>
          <p:nvPr>
            <p:ph type="subTitle" idx="19"/>
          </p:nvPr>
        </p:nvSpPr>
        <p:spPr>
          <a:xfrm>
            <a:off x="9082077" y="42369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60" name="Google Shape;60;p1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61" name="Google Shape;61;p13"/>
          <p:cNvSpPr txBox="1">
            <a:spLocks noGrp="1"/>
          </p:cNvSpPr>
          <p:nvPr>
            <p:ph type="subTitle" idx="21"/>
          </p:nvPr>
        </p:nvSpPr>
        <p:spPr>
          <a:xfrm>
            <a:off x="9082077" y="55866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extLst>
      <p:ext uri="{BB962C8B-B14F-4D97-AF65-F5344CB8AC3E}">
        <p14:creationId xmlns:p14="http://schemas.microsoft.com/office/powerpoint/2010/main" val="2116073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530200" y="4113533"/>
            <a:ext cx="6674000" cy="1362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13" name="Google Shape;13;p3"/>
          <p:cNvSpPr txBox="1">
            <a:spLocks noGrp="1"/>
          </p:cNvSpPr>
          <p:nvPr>
            <p:ph type="title" idx="2" hasCustomPrompt="1"/>
          </p:nvPr>
        </p:nvSpPr>
        <p:spPr>
          <a:xfrm flipH="1">
            <a:off x="1530105" y="3098467"/>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530100" y="5371945"/>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79846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160867" y="1525600"/>
            <a:ext cx="9225600" cy="4680800"/>
          </a:xfrm>
          <a:prstGeom prst="rect">
            <a:avLst/>
          </a:prstGeom>
        </p:spPr>
        <p:txBody>
          <a:bodyPr spcFirstLastPara="1" wrap="square" lIns="91425" tIns="91425" rIns="91425" bIns="91425" anchor="t" anchorCtr="0">
            <a:noAutofit/>
          </a:bodyPr>
          <a:lstStyle>
            <a:lvl1pPr marL="609585" lvl="0" indent="-372524" rtl="0">
              <a:spcBef>
                <a:spcPts val="0"/>
              </a:spcBef>
              <a:spcAft>
                <a:spcPts val="0"/>
              </a:spcAft>
              <a:buClr>
                <a:srgbClr val="434343"/>
              </a:buClr>
              <a:buSzPts val="800"/>
              <a:buFont typeface="Nunito Light"/>
              <a:buAutoNum type="arabicPeriod"/>
              <a:defRPr>
                <a:solidFill>
                  <a:srgbClr val="000000"/>
                </a:solidFill>
              </a:defRPr>
            </a:lvl1pPr>
            <a:lvl2pPr marL="1219170" lvl="1" indent="-406390" rtl="0">
              <a:spcBef>
                <a:spcPts val="2133"/>
              </a:spcBef>
              <a:spcAft>
                <a:spcPts val="0"/>
              </a:spcAft>
              <a:buClr>
                <a:srgbClr val="434343"/>
              </a:buClr>
              <a:buSzPts val="1200"/>
              <a:buFont typeface="Nunito Light"/>
              <a:buAutoNum type="alphaLcPeriod"/>
              <a:defRPr>
                <a:solidFill>
                  <a:srgbClr val="000000"/>
                </a:solidFill>
              </a:defRPr>
            </a:lvl2pPr>
            <a:lvl3pPr marL="1828754" lvl="2" indent="-406390" rtl="0">
              <a:spcBef>
                <a:spcPts val="2133"/>
              </a:spcBef>
              <a:spcAft>
                <a:spcPts val="0"/>
              </a:spcAft>
              <a:buClr>
                <a:srgbClr val="434343"/>
              </a:buClr>
              <a:buSzPts val="1200"/>
              <a:buFont typeface="Nunito Light"/>
              <a:buAutoNum type="romanLcPeriod"/>
              <a:defRPr>
                <a:solidFill>
                  <a:srgbClr val="000000"/>
                </a:solidFill>
              </a:defRPr>
            </a:lvl3pPr>
            <a:lvl4pPr marL="2438339" lvl="3" indent="-406390" rtl="0">
              <a:spcBef>
                <a:spcPts val="2133"/>
              </a:spcBef>
              <a:spcAft>
                <a:spcPts val="0"/>
              </a:spcAft>
              <a:buClr>
                <a:srgbClr val="434343"/>
              </a:buClr>
              <a:buSzPts val="1200"/>
              <a:buFont typeface="Nunito Light"/>
              <a:buAutoNum type="arabicPeriod"/>
              <a:defRPr>
                <a:solidFill>
                  <a:srgbClr val="000000"/>
                </a:solidFill>
              </a:defRPr>
            </a:lvl4pPr>
            <a:lvl5pPr marL="3047924" lvl="4" indent="-406390" rtl="0">
              <a:spcBef>
                <a:spcPts val="2133"/>
              </a:spcBef>
              <a:spcAft>
                <a:spcPts val="0"/>
              </a:spcAft>
              <a:buClr>
                <a:srgbClr val="434343"/>
              </a:buClr>
              <a:buSzPts val="1200"/>
              <a:buFont typeface="Nunito Light"/>
              <a:buAutoNum type="alphaLcPeriod"/>
              <a:defRPr>
                <a:solidFill>
                  <a:srgbClr val="000000"/>
                </a:solidFill>
              </a:defRPr>
            </a:lvl5pPr>
            <a:lvl6pPr marL="3657509" lvl="5" indent="-406390" rtl="0">
              <a:spcBef>
                <a:spcPts val="2133"/>
              </a:spcBef>
              <a:spcAft>
                <a:spcPts val="0"/>
              </a:spcAft>
              <a:buClr>
                <a:srgbClr val="434343"/>
              </a:buClr>
              <a:buSzPts val="1200"/>
              <a:buFont typeface="Nunito Light"/>
              <a:buAutoNum type="romanLcPeriod"/>
              <a:defRPr>
                <a:solidFill>
                  <a:srgbClr val="000000"/>
                </a:solidFill>
              </a:defRPr>
            </a:lvl6pPr>
            <a:lvl7pPr marL="4267093" lvl="6" indent="-406390" rtl="0">
              <a:spcBef>
                <a:spcPts val="2133"/>
              </a:spcBef>
              <a:spcAft>
                <a:spcPts val="0"/>
              </a:spcAft>
              <a:buClr>
                <a:srgbClr val="434343"/>
              </a:buClr>
              <a:buSzPts val="1200"/>
              <a:buFont typeface="Nunito Light"/>
              <a:buAutoNum type="arabicPeriod"/>
              <a:defRPr>
                <a:solidFill>
                  <a:srgbClr val="000000"/>
                </a:solidFill>
              </a:defRPr>
            </a:lvl7pPr>
            <a:lvl8pPr marL="4876678" lvl="7" indent="-406390" rtl="0">
              <a:spcBef>
                <a:spcPts val="2133"/>
              </a:spcBef>
              <a:spcAft>
                <a:spcPts val="0"/>
              </a:spcAft>
              <a:buClr>
                <a:srgbClr val="434343"/>
              </a:buClr>
              <a:buSzPts val="1200"/>
              <a:buFont typeface="Nunito Light"/>
              <a:buAutoNum type="alphaLcPeriod"/>
              <a:defRPr>
                <a:solidFill>
                  <a:srgbClr val="000000"/>
                </a:solidFill>
              </a:defRPr>
            </a:lvl8pPr>
            <a:lvl9pPr marL="5486263" lvl="8" indent="-406390" rtl="0">
              <a:spcBef>
                <a:spcPts val="2133"/>
              </a:spcBef>
              <a:spcAft>
                <a:spcPts val="2133"/>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650415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3663705" y="3514233"/>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64" name="Google Shape;64;p14"/>
          <p:cNvSpPr txBox="1">
            <a:spLocks noGrp="1"/>
          </p:cNvSpPr>
          <p:nvPr>
            <p:ph type="title" idx="2" hasCustomPrompt="1"/>
          </p:nvPr>
        </p:nvSpPr>
        <p:spPr>
          <a:xfrm flipH="1">
            <a:off x="6618905" y="3098467"/>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4958105" y="5373975"/>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431475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3672724" y="1796051"/>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68" name="Google Shape;68;p15"/>
          <p:cNvSpPr txBox="1">
            <a:spLocks noGrp="1"/>
          </p:cNvSpPr>
          <p:nvPr>
            <p:ph type="title" idx="2" hasCustomPrompt="1"/>
          </p:nvPr>
        </p:nvSpPr>
        <p:spPr>
          <a:xfrm flipH="1">
            <a:off x="6627924" y="1380284"/>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a:spLocks noGrp="1"/>
          </p:cNvSpPr>
          <p:nvPr>
            <p:ph type="subTitle" idx="1"/>
          </p:nvPr>
        </p:nvSpPr>
        <p:spPr>
          <a:xfrm>
            <a:off x="4967124" y="3657319"/>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495560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573337" y="1796051"/>
            <a:ext cx="6927600" cy="256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72" name="Google Shape;72;p16"/>
          <p:cNvSpPr txBox="1">
            <a:spLocks noGrp="1"/>
          </p:cNvSpPr>
          <p:nvPr>
            <p:ph type="title" idx="2" hasCustomPrompt="1"/>
          </p:nvPr>
        </p:nvSpPr>
        <p:spPr>
          <a:xfrm flipH="1">
            <a:off x="1573337" y="1380284"/>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a:spLocks noGrp="1"/>
          </p:cNvSpPr>
          <p:nvPr>
            <p:ph type="subTitle" idx="1"/>
          </p:nvPr>
        </p:nvSpPr>
        <p:spPr>
          <a:xfrm>
            <a:off x="1573337" y="3657319"/>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258760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107" name="Google Shape;107;p22"/>
          <p:cNvSpPr txBox="1">
            <a:spLocks noGrp="1"/>
          </p:cNvSpPr>
          <p:nvPr>
            <p:ph type="ctrTitle" idx="2"/>
          </p:nvPr>
        </p:nvSpPr>
        <p:spPr>
          <a:xfrm>
            <a:off x="619304"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108" name="Google Shape;108;p22"/>
          <p:cNvSpPr txBox="1">
            <a:spLocks noGrp="1"/>
          </p:cNvSpPr>
          <p:nvPr>
            <p:ph type="subTitle" idx="1"/>
          </p:nvPr>
        </p:nvSpPr>
        <p:spPr>
          <a:xfrm>
            <a:off x="821504"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109" name="Google Shape;109;p22"/>
          <p:cNvSpPr txBox="1">
            <a:spLocks noGrp="1"/>
          </p:cNvSpPr>
          <p:nvPr>
            <p:ph type="ctrTitle" idx="3"/>
          </p:nvPr>
        </p:nvSpPr>
        <p:spPr>
          <a:xfrm>
            <a:off x="2769901"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110" name="Google Shape;110;p22"/>
          <p:cNvSpPr txBox="1">
            <a:spLocks noGrp="1"/>
          </p:cNvSpPr>
          <p:nvPr>
            <p:ph type="subTitle" idx="4"/>
          </p:nvPr>
        </p:nvSpPr>
        <p:spPr>
          <a:xfrm>
            <a:off x="2972101"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111" name="Google Shape;111;p22"/>
          <p:cNvSpPr txBox="1">
            <a:spLocks noGrp="1"/>
          </p:cNvSpPr>
          <p:nvPr>
            <p:ph type="ctrTitle" idx="5"/>
          </p:nvPr>
        </p:nvSpPr>
        <p:spPr>
          <a:xfrm>
            <a:off x="4920500"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112" name="Google Shape;112;p22"/>
          <p:cNvSpPr txBox="1">
            <a:spLocks noGrp="1"/>
          </p:cNvSpPr>
          <p:nvPr>
            <p:ph type="subTitle" idx="6"/>
          </p:nvPr>
        </p:nvSpPr>
        <p:spPr>
          <a:xfrm>
            <a:off x="5122700"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113" name="Google Shape;113;p22"/>
          <p:cNvSpPr txBox="1">
            <a:spLocks noGrp="1"/>
          </p:cNvSpPr>
          <p:nvPr>
            <p:ph type="ctrTitle" idx="7"/>
          </p:nvPr>
        </p:nvSpPr>
        <p:spPr>
          <a:xfrm>
            <a:off x="4942823"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114" name="Google Shape;114;p22"/>
          <p:cNvSpPr txBox="1">
            <a:spLocks noGrp="1"/>
          </p:cNvSpPr>
          <p:nvPr>
            <p:ph type="subTitle" idx="8"/>
          </p:nvPr>
        </p:nvSpPr>
        <p:spPr>
          <a:xfrm>
            <a:off x="5145029"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115" name="Google Shape;115;p22"/>
          <p:cNvSpPr txBox="1">
            <a:spLocks noGrp="1"/>
          </p:cNvSpPr>
          <p:nvPr>
            <p:ph type="ctrTitle" idx="9"/>
          </p:nvPr>
        </p:nvSpPr>
        <p:spPr>
          <a:xfrm>
            <a:off x="7124692"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116" name="Google Shape;116;p22"/>
          <p:cNvSpPr txBox="1">
            <a:spLocks noGrp="1"/>
          </p:cNvSpPr>
          <p:nvPr>
            <p:ph type="subTitle" idx="13"/>
          </p:nvPr>
        </p:nvSpPr>
        <p:spPr>
          <a:xfrm>
            <a:off x="7333681"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117" name="Google Shape;117;p22"/>
          <p:cNvSpPr txBox="1">
            <a:spLocks noGrp="1"/>
          </p:cNvSpPr>
          <p:nvPr>
            <p:ph type="ctrTitle" idx="14"/>
          </p:nvPr>
        </p:nvSpPr>
        <p:spPr>
          <a:xfrm>
            <a:off x="9306561"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118" name="Google Shape;118;p22"/>
          <p:cNvSpPr txBox="1">
            <a:spLocks noGrp="1"/>
          </p:cNvSpPr>
          <p:nvPr>
            <p:ph type="subTitle" idx="15"/>
          </p:nvPr>
        </p:nvSpPr>
        <p:spPr>
          <a:xfrm>
            <a:off x="9522333" y="5186935"/>
            <a:ext cx="19424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3126312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flipH="1">
            <a:off x="3013772" y="2925073"/>
            <a:ext cx="6927600" cy="256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76" name="Google Shape;76;p17"/>
          <p:cNvSpPr txBox="1">
            <a:spLocks noGrp="1"/>
          </p:cNvSpPr>
          <p:nvPr>
            <p:ph type="title" idx="2" hasCustomPrompt="1"/>
          </p:nvPr>
        </p:nvSpPr>
        <p:spPr>
          <a:xfrm flipH="1">
            <a:off x="3013772" y="2509307"/>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7"/>
          <p:cNvSpPr txBox="1">
            <a:spLocks noGrp="1"/>
          </p:cNvSpPr>
          <p:nvPr>
            <p:ph type="subTitle" idx="1"/>
          </p:nvPr>
        </p:nvSpPr>
        <p:spPr>
          <a:xfrm>
            <a:off x="3013772" y="4634739"/>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44025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EB26-B615-451F-8734-23087297F2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9C4768-692E-448B-9FC1-F5CFA6AB06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9DDEF-D5CD-425D-907C-1434C36BB8D2}"/>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5" name="Footer Placeholder 4">
            <a:extLst>
              <a:ext uri="{FF2B5EF4-FFF2-40B4-BE49-F238E27FC236}">
                <a16:creationId xmlns:a16="http://schemas.microsoft.com/office/drawing/2014/main" id="{061DEB7C-4752-4B05-AF33-1E3C0B8DF8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39EFA-76D3-4934-81EF-BF085C243DCA}"/>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1074367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5">
  <p:cSld name="Section header 5">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ctrTitle"/>
          </p:nvPr>
        </p:nvSpPr>
        <p:spPr>
          <a:xfrm flipH="1">
            <a:off x="2264096" y="2904633"/>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80" name="Google Shape;80;p18"/>
          <p:cNvSpPr txBox="1">
            <a:spLocks noGrp="1"/>
          </p:cNvSpPr>
          <p:nvPr>
            <p:ph type="title" idx="2" hasCustomPrompt="1"/>
          </p:nvPr>
        </p:nvSpPr>
        <p:spPr>
          <a:xfrm flipH="1">
            <a:off x="5219296" y="2488867"/>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8"/>
          <p:cNvSpPr txBox="1">
            <a:spLocks noGrp="1"/>
          </p:cNvSpPr>
          <p:nvPr>
            <p:ph type="subTitle" idx="1"/>
          </p:nvPr>
        </p:nvSpPr>
        <p:spPr>
          <a:xfrm>
            <a:off x="3558496" y="4634739"/>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892806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927233" y="2019300"/>
            <a:ext cx="4746400" cy="104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endParaRPr/>
          </a:p>
        </p:txBody>
      </p:sp>
      <p:sp>
        <p:nvSpPr>
          <p:cNvPr id="37" name="Google Shape;37;p10"/>
          <p:cNvSpPr txBox="1">
            <a:spLocks noGrp="1"/>
          </p:cNvSpPr>
          <p:nvPr>
            <p:ph type="subTitle" idx="1"/>
          </p:nvPr>
        </p:nvSpPr>
        <p:spPr>
          <a:xfrm flipH="1">
            <a:off x="2108033" y="3412267"/>
            <a:ext cx="3565600" cy="116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Tree>
    <p:extLst>
      <p:ext uri="{BB962C8B-B14F-4D97-AF65-F5344CB8AC3E}">
        <p14:creationId xmlns:p14="http://schemas.microsoft.com/office/powerpoint/2010/main" val="278940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80F4-E6AF-4B2E-BD27-865AC9187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BE17D3-5553-4AA6-A39C-979A9B8ACA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E6082-F8E6-4F46-9FE4-E8E213088F8F}"/>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5" name="Footer Placeholder 4">
            <a:extLst>
              <a:ext uri="{FF2B5EF4-FFF2-40B4-BE49-F238E27FC236}">
                <a16:creationId xmlns:a16="http://schemas.microsoft.com/office/drawing/2014/main" id="{2A7C5D77-6F7B-41AE-A682-D4C543E1E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60852-0C27-4732-80FD-F15CAF625387}"/>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58994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3624-E985-4F7E-8AB5-C674B30580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8341E1-ABDF-4CFC-B7C4-7F74F063A7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495D2B-102E-4CB0-91D8-808FEA3895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444A9B-45C5-4C74-B1C0-CD3D4AE9C4FB}"/>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6" name="Footer Placeholder 5">
            <a:extLst>
              <a:ext uri="{FF2B5EF4-FFF2-40B4-BE49-F238E27FC236}">
                <a16:creationId xmlns:a16="http://schemas.microsoft.com/office/drawing/2014/main" id="{1F4B7217-4FF3-45E7-B189-72A10BF7F5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AD449B-E278-4408-BE59-AF2DD908E1DE}"/>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335414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4B74-9080-4E25-877A-8EB05AA4F4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4D3682-CF5D-4F06-81AF-0F31CC036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235B0-29AB-4733-AB81-CC31F269D7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E1CB61-2385-449E-A869-6DC2AAD80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DCC0AE-1976-448C-BD09-B84B0F9FBE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9DFFAF-DFFC-475E-B0BA-3EA0778042CC}"/>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8" name="Footer Placeholder 7">
            <a:extLst>
              <a:ext uri="{FF2B5EF4-FFF2-40B4-BE49-F238E27FC236}">
                <a16:creationId xmlns:a16="http://schemas.microsoft.com/office/drawing/2014/main" id="{BC541B04-303E-44DC-8DB5-936048EE8D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EB5834-F881-4763-9C78-D1BC3BE4ECFA}"/>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31879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AD5F-F7BE-4936-9A2F-04A98C424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F87DB3-AE3E-4961-83B1-D7F6B0FFAA2D}"/>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4" name="Footer Placeholder 3">
            <a:extLst>
              <a:ext uri="{FF2B5EF4-FFF2-40B4-BE49-F238E27FC236}">
                <a16:creationId xmlns:a16="http://schemas.microsoft.com/office/drawing/2014/main" id="{C8B37F51-762A-4AEF-A399-302E35E3E7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3775D8-24E1-44AF-9A7C-31514FFCB661}"/>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293836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75986-910E-48C0-80DB-A7148C17D6B3}"/>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3" name="Footer Placeholder 2">
            <a:extLst>
              <a:ext uri="{FF2B5EF4-FFF2-40B4-BE49-F238E27FC236}">
                <a16:creationId xmlns:a16="http://schemas.microsoft.com/office/drawing/2014/main" id="{D527CE81-3824-4E68-8BA1-85E8BD78DC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B9264F-7674-4CC6-ADD2-029BAC8EB97D}"/>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360214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5D0C-B363-49FB-8E26-08BD07D5C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053FDF-33DA-4A9B-82DD-8D42D6BA0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CBBFA8-40B8-4035-B1EA-2FA44B975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2D518-588B-4795-8585-CA516CF0DB54}"/>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6" name="Footer Placeholder 5">
            <a:extLst>
              <a:ext uri="{FF2B5EF4-FFF2-40B4-BE49-F238E27FC236}">
                <a16:creationId xmlns:a16="http://schemas.microsoft.com/office/drawing/2014/main" id="{A2F75FBB-A901-4C75-8A3D-F39AB0D3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3A05A8-745C-4218-8580-14C59EFAA418}"/>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228327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C321-307E-4F40-BFF9-C097E09D5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41914A-BCEF-4CE0-AC3B-6958BBB918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6394F8-829F-4992-AEE8-3587C317E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6AC80-BA18-4548-89F9-34C121A47E6D}"/>
              </a:ext>
            </a:extLst>
          </p:cNvPr>
          <p:cNvSpPr>
            <a:spLocks noGrp="1"/>
          </p:cNvSpPr>
          <p:nvPr>
            <p:ph type="dt" sz="half" idx="10"/>
          </p:nvPr>
        </p:nvSpPr>
        <p:spPr/>
        <p:txBody>
          <a:bodyPr/>
          <a:lstStyle/>
          <a:p>
            <a:fld id="{580972A2-BC9D-4671-BC44-94BB6CDBDBA1}" type="datetimeFigureOut">
              <a:rPr lang="en-IN" smtClean="0"/>
              <a:t>04-09-2021</a:t>
            </a:fld>
            <a:endParaRPr lang="en-IN"/>
          </a:p>
        </p:txBody>
      </p:sp>
      <p:sp>
        <p:nvSpPr>
          <p:cNvPr id="6" name="Footer Placeholder 5">
            <a:extLst>
              <a:ext uri="{FF2B5EF4-FFF2-40B4-BE49-F238E27FC236}">
                <a16:creationId xmlns:a16="http://schemas.microsoft.com/office/drawing/2014/main" id="{1C65F08A-F175-495F-91C1-390E1518F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7FE264-4009-434B-91B8-55D83C406613}"/>
              </a:ext>
            </a:extLst>
          </p:cNvPr>
          <p:cNvSpPr>
            <a:spLocks noGrp="1"/>
          </p:cNvSpPr>
          <p:nvPr>
            <p:ph type="sldNum" sz="quarter" idx="12"/>
          </p:nvPr>
        </p:nvSpPr>
        <p:spPr/>
        <p:txBody>
          <a:bodyPr/>
          <a:lstStyle/>
          <a:p>
            <a:fld id="{9DE8E479-5363-489B-8C77-98A81CDC7F6A}" type="slidenum">
              <a:rPr lang="en-IN" smtClean="0"/>
              <a:t>‹#›</a:t>
            </a:fld>
            <a:endParaRPr lang="en-IN"/>
          </a:p>
        </p:txBody>
      </p:sp>
    </p:spTree>
    <p:extLst>
      <p:ext uri="{BB962C8B-B14F-4D97-AF65-F5344CB8AC3E}">
        <p14:creationId xmlns:p14="http://schemas.microsoft.com/office/powerpoint/2010/main" val="305484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588E1A-3A8E-45A2-8DB7-1EEF8AE4C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48BE7-98B2-480F-9E70-5D1A6AAEE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381D1-5768-4123-B08E-4D0DC1509E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972A2-BC9D-4671-BC44-94BB6CDBDBA1}" type="datetimeFigureOut">
              <a:rPr lang="en-IN" smtClean="0"/>
              <a:t>04-09-2021</a:t>
            </a:fld>
            <a:endParaRPr lang="en-IN"/>
          </a:p>
        </p:txBody>
      </p:sp>
      <p:sp>
        <p:nvSpPr>
          <p:cNvPr id="5" name="Footer Placeholder 4">
            <a:extLst>
              <a:ext uri="{FF2B5EF4-FFF2-40B4-BE49-F238E27FC236}">
                <a16:creationId xmlns:a16="http://schemas.microsoft.com/office/drawing/2014/main" id="{FCDFF896-D68D-4859-98BB-23FECB2B3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652393-7412-4203-93C5-6473293DB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8E479-5363-489B-8C77-98A81CDC7F6A}" type="slidenum">
              <a:rPr lang="en-IN" smtClean="0"/>
              <a:t>‹#›</a:t>
            </a:fld>
            <a:endParaRPr lang="en-IN"/>
          </a:p>
        </p:txBody>
      </p:sp>
    </p:spTree>
    <p:extLst>
      <p:ext uri="{BB962C8B-B14F-4D97-AF65-F5344CB8AC3E}">
        <p14:creationId xmlns:p14="http://schemas.microsoft.com/office/powerpoint/2010/main" val="325872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9.xml"/><Relationship Id="rId5" Type="http://schemas.openxmlformats.org/officeDocument/2006/relationships/slide" Target="slide5.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2272683" y="0"/>
            <a:ext cx="9910017" cy="2376400"/>
          </a:xfrm>
          <a:prstGeom prst="rect">
            <a:avLst/>
          </a:prstGeom>
        </p:spPr>
        <p:txBody>
          <a:bodyPr spcFirstLastPara="1" vert="horz" wrap="square" lIns="121900" tIns="121900" rIns="121900" bIns="121900" rtlCol="0" anchor="b" anchorCtr="0">
            <a:noAutofit/>
          </a:bodyPr>
          <a:lstStyle/>
          <a:p>
            <a:pPr>
              <a:spcBef>
                <a:spcPts val="0"/>
              </a:spcBef>
              <a:buClr>
                <a:schemeClr val="dk1"/>
              </a:buClr>
              <a:buSzPts val="1100"/>
            </a:pPr>
            <a:r>
              <a:rPr lang="en-IN" sz="7200" u="sng" dirty="0"/>
              <a:t>SUDOKU SOLVER USING PARALLEL COMPUTING</a:t>
            </a:r>
            <a:endParaRPr sz="7200" u="sng" dirty="0"/>
          </a:p>
        </p:txBody>
      </p:sp>
      <p:sp>
        <p:nvSpPr>
          <p:cNvPr id="152" name="Google Shape;152;p33"/>
          <p:cNvSpPr txBox="1">
            <a:spLocks noGrp="1"/>
          </p:cNvSpPr>
          <p:nvPr>
            <p:ph type="subTitle" idx="1"/>
          </p:nvPr>
        </p:nvSpPr>
        <p:spPr>
          <a:xfrm>
            <a:off x="5721654" y="2473001"/>
            <a:ext cx="6362093" cy="1335812"/>
          </a:xfrm>
          <a:prstGeom prst="rect">
            <a:avLst/>
          </a:prstGeom>
        </p:spPr>
        <p:txBody>
          <a:bodyPr spcFirstLastPara="1" vert="horz" wrap="square" lIns="121900" tIns="121900" rIns="121900" bIns="121900" rtlCol="0" anchor="b" anchorCtr="0">
            <a:noAutofit/>
          </a:bodyPr>
          <a:lstStyle/>
          <a:p>
            <a:pPr>
              <a:spcBef>
                <a:spcPts val="0"/>
              </a:spcBef>
            </a:pPr>
            <a:r>
              <a:rPr lang="en-US" dirty="0"/>
              <a:t>Under the Guidance of</a:t>
            </a:r>
          </a:p>
          <a:p>
            <a:pPr>
              <a:spcBef>
                <a:spcPts val="0"/>
              </a:spcBef>
            </a:pPr>
            <a:r>
              <a:rPr lang="en-US" dirty="0"/>
              <a:t>Dr. Hiteshwar Kumar Azad</a:t>
            </a:r>
          </a:p>
          <a:p>
            <a:pPr>
              <a:spcBef>
                <a:spcPts val="0"/>
              </a:spcBef>
            </a:pPr>
            <a:r>
              <a:rPr lang="en-US" dirty="0"/>
              <a:t>Assistant Professor, SCOPE, VIT, Vellore</a:t>
            </a:r>
          </a:p>
        </p:txBody>
      </p:sp>
      <p:cxnSp>
        <p:nvCxnSpPr>
          <p:cNvPr id="153" name="Google Shape;153;p33"/>
          <p:cNvCxnSpPr/>
          <p:nvPr/>
        </p:nvCxnSpPr>
        <p:spPr>
          <a:xfrm>
            <a:off x="8902700" y="4234667"/>
            <a:ext cx="3280000" cy="0"/>
          </a:xfrm>
          <a:prstGeom prst="straightConnector1">
            <a:avLst/>
          </a:prstGeom>
          <a:noFill/>
          <a:ln w="9525" cap="flat" cmpd="sng">
            <a:solidFill>
              <a:srgbClr val="434343"/>
            </a:solidFill>
            <a:prstDash val="solid"/>
            <a:round/>
            <a:headEnd type="none" w="med" len="med"/>
            <a:tailEnd type="none" w="med" len="med"/>
          </a:ln>
        </p:spPr>
      </p:cxnSp>
      <p:pic>
        <p:nvPicPr>
          <p:cNvPr id="1026" name="Picture 2" descr="2,465 Sudoku Vector Images - Free &amp;amp; Royalty-free Sudoku Vectors |  Depositphotos®">
            <a:extLst>
              <a:ext uri="{FF2B5EF4-FFF2-40B4-BE49-F238E27FC236}">
                <a16:creationId xmlns:a16="http://schemas.microsoft.com/office/drawing/2014/main" id="{010660C4-3143-4E0C-8313-537D36625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02" y="2487405"/>
            <a:ext cx="3988393" cy="39883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Google Shape;152;p33">
            <a:extLst>
              <a:ext uri="{FF2B5EF4-FFF2-40B4-BE49-F238E27FC236}">
                <a16:creationId xmlns:a16="http://schemas.microsoft.com/office/drawing/2014/main" id="{218324FF-3412-4CC4-99B5-3CEDBBA2747F}"/>
              </a:ext>
            </a:extLst>
          </p:cNvPr>
          <p:cNvSpPr txBox="1">
            <a:spLocks/>
          </p:cNvSpPr>
          <p:nvPr/>
        </p:nvSpPr>
        <p:spPr>
          <a:xfrm>
            <a:off x="5829907" y="4911401"/>
            <a:ext cx="6362093" cy="1335812"/>
          </a:xfrm>
          <a:prstGeom prst="rect">
            <a:avLst/>
          </a:prstGeom>
        </p:spPr>
        <p:txBody>
          <a:bodyPr spcFirstLastPara="1" vert="horz" wrap="square" lIns="121900" tIns="121900" rIns="121900" bIns="121900" rtlCol="0" anchor="b"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dirty="0"/>
              <a:t>Harshit Mishra (19BCE0799)</a:t>
            </a:r>
          </a:p>
          <a:p>
            <a:pPr algn="r">
              <a:spcBef>
                <a:spcPts val="0"/>
              </a:spcBef>
            </a:pPr>
            <a:r>
              <a:rPr lang="en-US" dirty="0"/>
              <a:t>Kartik Goel (19BCE2002)</a:t>
            </a:r>
          </a:p>
          <a:p>
            <a:pPr algn="r">
              <a:spcBef>
                <a:spcPts val="0"/>
              </a:spcBef>
            </a:pPr>
            <a:r>
              <a:rPr lang="en-US" dirty="0" err="1"/>
              <a:t>Alokam</a:t>
            </a:r>
            <a:r>
              <a:rPr lang="en-US" dirty="0"/>
              <a:t> </a:t>
            </a:r>
            <a:r>
              <a:rPr lang="en-US" dirty="0" err="1"/>
              <a:t>Nikhitha</a:t>
            </a:r>
            <a:r>
              <a:rPr lang="en-US" dirty="0"/>
              <a:t> (19BCE2555)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par>
                                <p:cTn id="8" presetID="42" presetClass="entr" presetSubtype="0" fill="hold" nodeType="withEffect">
                                  <p:stCondLst>
                                    <p:cond delay="150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anim calcmode="lin" valueType="num">
                                      <p:cBhvr>
                                        <p:cTn id="11" dur="1000" fill="hold"/>
                                        <p:tgtEl>
                                          <p:spTgt spid="1026"/>
                                        </p:tgtEl>
                                        <p:attrNameLst>
                                          <p:attrName>ppt_x</p:attrName>
                                        </p:attrNameLst>
                                      </p:cBhvr>
                                      <p:tavLst>
                                        <p:tav tm="0">
                                          <p:val>
                                            <p:strVal val="#ppt_x"/>
                                          </p:val>
                                        </p:tav>
                                        <p:tav tm="100000">
                                          <p:val>
                                            <p:strVal val="#ppt_x"/>
                                          </p:val>
                                        </p:tav>
                                      </p:tavLst>
                                    </p:anim>
                                    <p:anim calcmode="lin" valueType="num">
                                      <p:cBhvr>
                                        <p:cTn id="1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5"/>
          <p:cNvSpPr txBox="1">
            <a:spLocks noGrp="1"/>
          </p:cNvSpPr>
          <p:nvPr>
            <p:ph type="ctrTitle"/>
          </p:nvPr>
        </p:nvSpPr>
        <p:spPr>
          <a:xfrm>
            <a:off x="2281026" y="176463"/>
            <a:ext cx="7973489" cy="1261600"/>
          </a:xfrm>
          <a:prstGeom prst="rect">
            <a:avLst/>
          </a:prstGeom>
        </p:spPr>
        <p:txBody>
          <a:bodyPr spcFirstLastPara="1" vert="horz" wrap="square" lIns="121900" tIns="121900" rIns="121900" bIns="121900" rtlCol="0" anchor="t" anchorCtr="0">
            <a:noAutofit/>
          </a:bodyPr>
          <a:lstStyle/>
          <a:p>
            <a:r>
              <a:rPr lang="en" sz="5867" b="1" u="sng" dirty="0"/>
              <a:t>EXISTING SOLUTIONS</a:t>
            </a:r>
            <a:endParaRPr sz="5867" b="1" u="sng" dirty="0"/>
          </a:p>
        </p:txBody>
      </p:sp>
      <p:sp>
        <p:nvSpPr>
          <p:cNvPr id="360" name="Google Shape;360;p45"/>
          <p:cNvSpPr txBox="1">
            <a:spLocks noGrp="1"/>
          </p:cNvSpPr>
          <p:nvPr>
            <p:ph type="ctrTitle" idx="2"/>
          </p:nvPr>
        </p:nvSpPr>
        <p:spPr>
          <a:xfrm>
            <a:off x="619304" y="2408667"/>
            <a:ext cx="2374000" cy="570000"/>
          </a:xfrm>
          <a:prstGeom prst="rect">
            <a:avLst/>
          </a:prstGeom>
        </p:spPr>
        <p:txBody>
          <a:bodyPr spcFirstLastPara="1" vert="horz" wrap="square" lIns="121900" tIns="121900" rIns="121900" bIns="121900" rtlCol="0" anchor="b" anchorCtr="0">
            <a:noAutofit/>
          </a:bodyPr>
          <a:lstStyle/>
          <a:p>
            <a:r>
              <a:rPr lang="en" b="1" dirty="0"/>
              <a:t>Backtracking</a:t>
            </a:r>
            <a:endParaRPr b="1" dirty="0"/>
          </a:p>
        </p:txBody>
      </p:sp>
      <p:sp>
        <p:nvSpPr>
          <p:cNvPr id="362" name="Google Shape;362;p45"/>
          <p:cNvSpPr txBox="1">
            <a:spLocks noGrp="1"/>
          </p:cNvSpPr>
          <p:nvPr>
            <p:ph type="ctrTitle" idx="3"/>
          </p:nvPr>
        </p:nvSpPr>
        <p:spPr>
          <a:xfrm>
            <a:off x="2769901" y="2408667"/>
            <a:ext cx="2374000" cy="570000"/>
          </a:xfrm>
          <a:prstGeom prst="rect">
            <a:avLst/>
          </a:prstGeom>
        </p:spPr>
        <p:txBody>
          <a:bodyPr spcFirstLastPara="1" vert="horz" wrap="square" lIns="121900" tIns="121900" rIns="121900" bIns="121900" rtlCol="0" anchor="b" anchorCtr="0">
            <a:noAutofit/>
          </a:bodyPr>
          <a:lstStyle/>
          <a:p>
            <a:r>
              <a:rPr lang="en" b="1" dirty="0"/>
              <a:t>Naked Singles</a:t>
            </a:r>
            <a:endParaRPr b="1" dirty="0"/>
          </a:p>
        </p:txBody>
      </p:sp>
      <p:sp>
        <p:nvSpPr>
          <p:cNvPr id="364" name="Google Shape;364;p45"/>
          <p:cNvSpPr txBox="1">
            <a:spLocks noGrp="1"/>
          </p:cNvSpPr>
          <p:nvPr>
            <p:ph type="ctrTitle" idx="5"/>
          </p:nvPr>
        </p:nvSpPr>
        <p:spPr>
          <a:xfrm>
            <a:off x="4920500" y="2408667"/>
            <a:ext cx="2374000" cy="570000"/>
          </a:xfrm>
          <a:prstGeom prst="rect">
            <a:avLst/>
          </a:prstGeom>
        </p:spPr>
        <p:txBody>
          <a:bodyPr spcFirstLastPara="1" vert="horz" wrap="square" lIns="121900" tIns="121900" rIns="121900" bIns="121900" rtlCol="0" anchor="b" anchorCtr="0">
            <a:noAutofit/>
          </a:bodyPr>
          <a:lstStyle/>
          <a:p>
            <a:r>
              <a:rPr lang="en" b="1" dirty="0"/>
              <a:t>Hidden Singles</a:t>
            </a:r>
            <a:endParaRPr b="1" dirty="0"/>
          </a:p>
        </p:txBody>
      </p:sp>
      <p:sp>
        <p:nvSpPr>
          <p:cNvPr id="366" name="Google Shape;366;p45"/>
          <p:cNvSpPr txBox="1">
            <a:spLocks noGrp="1"/>
          </p:cNvSpPr>
          <p:nvPr>
            <p:ph type="ctrTitle" idx="7"/>
          </p:nvPr>
        </p:nvSpPr>
        <p:spPr>
          <a:xfrm>
            <a:off x="4942823" y="4733149"/>
            <a:ext cx="2374000" cy="570000"/>
          </a:xfrm>
          <a:prstGeom prst="rect">
            <a:avLst/>
          </a:prstGeom>
        </p:spPr>
        <p:txBody>
          <a:bodyPr spcFirstLastPara="1" vert="horz" wrap="square" lIns="121900" tIns="121900" rIns="121900" bIns="121900" rtlCol="0" anchor="b" anchorCtr="0">
            <a:noAutofit/>
          </a:bodyPr>
          <a:lstStyle/>
          <a:p>
            <a:r>
              <a:rPr lang="en" b="1" dirty="0"/>
              <a:t>Naked Pair</a:t>
            </a:r>
            <a:endParaRPr b="1" dirty="0"/>
          </a:p>
        </p:txBody>
      </p:sp>
      <p:sp>
        <p:nvSpPr>
          <p:cNvPr id="368" name="Google Shape;368;p45"/>
          <p:cNvSpPr txBox="1">
            <a:spLocks noGrp="1"/>
          </p:cNvSpPr>
          <p:nvPr>
            <p:ph type="ctrTitle" idx="9"/>
          </p:nvPr>
        </p:nvSpPr>
        <p:spPr>
          <a:xfrm>
            <a:off x="7124692" y="4733149"/>
            <a:ext cx="2374000" cy="570000"/>
          </a:xfrm>
          <a:prstGeom prst="rect">
            <a:avLst/>
          </a:prstGeom>
        </p:spPr>
        <p:txBody>
          <a:bodyPr spcFirstLastPara="1" vert="horz" wrap="square" lIns="121900" tIns="121900" rIns="121900" bIns="121900" rtlCol="0" anchor="b" anchorCtr="0">
            <a:noAutofit/>
          </a:bodyPr>
          <a:lstStyle/>
          <a:p>
            <a:r>
              <a:rPr lang="en" b="1" dirty="0"/>
              <a:t>Hidden Pairs</a:t>
            </a:r>
            <a:endParaRPr b="1" dirty="0"/>
          </a:p>
        </p:txBody>
      </p:sp>
      <p:sp>
        <p:nvSpPr>
          <p:cNvPr id="370" name="Google Shape;370;p45"/>
          <p:cNvSpPr txBox="1">
            <a:spLocks noGrp="1"/>
          </p:cNvSpPr>
          <p:nvPr>
            <p:ph type="ctrTitle" idx="14"/>
          </p:nvPr>
        </p:nvSpPr>
        <p:spPr>
          <a:xfrm>
            <a:off x="9306561" y="4733149"/>
            <a:ext cx="2374000" cy="570000"/>
          </a:xfrm>
          <a:prstGeom prst="rect">
            <a:avLst/>
          </a:prstGeom>
        </p:spPr>
        <p:txBody>
          <a:bodyPr spcFirstLastPara="1" vert="horz" wrap="square" lIns="121900" tIns="121900" rIns="121900" bIns="121900" rtlCol="0" anchor="b" anchorCtr="0">
            <a:noAutofit/>
          </a:bodyPr>
          <a:lstStyle/>
          <a:p>
            <a:r>
              <a:rPr lang="en" b="1" dirty="0"/>
              <a:t>Naked Triple</a:t>
            </a:r>
            <a:endParaRPr b="1" dirty="0"/>
          </a:p>
        </p:txBody>
      </p:sp>
      <p:cxnSp>
        <p:nvCxnSpPr>
          <p:cNvPr id="372" name="Google Shape;372;p45"/>
          <p:cNvCxnSpPr/>
          <p:nvPr/>
        </p:nvCxnSpPr>
        <p:spPr>
          <a:xfrm rot="10800000">
            <a:off x="-66133" y="2296967"/>
            <a:ext cx="7112800" cy="0"/>
          </a:xfrm>
          <a:prstGeom prst="straightConnector1">
            <a:avLst/>
          </a:prstGeom>
          <a:noFill/>
          <a:ln w="9525" cap="flat" cmpd="sng">
            <a:solidFill>
              <a:srgbClr val="595959"/>
            </a:solidFill>
            <a:prstDash val="solid"/>
            <a:round/>
            <a:headEnd type="none" w="med" len="med"/>
            <a:tailEnd type="none" w="med" len="med"/>
          </a:ln>
        </p:spPr>
      </p:cxnSp>
      <p:cxnSp>
        <p:nvCxnSpPr>
          <p:cNvPr id="373" name="Google Shape;373;p45"/>
          <p:cNvCxnSpPr/>
          <p:nvPr/>
        </p:nvCxnSpPr>
        <p:spPr>
          <a:xfrm rot="10800000">
            <a:off x="5181667" y="4615367"/>
            <a:ext cx="7058400" cy="0"/>
          </a:xfrm>
          <a:prstGeom prst="straightConnector1">
            <a:avLst/>
          </a:prstGeom>
          <a:noFill/>
          <a:ln w="9525" cap="flat" cmpd="sng">
            <a:solidFill>
              <a:srgbClr val="595959"/>
            </a:solidFill>
            <a:prstDash val="solid"/>
            <a:round/>
            <a:headEnd type="none" w="med" len="med"/>
            <a:tailEnd type="none" w="med" len="med"/>
          </a:ln>
        </p:spPr>
      </p:cxnSp>
      <p:grpSp>
        <p:nvGrpSpPr>
          <p:cNvPr id="374" name="Google Shape;374;p45"/>
          <p:cNvGrpSpPr/>
          <p:nvPr/>
        </p:nvGrpSpPr>
        <p:grpSpPr>
          <a:xfrm>
            <a:off x="3771111" y="1743752"/>
            <a:ext cx="371589" cy="441507"/>
            <a:chOff x="-48233050" y="3569725"/>
            <a:chExt cx="252050" cy="299475"/>
          </a:xfrm>
        </p:grpSpPr>
        <p:sp>
          <p:nvSpPr>
            <p:cNvPr id="375" name="Google Shape;375;p45"/>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76" name="Google Shape;376;p45"/>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77" name="Google Shape;377;p45"/>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grpSp>
        <p:nvGrpSpPr>
          <p:cNvPr id="378" name="Google Shape;378;p45"/>
          <p:cNvGrpSpPr/>
          <p:nvPr/>
        </p:nvGrpSpPr>
        <p:grpSpPr>
          <a:xfrm>
            <a:off x="1585680" y="1744287"/>
            <a:ext cx="441248" cy="440991"/>
            <a:chOff x="-49764975" y="3183375"/>
            <a:chExt cx="299300" cy="299125"/>
          </a:xfrm>
        </p:grpSpPr>
        <p:sp>
          <p:nvSpPr>
            <p:cNvPr id="379" name="Google Shape;379;p45"/>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80" name="Google Shape;380;p45"/>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81" name="Google Shape;381;p45"/>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82" name="Google Shape;382;p45"/>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83" name="Google Shape;383;p45"/>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84" name="Google Shape;384;p45"/>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85" name="Google Shape;385;p45"/>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86" name="Google Shape;386;p45"/>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87" name="Google Shape;387;p45"/>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grpSp>
        <p:nvGrpSpPr>
          <p:cNvPr id="388" name="Google Shape;388;p45"/>
          <p:cNvGrpSpPr/>
          <p:nvPr/>
        </p:nvGrpSpPr>
        <p:grpSpPr>
          <a:xfrm>
            <a:off x="5885716" y="1748116"/>
            <a:ext cx="443569" cy="441285"/>
            <a:chOff x="-47155575" y="3200500"/>
            <a:chExt cx="300875" cy="299325"/>
          </a:xfrm>
        </p:grpSpPr>
        <p:sp>
          <p:nvSpPr>
            <p:cNvPr id="389" name="Google Shape;389;p45"/>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90" name="Google Shape;390;p45"/>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91" name="Google Shape;391;p45"/>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92" name="Google Shape;392;p45"/>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93" name="Google Shape;393;p45"/>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94" name="Google Shape;394;p45"/>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grpSp>
        <p:nvGrpSpPr>
          <p:cNvPr id="395" name="Google Shape;395;p45"/>
          <p:cNvGrpSpPr/>
          <p:nvPr/>
        </p:nvGrpSpPr>
        <p:grpSpPr>
          <a:xfrm>
            <a:off x="5909199" y="4058351"/>
            <a:ext cx="441248" cy="440143"/>
            <a:chOff x="-47154000" y="3939275"/>
            <a:chExt cx="299300" cy="298550"/>
          </a:xfrm>
        </p:grpSpPr>
        <p:sp>
          <p:nvSpPr>
            <p:cNvPr id="396" name="Google Shape;396;p45"/>
            <p:cNvSpPr/>
            <p:nvPr/>
          </p:nvSpPr>
          <p:spPr>
            <a:xfrm>
              <a:off x="-47084700" y="4131475"/>
              <a:ext cx="159125" cy="106350"/>
            </a:xfrm>
            <a:custGeom>
              <a:avLst/>
              <a:gdLst/>
              <a:ahLst/>
              <a:cxnLst/>
              <a:rect l="l" t="t" r="r" b="b"/>
              <a:pathLst>
                <a:path w="6365" h="4254" extrusionOk="0">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97" name="Google Shape;397;p45"/>
            <p:cNvSpPr/>
            <p:nvPr/>
          </p:nvSpPr>
          <p:spPr>
            <a:xfrm>
              <a:off x="-46979150" y="3943225"/>
              <a:ext cx="48050" cy="47275"/>
            </a:xfrm>
            <a:custGeom>
              <a:avLst/>
              <a:gdLst/>
              <a:ahLst/>
              <a:cxnLst/>
              <a:rect l="l" t="t" r="r" b="b"/>
              <a:pathLst>
                <a:path w="1922" h="1891" extrusionOk="0">
                  <a:moveTo>
                    <a:pt x="0" y="0"/>
                  </a:moveTo>
                  <a:lnTo>
                    <a:pt x="0" y="1891"/>
                  </a:lnTo>
                  <a:lnTo>
                    <a:pt x="1922" y="1891"/>
                  </a:lnTo>
                  <a:lnTo>
                    <a:pt x="0"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98" name="Google Shape;398;p45"/>
            <p:cNvSpPr/>
            <p:nvPr/>
          </p:nvSpPr>
          <p:spPr>
            <a:xfrm>
              <a:off x="-47154000" y="4026700"/>
              <a:ext cx="299300" cy="141025"/>
            </a:xfrm>
            <a:custGeom>
              <a:avLst/>
              <a:gdLst/>
              <a:ahLst/>
              <a:cxnLst/>
              <a:rect l="l" t="t" r="r" b="b"/>
              <a:pathLst>
                <a:path w="11972" h="5641" extrusionOk="0">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99" name="Google Shape;399;p45"/>
            <p:cNvSpPr/>
            <p:nvPr/>
          </p:nvSpPr>
          <p:spPr>
            <a:xfrm>
              <a:off x="-47083125" y="3939275"/>
              <a:ext cx="158325" cy="106350"/>
            </a:xfrm>
            <a:custGeom>
              <a:avLst/>
              <a:gdLst/>
              <a:ahLst/>
              <a:cxnLst/>
              <a:rect l="l" t="t" r="r" b="b"/>
              <a:pathLst>
                <a:path w="6333" h="4254" extrusionOk="0">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grpSp>
        <p:nvGrpSpPr>
          <p:cNvPr id="400" name="Google Shape;400;p45"/>
          <p:cNvGrpSpPr/>
          <p:nvPr/>
        </p:nvGrpSpPr>
        <p:grpSpPr>
          <a:xfrm>
            <a:off x="10269233" y="4075298"/>
            <a:ext cx="448676" cy="448676"/>
            <a:chOff x="3271200" y="1435075"/>
            <a:chExt cx="481825" cy="481825"/>
          </a:xfrm>
        </p:grpSpPr>
        <p:sp>
          <p:nvSpPr>
            <p:cNvPr id="401" name="Google Shape;401;p45"/>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43434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402" name="Google Shape;402;p45"/>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434343"/>
            </a:solid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403" name="Google Shape;403;p45"/>
          <p:cNvGrpSpPr/>
          <p:nvPr/>
        </p:nvGrpSpPr>
        <p:grpSpPr>
          <a:xfrm>
            <a:off x="8086562" y="4055220"/>
            <a:ext cx="446565" cy="446427"/>
            <a:chOff x="5642475" y="1435075"/>
            <a:chExt cx="481975" cy="481825"/>
          </a:xfrm>
        </p:grpSpPr>
        <p:sp>
          <p:nvSpPr>
            <p:cNvPr id="404" name="Google Shape;404;p45"/>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rgbClr val="43434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405" name="Google Shape;405;p45"/>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rgbClr val="43434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406" name="Google Shape;406;p45"/>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rgbClr val="434343"/>
            </a:solidFill>
            <a:ln>
              <a:noFill/>
            </a:ln>
          </p:spPr>
          <p:txBody>
            <a:bodyPr spcFirstLastPara="1" wrap="square" lIns="121900" tIns="121900" rIns="121900" bIns="121900" anchor="ctr" anchorCtr="0">
              <a:noAutofit/>
            </a:bodyPr>
            <a:lstStyle/>
            <a:p>
              <a:endParaRPr sz="2400">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378"/>
                                        </p:tgtEl>
                                        <p:attrNameLst>
                                          <p:attrName>style.visibility</p:attrName>
                                        </p:attrNameLst>
                                      </p:cBhvr>
                                      <p:to>
                                        <p:strVal val="visible"/>
                                      </p:to>
                                    </p:set>
                                    <p:animEffect transition="in" filter="randombar(horizontal)">
                                      <p:cBhvr>
                                        <p:cTn id="7" dur="500"/>
                                        <p:tgtEl>
                                          <p:spTgt spid="37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0"/>
                                        </p:tgtEl>
                                        <p:attrNameLst>
                                          <p:attrName>style.visibility</p:attrName>
                                        </p:attrNameLst>
                                      </p:cBhvr>
                                      <p:to>
                                        <p:strVal val="visible"/>
                                      </p:to>
                                    </p:set>
                                    <p:animEffect transition="in" filter="randombar(horizontal)">
                                      <p:cBhvr>
                                        <p:cTn id="10" dur="500"/>
                                        <p:tgtEl>
                                          <p:spTgt spid="360"/>
                                        </p:tgtEl>
                                      </p:cBhvr>
                                    </p:animEffect>
                                  </p:childTnLst>
                                </p:cTn>
                              </p:par>
                            </p:childTnLst>
                          </p:cTn>
                        </p:par>
                        <p:par>
                          <p:cTn id="11" fill="hold">
                            <p:stCondLst>
                              <p:cond delay="750"/>
                            </p:stCondLst>
                            <p:childTnLst>
                              <p:par>
                                <p:cTn id="12" presetID="31" presetClass="entr" presetSubtype="0" fill="hold" nodeType="afterEffect">
                                  <p:stCondLst>
                                    <p:cond delay="0"/>
                                  </p:stCondLst>
                                  <p:childTnLst>
                                    <p:set>
                                      <p:cBhvr>
                                        <p:cTn id="13" dur="1" fill="hold">
                                          <p:stCondLst>
                                            <p:cond delay="0"/>
                                          </p:stCondLst>
                                        </p:cTn>
                                        <p:tgtEl>
                                          <p:spTgt spid="374"/>
                                        </p:tgtEl>
                                        <p:attrNameLst>
                                          <p:attrName>style.visibility</p:attrName>
                                        </p:attrNameLst>
                                      </p:cBhvr>
                                      <p:to>
                                        <p:strVal val="visible"/>
                                      </p:to>
                                    </p:set>
                                    <p:anim calcmode="lin" valueType="num">
                                      <p:cBhvr>
                                        <p:cTn id="14" dur="1000" fill="hold"/>
                                        <p:tgtEl>
                                          <p:spTgt spid="374"/>
                                        </p:tgtEl>
                                        <p:attrNameLst>
                                          <p:attrName>ppt_w</p:attrName>
                                        </p:attrNameLst>
                                      </p:cBhvr>
                                      <p:tavLst>
                                        <p:tav tm="0">
                                          <p:val>
                                            <p:fltVal val="0"/>
                                          </p:val>
                                        </p:tav>
                                        <p:tav tm="100000">
                                          <p:val>
                                            <p:strVal val="#ppt_w"/>
                                          </p:val>
                                        </p:tav>
                                      </p:tavLst>
                                    </p:anim>
                                    <p:anim calcmode="lin" valueType="num">
                                      <p:cBhvr>
                                        <p:cTn id="15" dur="1000" fill="hold"/>
                                        <p:tgtEl>
                                          <p:spTgt spid="374"/>
                                        </p:tgtEl>
                                        <p:attrNameLst>
                                          <p:attrName>ppt_h</p:attrName>
                                        </p:attrNameLst>
                                      </p:cBhvr>
                                      <p:tavLst>
                                        <p:tav tm="0">
                                          <p:val>
                                            <p:fltVal val="0"/>
                                          </p:val>
                                        </p:tav>
                                        <p:tav tm="100000">
                                          <p:val>
                                            <p:strVal val="#ppt_h"/>
                                          </p:val>
                                        </p:tav>
                                      </p:tavLst>
                                    </p:anim>
                                    <p:anim calcmode="lin" valueType="num">
                                      <p:cBhvr>
                                        <p:cTn id="16" dur="1000" fill="hold"/>
                                        <p:tgtEl>
                                          <p:spTgt spid="374"/>
                                        </p:tgtEl>
                                        <p:attrNameLst>
                                          <p:attrName>style.rotation</p:attrName>
                                        </p:attrNameLst>
                                      </p:cBhvr>
                                      <p:tavLst>
                                        <p:tav tm="0">
                                          <p:val>
                                            <p:fltVal val="90"/>
                                          </p:val>
                                        </p:tav>
                                        <p:tav tm="100000">
                                          <p:val>
                                            <p:fltVal val="0"/>
                                          </p:val>
                                        </p:tav>
                                      </p:tavLst>
                                    </p:anim>
                                    <p:animEffect transition="in" filter="fade">
                                      <p:cBhvr>
                                        <p:cTn id="17" dur="1000"/>
                                        <p:tgtEl>
                                          <p:spTgt spid="374"/>
                                        </p:tgtEl>
                                      </p:cBhvr>
                                    </p:animEffect>
                                  </p:childTnLst>
                                </p:cTn>
                              </p:par>
                            </p:childTnLst>
                          </p:cTn>
                        </p:par>
                        <p:par>
                          <p:cTn id="18" fill="hold">
                            <p:stCondLst>
                              <p:cond delay="1750"/>
                            </p:stCondLst>
                            <p:childTnLst>
                              <p:par>
                                <p:cTn id="19" presetID="31" presetClass="entr" presetSubtype="0" fill="hold" grpId="0" nodeType="afterEffect">
                                  <p:stCondLst>
                                    <p:cond delay="0"/>
                                  </p:stCondLst>
                                  <p:childTnLst>
                                    <p:set>
                                      <p:cBhvr>
                                        <p:cTn id="20" dur="1" fill="hold">
                                          <p:stCondLst>
                                            <p:cond delay="0"/>
                                          </p:stCondLst>
                                        </p:cTn>
                                        <p:tgtEl>
                                          <p:spTgt spid="362"/>
                                        </p:tgtEl>
                                        <p:attrNameLst>
                                          <p:attrName>style.visibility</p:attrName>
                                        </p:attrNameLst>
                                      </p:cBhvr>
                                      <p:to>
                                        <p:strVal val="visible"/>
                                      </p:to>
                                    </p:set>
                                    <p:anim calcmode="lin" valueType="num">
                                      <p:cBhvr>
                                        <p:cTn id="21" dur="1000" fill="hold"/>
                                        <p:tgtEl>
                                          <p:spTgt spid="362"/>
                                        </p:tgtEl>
                                        <p:attrNameLst>
                                          <p:attrName>ppt_w</p:attrName>
                                        </p:attrNameLst>
                                      </p:cBhvr>
                                      <p:tavLst>
                                        <p:tav tm="0">
                                          <p:val>
                                            <p:fltVal val="0"/>
                                          </p:val>
                                        </p:tav>
                                        <p:tav tm="100000">
                                          <p:val>
                                            <p:strVal val="#ppt_w"/>
                                          </p:val>
                                        </p:tav>
                                      </p:tavLst>
                                    </p:anim>
                                    <p:anim calcmode="lin" valueType="num">
                                      <p:cBhvr>
                                        <p:cTn id="22" dur="1000" fill="hold"/>
                                        <p:tgtEl>
                                          <p:spTgt spid="362"/>
                                        </p:tgtEl>
                                        <p:attrNameLst>
                                          <p:attrName>ppt_h</p:attrName>
                                        </p:attrNameLst>
                                      </p:cBhvr>
                                      <p:tavLst>
                                        <p:tav tm="0">
                                          <p:val>
                                            <p:fltVal val="0"/>
                                          </p:val>
                                        </p:tav>
                                        <p:tav tm="100000">
                                          <p:val>
                                            <p:strVal val="#ppt_h"/>
                                          </p:val>
                                        </p:tav>
                                      </p:tavLst>
                                    </p:anim>
                                    <p:anim calcmode="lin" valueType="num">
                                      <p:cBhvr>
                                        <p:cTn id="23" dur="1000" fill="hold"/>
                                        <p:tgtEl>
                                          <p:spTgt spid="362"/>
                                        </p:tgtEl>
                                        <p:attrNameLst>
                                          <p:attrName>style.rotation</p:attrName>
                                        </p:attrNameLst>
                                      </p:cBhvr>
                                      <p:tavLst>
                                        <p:tav tm="0">
                                          <p:val>
                                            <p:fltVal val="90"/>
                                          </p:val>
                                        </p:tav>
                                        <p:tav tm="100000">
                                          <p:val>
                                            <p:fltVal val="0"/>
                                          </p:val>
                                        </p:tav>
                                      </p:tavLst>
                                    </p:anim>
                                    <p:animEffect transition="in" filter="fade">
                                      <p:cBhvr>
                                        <p:cTn id="24" dur="1000"/>
                                        <p:tgtEl>
                                          <p:spTgt spid="362"/>
                                        </p:tgtEl>
                                      </p:cBhvr>
                                    </p:animEffect>
                                  </p:childTnLst>
                                </p:cTn>
                              </p:par>
                            </p:childTnLst>
                          </p:cTn>
                        </p:par>
                        <p:par>
                          <p:cTn id="25" fill="hold">
                            <p:stCondLst>
                              <p:cond delay="2750"/>
                            </p:stCondLst>
                            <p:childTnLst>
                              <p:par>
                                <p:cTn id="26" presetID="26" presetClass="entr" presetSubtype="0" fill="hold" nodeType="afterEffect">
                                  <p:stCondLst>
                                    <p:cond delay="0"/>
                                  </p:stCondLst>
                                  <p:childTnLst>
                                    <p:set>
                                      <p:cBhvr>
                                        <p:cTn id="27" dur="1" fill="hold">
                                          <p:stCondLst>
                                            <p:cond delay="0"/>
                                          </p:stCondLst>
                                        </p:cTn>
                                        <p:tgtEl>
                                          <p:spTgt spid="388"/>
                                        </p:tgtEl>
                                        <p:attrNameLst>
                                          <p:attrName>style.visibility</p:attrName>
                                        </p:attrNameLst>
                                      </p:cBhvr>
                                      <p:to>
                                        <p:strVal val="visible"/>
                                      </p:to>
                                    </p:set>
                                    <p:animEffect transition="in" filter="wipe(down)">
                                      <p:cBhvr>
                                        <p:cTn id="28" dur="580">
                                          <p:stCondLst>
                                            <p:cond delay="0"/>
                                          </p:stCondLst>
                                        </p:cTn>
                                        <p:tgtEl>
                                          <p:spTgt spid="388"/>
                                        </p:tgtEl>
                                      </p:cBhvr>
                                    </p:animEffect>
                                    <p:anim calcmode="lin" valueType="num">
                                      <p:cBhvr>
                                        <p:cTn id="29" dur="1822" tmFilter="0,0; 0.14,0.36; 0.43,0.73; 0.71,0.91; 1.0,1.0">
                                          <p:stCondLst>
                                            <p:cond delay="0"/>
                                          </p:stCondLst>
                                        </p:cTn>
                                        <p:tgtEl>
                                          <p:spTgt spid="38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8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8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8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88"/>
                                        </p:tgtEl>
                                        <p:attrNameLst>
                                          <p:attrName>ppt_y</p:attrName>
                                        </p:attrNameLst>
                                      </p:cBhvr>
                                      <p:tavLst>
                                        <p:tav tm="0" fmla="#ppt_y-sin(pi*$)/81">
                                          <p:val>
                                            <p:fltVal val="0"/>
                                          </p:val>
                                        </p:tav>
                                        <p:tav tm="100000">
                                          <p:val>
                                            <p:fltVal val="1"/>
                                          </p:val>
                                        </p:tav>
                                      </p:tavLst>
                                    </p:anim>
                                    <p:animScale>
                                      <p:cBhvr>
                                        <p:cTn id="34" dur="26">
                                          <p:stCondLst>
                                            <p:cond delay="650"/>
                                          </p:stCondLst>
                                        </p:cTn>
                                        <p:tgtEl>
                                          <p:spTgt spid="388"/>
                                        </p:tgtEl>
                                      </p:cBhvr>
                                      <p:to x="100000" y="60000"/>
                                    </p:animScale>
                                    <p:animScale>
                                      <p:cBhvr>
                                        <p:cTn id="35" dur="166" decel="50000">
                                          <p:stCondLst>
                                            <p:cond delay="676"/>
                                          </p:stCondLst>
                                        </p:cTn>
                                        <p:tgtEl>
                                          <p:spTgt spid="388"/>
                                        </p:tgtEl>
                                      </p:cBhvr>
                                      <p:to x="100000" y="100000"/>
                                    </p:animScale>
                                    <p:animScale>
                                      <p:cBhvr>
                                        <p:cTn id="36" dur="26">
                                          <p:stCondLst>
                                            <p:cond delay="1312"/>
                                          </p:stCondLst>
                                        </p:cTn>
                                        <p:tgtEl>
                                          <p:spTgt spid="388"/>
                                        </p:tgtEl>
                                      </p:cBhvr>
                                      <p:to x="100000" y="80000"/>
                                    </p:animScale>
                                    <p:animScale>
                                      <p:cBhvr>
                                        <p:cTn id="37" dur="166" decel="50000">
                                          <p:stCondLst>
                                            <p:cond delay="1338"/>
                                          </p:stCondLst>
                                        </p:cTn>
                                        <p:tgtEl>
                                          <p:spTgt spid="388"/>
                                        </p:tgtEl>
                                      </p:cBhvr>
                                      <p:to x="100000" y="100000"/>
                                    </p:animScale>
                                    <p:animScale>
                                      <p:cBhvr>
                                        <p:cTn id="38" dur="26">
                                          <p:stCondLst>
                                            <p:cond delay="1642"/>
                                          </p:stCondLst>
                                        </p:cTn>
                                        <p:tgtEl>
                                          <p:spTgt spid="388"/>
                                        </p:tgtEl>
                                      </p:cBhvr>
                                      <p:to x="100000" y="90000"/>
                                    </p:animScale>
                                    <p:animScale>
                                      <p:cBhvr>
                                        <p:cTn id="39" dur="166" decel="50000">
                                          <p:stCondLst>
                                            <p:cond delay="1668"/>
                                          </p:stCondLst>
                                        </p:cTn>
                                        <p:tgtEl>
                                          <p:spTgt spid="388"/>
                                        </p:tgtEl>
                                      </p:cBhvr>
                                      <p:to x="100000" y="100000"/>
                                    </p:animScale>
                                    <p:animScale>
                                      <p:cBhvr>
                                        <p:cTn id="40" dur="26">
                                          <p:stCondLst>
                                            <p:cond delay="1808"/>
                                          </p:stCondLst>
                                        </p:cTn>
                                        <p:tgtEl>
                                          <p:spTgt spid="388"/>
                                        </p:tgtEl>
                                      </p:cBhvr>
                                      <p:to x="100000" y="95000"/>
                                    </p:animScale>
                                    <p:animScale>
                                      <p:cBhvr>
                                        <p:cTn id="41" dur="166" decel="50000">
                                          <p:stCondLst>
                                            <p:cond delay="1834"/>
                                          </p:stCondLst>
                                        </p:cTn>
                                        <p:tgtEl>
                                          <p:spTgt spid="388"/>
                                        </p:tgtEl>
                                      </p:cBhvr>
                                      <p:to x="100000" y="100000"/>
                                    </p:animScale>
                                  </p:childTnLst>
                                </p:cTn>
                              </p:par>
                              <p:par>
                                <p:cTn id="42" presetID="26" presetClass="entr" presetSubtype="0" fill="hold" grpId="0" nodeType="withEffect">
                                  <p:stCondLst>
                                    <p:cond delay="0"/>
                                  </p:stCondLst>
                                  <p:childTnLst>
                                    <p:set>
                                      <p:cBhvr>
                                        <p:cTn id="43" dur="1" fill="hold">
                                          <p:stCondLst>
                                            <p:cond delay="0"/>
                                          </p:stCondLst>
                                        </p:cTn>
                                        <p:tgtEl>
                                          <p:spTgt spid="364"/>
                                        </p:tgtEl>
                                        <p:attrNameLst>
                                          <p:attrName>style.visibility</p:attrName>
                                        </p:attrNameLst>
                                      </p:cBhvr>
                                      <p:to>
                                        <p:strVal val="visible"/>
                                      </p:to>
                                    </p:set>
                                    <p:animEffect transition="in" filter="wipe(down)">
                                      <p:cBhvr>
                                        <p:cTn id="44" dur="580">
                                          <p:stCondLst>
                                            <p:cond delay="0"/>
                                          </p:stCondLst>
                                        </p:cTn>
                                        <p:tgtEl>
                                          <p:spTgt spid="364"/>
                                        </p:tgtEl>
                                      </p:cBhvr>
                                    </p:animEffect>
                                    <p:anim calcmode="lin" valueType="num">
                                      <p:cBhvr>
                                        <p:cTn id="45" dur="1822" tmFilter="0,0; 0.14,0.36; 0.43,0.73; 0.71,0.91; 1.0,1.0">
                                          <p:stCondLst>
                                            <p:cond delay="0"/>
                                          </p:stCondLst>
                                        </p:cTn>
                                        <p:tgtEl>
                                          <p:spTgt spid="364"/>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64"/>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64"/>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64"/>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64"/>
                                        </p:tgtEl>
                                        <p:attrNameLst>
                                          <p:attrName>ppt_y</p:attrName>
                                        </p:attrNameLst>
                                      </p:cBhvr>
                                      <p:tavLst>
                                        <p:tav tm="0" fmla="#ppt_y-sin(pi*$)/81">
                                          <p:val>
                                            <p:fltVal val="0"/>
                                          </p:val>
                                        </p:tav>
                                        <p:tav tm="100000">
                                          <p:val>
                                            <p:fltVal val="1"/>
                                          </p:val>
                                        </p:tav>
                                      </p:tavLst>
                                    </p:anim>
                                    <p:animScale>
                                      <p:cBhvr>
                                        <p:cTn id="50" dur="26">
                                          <p:stCondLst>
                                            <p:cond delay="650"/>
                                          </p:stCondLst>
                                        </p:cTn>
                                        <p:tgtEl>
                                          <p:spTgt spid="364"/>
                                        </p:tgtEl>
                                      </p:cBhvr>
                                      <p:to x="100000" y="60000"/>
                                    </p:animScale>
                                    <p:animScale>
                                      <p:cBhvr>
                                        <p:cTn id="51" dur="166" decel="50000">
                                          <p:stCondLst>
                                            <p:cond delay="676"/>
                                          </p:stCondLst>
                                        </p:cTn>
                                        <p:tgtEl>
                                          <p:spTgt spid="364"/>
                                        </p:tgtEl>
                                      </p:cBhvr>
                                      <p:to x="100000" y="100000"/>
                                    </p:animScale>
                                    <p:animScale>
                                      <p:cBhvr>
                                        <p:cTn id="52" dur="26">
                                          <p:stCondLst>
                                            <p:cond delay="1312"/>
                                          </p:stCondLst>
                                        </p:cTn>
                                        <p:tgtEl>
                                          <p:spTgt spid="364"/>
                                        </p:tgtEl>
                                      </p:cBhvr>
                                      <p:to x="100000" y="80000"/>
                                    </p:animScale>
                                    <p:animScale>
                                      <p:cBhvr>
                                        <p:cTn id="53" dur="166" decel="50000">
                                          <p:stCondLst>
                                            <p:cond delay="1338"/>
                                          </p:stCondLst>
                                        </p:cTn>
                                        <p:tgtEl>
                                          <p:spTgt spid="364"/>
                                        </p:tgtEl>
                                      </p:cBhvr>
                                      <p:to x="100000" y="100000"/>
                                    </p:animScale>
                                    <p:animScale>
                                      <p:cBhvr>
                                        <p:cTn id="54" dur="26">
                                          <p:stCondLst>
                                            <p:cond delay="1642"/>
                                          </p:stCondLst>
                                        </p:cTn>
                                        <p:tgtEl>
                                          <p:spTgt spid="364"/>
                                        </p:tgtEl>
                                      </p:cBhvr>
                                      <p:to x="100000" y="90000"/>
                                    </p:animScale>
                                    <p:animScale>
                                      <p:cBhvr>
                                        <p:cTn id="55" dur="166" decel="50000">
                                          <p:stCondLst>
                                            <p:cond delay="1668"/>
                                          </p:stCondLst>
                                        </p:cTn>
                                        <p:tgtEl>
                                          <p:spTgt spid="364"/>
                                        </p:tgtEl>
                                      </p:cBhvr>
                                      <p:to x="100000" y="100000"/>
                                    </p:animScale>
                                    <p:animScale>
                                      <p:cBhvr>
                                        <p:cTn id="56" dur="26">
                                          <p:stCondLst>
                                            <p:cond delay="1808"/>
                                          </p:stCondLst>
                                        </p:cTn>
                                        <p:tgtEl>
                                          <p:spTgt spid="364"/>
                                        </p:tgtEl>
                                      </p:cBhvr>
                                      <p:to x="100000" y="95000"/>
                                    </p:animScale>
                                    <p:animScale>
                                      <p:cBhvr>
                                        <p:cTn id="57" dur="166" decel="50000">
                                          <p:stCondLst>
                                            <p:cond delay="1834"/>
                                          </p:stCondLst>
                                        </p:cTn>
                                        <p:tgtEl>
                                          <p:spTgt spid="364"/>
                                        </p:tgtEl>
                                      </p:cBhvr>
                                      <p:to x="100000" y="100000"/>
                                    </p:animScale>
                                  </p:childTnLst>
                                </p:cTn>
                              </p:par>
                            </p:childTnLst>
                          </p:cTn>
                        </p:par>
                        <p:par>
                          <p:cTn id="58" fill="hold">
                            <p:stCondLst>
                              <p:cond delay="4750"/>
                            </p:stCondLst>
                            <p:childTnLst>
                              <p:par>
                                <p:cTn id="59" presetID="45" presetClass="entr" presetSubtype="0" fill="hold" nodeType="afterEffect">
                                  <p:stCondLst>
                                    <p:cond delay="0"/>
                                  </p:stCondLst>
                                  <p:childTnLst>
                                    <p:set>
                                      <p:cBhvr>
                                        <p:cTn id="60" dur="1" fill="hold">
                                          <p:stCondLst>
                                            <p:cond delay="0"/>
                                          </p:stCondLst>
                                        </p:cTn>
                                        <p:tgtEl>
                                          <p:spTgt spid="395"/>
                                        </p:tgtEl>
                                        <p:attrNameLst>
                                          <p:attrName>style.visibility</p:attrName>
                                        </p:attrNameLst>
                                      </p:cBhvr>
                                      <p:to>
                                        <p:strVal val="visible"/>
                                      </p:to>
                                    </p:set>
                                    <p:animEffect transition="in" filter="fade">
                                      <p:cBhvr>
                                        <p:cTn id="61" dur="2000"/>
                                        <p:tgtEl>
                                          <p:spTgt spid="395"/>
                                        </p:tgtEl>
                                      </p:cBhvr>
                                    </p:animEffect>
                                    <p:anim calcmode="lin" valueType="num">
                                      <p:cBhvr>
                                        <p:cTn id="62" dur="2000" fill="hold"/>
                                        <p:tgtEl>
                                          <p:spTgt spid="395"/>
                                        </p:tgtEl>
                                        <p:attrNameLst>
                                          <p:attrName>ppt_w</p:attrName>
                                        </p:attrNameLst>
                                      </p:cBhvr>
                                      <p:tavLst>
                                        <p:tav tm="0" fmla="#ppt_w*sin(2.5*pi*$)">
                                          <p:val>
                                            <p:fltVal val="0"/>
                                          </p:val>
                                        </p:tav>
                                        <p:tav tm="100000">
                                          <p:val>
                                            <p:fltVal val="1"/>
                                          </p:val>
                                        </p:tav>
                                      </p:tavLst>
                                    </p:anim>
                                    <p:anim calcmode="lin" valueType="num">
                                      <p:cBhvr>
                                        <p:cTn id="63" dur="2000" fill="hold"/>
                                        <p:tgtEl>
                                          <p:spTgt spid="395"/>
                                        </p:tgtEl>
                                        <p:attrNameLst>
                                          <p:attrName>ppt_h</p:attrName>
                                        </p:attrNameLst>
                                      </p:cBhvr>
                                      <p:tavLst>
                                        <p:tav tm="0">
                                          <p:val>
                                            <p:strVal val="#ppt_h"/>
                                          </p:val>
                                        </p:tav>
                                        <p:tav tm="100000">
                                          <p:val>
                                            <p:strVal val="#ppt_h"/>
                                          </p:val>
                                        </p:tav>
                                      </p:tavLst>
                                    </p:anim>
                                  </p:childTnLst>
                                </p:cTn>
                              </p:par>
                              <p:par>
                                <p:cTn id="64" presetID="45" presetClass="entr" presetSubtype="0" fill="hold" grpId="0" nodeType="withEffect">
                                  <p:stCondLst>
                                    <p:cond delay="0"/>
                                  </p:stCondLst>
                                  <p:childTnLst>
                                    <p:set>
                                      <p:cBhvr>
                                        <p:cTn id="65" dur="1" fill="hold">
                                          <p:stCondLst>
                                            <p:cond delay="0"/>
                                          </p:stCondLst>
                                        </p:cTn>
                                        <p:tgtEl>
                                          <p:spTgt spid="366"/>
                                        </p:tgtEl>
                                        <p:attrNameLst>
                                          <p:attrName>style.visibility</p:attrName>
                                        </p:attrNameLst>
                                      </p:cBhvr>
                                      <p:to>
                                        <p:strVal val="visible"/>
                                      </p:to>
                                    </p:set>
                                    <p:animEffect transition="in" filter="fade">
                                      <p:cBhvr>
                                        <p:cTn id="66" dur="2000"/>
                                        <p:tgtEl>
                                          <p:spTgt spid="366"/>
                                        </p:tgtEl>
                                      </p:cBhvr>
                                    </p:animEffect>
                                    <p:anim calcmode="lin" valueType="num">
                                      <p:cBhvr>
                                        <p:cTn id="67" dur="2000" fill="hold"/>
                                        <p:tgtEl>
                                          <p:spTgt spid="366"/>
                                        </p:tgtEl>
                                        <p:attrNameLst>
                                          <p:attrName>ppt_w</p:attrName>
                                        </p:attrNameLst>
                                      </p:cBhvr>
                                      <p:tavLst>
                                        <p:tav tm="0" fmla="#ppt_w*sin(2.5*pi*$)">
                                          <p:val>
                                            <p:fltVal val="0"/>
                                          </p:val>
                                        </p:tav>
                                        <p:tav tm="100000">
                                          <p:val>
                                            <p:fltVal val="1"/>
                                          </p:val>
                                        </p:tav>
                                      </p:tavLst>
                                    </p:anim>
                                    <p:anim calcmode="lin" valueType="num">
                                      <p:cBhvr>
                                        <p:cTn id="68" dur="2000" fill="hold"/>
                                        <p:tgtEl>
                                          <p:spTgt spid="366"/>
                                        </p:tgtEl>
                                        <p:attrNameLst>
                                          <p:attrName>ppt_h</p:attrName>
                                        </p:attrNameLst>
                                      </p:cBhvr>
                                      <p:tavLst>
                                        <p:tav tm="0">
                                          <p:val>
                                            <p:strVal val="#ppt_h"/>
                                          </p:val>
                                        </p:tav>
                                        <p:tav tm="100000">
                                          <p:val>
                                            <p:strVal val="#ppt_h"/>
                                          </p:val>
                                        </p:tav>
                                      </p:tavLst>
                                    </p:anim>
                                  </p:childTnLst>
                                </p:cTn>
                              </p:par>
                            </p:childTnLst>
                          </p:cTn>
                        </p:par>
                        <p:par>
                          <p:cTn id="69" fill="hold">
                            <p:stCondLst>
                              <p:cond delay="6750"/>
                            </p:stCondLst>
                            <p:childTnLst>
                              <p:par>
                                <p:cTn id="70" presetID="53" presetClass="entr" presetSubtype="16" fill="hold" nodeType="afterEffect">
                                  <p:stCondLst>
                                    <p:cond delay="0"/>
                                  </p:stCondLst>
                                  <p:childTnLst>
                                    <p:set>
                                      <p:cBhvr>
                                        <p:cTn id="71" dur="1" fill="hold">
                                          <p:stCondLst>
                                            <p:cond delay="0"/>
                                          </p:stCondLst>
                                        </p:cTn>
                                        <p:tgtEl>
                                          <p:spTgt spid="403"/>
                                        </p:tgtEl>
                                        <p:attrNameLst>
                                          <p:attrName>style.visibility</p:attrName>
                                        </p:attrNameLst>
                                      </p:cBhvr>
                                      <p:to>
                                        <p:strVal val="visible"/>
                                      </p:to>
                                    </p:set>
                                    <p:anim calcmode="lin" valueType="num">
                                      <p:cBhvr>
                                        <p:cTn id="72" dur="500" fill="hold"/>
                                        <p:tgtEl>
                                          <p:spTgt spid="403"/>
                                        </p:tgtEl>
                                        <p:attrNameLst>
                                          <p:attrName>ppt_w</p:attrName>
                                        </p:attrNameLst>
                                      </p:cBhvr>
                                      <p:tavLst>
                                        <p:tav tm="0">
                                          <p:val>
                                            <p:fltVal val="0"/>
                                          </p:val>
                                        </p:tav>
                                        <p:tav tm="100000">
                                          <p:val>
                                            <p:strVal val="#ppt_w"/>
                                          </p:val>
                                        </p:tav>
                                      </p:tavLst>
                                    </p:anim>
                                    <p:anim calcmode="lin" valueType="num">
                                      <p:cBhvr>
                                        <p:cTn id="73" dur="500" fill="hold"/>
                                        <p:tgtEl>
                                          <p:spTgt spid="403"/>
                                        </p:tgtEl>
                                        <p:attrNameLst>
                                          <p:attrName>ppt_h</p:attrName>
                                        </p:attrNameLst>
                                      </p:cBhvr>
                                      <p:tavLst>
                                        <p:tav tm="0">
                                          <p:val>
                                            <p:fltVal val="0"/>
                                          </p:val>
                                        </p:tav>
                                        <p:tav tm="100000">
                                          <p:val>
                                            <p:strVal val="#ppt_h"/>
                                          </p:val>
                                        </p:tav>
                                      </p:tavLst>
                                    </p:anim>
                                    <p:animEffect transition="in" filter="fade">
                                      <p:cBhvr>
                                        <p:cTn id="74" dur="500"/>
                                        <p:tgtEl>
                                          <p:spTgt spid="403"/>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68"/>
                                        </p:tgtEl>
                                        <p:attrNameLst>
                                          <p:attrName>style.visibility</p:attrName>
                                        </p:attrNameLst>
                                      </p:cBhvr>
                                      <p:to>
                                        <p:strVal val="visible"/>
                                      </p:to>
                                    </p:set>
                                    <p:anim calcmode="lin" valueType="num">
                                      <p:cBhvr>
                                        <p:cTn id="77" dur="500" fill="hold"/>
                                        <p:tgtEl>
                                          <p:spTgt spid="368"/>
                                        </p:tgtEl>
                                        <p:attrNameLst>
                                          <p:attrName>ppt_w</p:attrName>
                                        </p:attrNameLst>
                                      </p:cBhvr>
                                      <p:tavLst>
                                        <p:tav tm="0">
                                          <p:val>
                                            <p:fltVal val="0"/>
                                          </p:val>
                                        </p:tav>
                                        <p:tav tm="100000">
                                          <p:val>
                                            <p:strVal val="#ppt_w"/>
                                          </p:val>
                                        </p:tav>
                                      </p:tavLst>
                                    </p:anim>
                                    <p:anim calcmode="lin" valueType="num">
                                      <p:cBhvr>
                                        <p:cTn id="78" dur="500" fill="hold"/>
                                        <p:tgtEl>
                                          <p:spTgt spid="368"/>
                                        </p:tgtEl>
                                        <p:attrNameLst>
                                          <p:attrName>ppt_h</p:attrName>
                                        </p:attrNameLst>
                                      </p:cBhvr>
                                      <p:tavLst>
                                        <p:tav tm="0">
                                          <p:val>
                                            <p:fltVal val="0"/>
                                          </p:val>
                                        </p:tav>
                                        <p:tav tm="100000">
                                          <p:val>
                                            <p:strVal val="#ppt_h"/>
                                          </p:val>
                                        </p:tav>
                                      </p:tavLst>
                                    </p:anim>
                                    <p:animEffect transition="in" filter="fade">
                                      <p:cBhvr>
                                        <p:cTn id="79" dur="500"/>
                                        <p:tgtEl>
                                          <p:spTgt spid="368"/>
                                        </p:tgtEl>
                                      </p:cBhvr>
                                    </p:animEffect>
                                  </p:childTnLst>
                                </p:cTn>
                              </p:par>
                            </p:childTnLst>
                          </p:cTn>
                        </p:par>
                        <p:par>
                          <p:cTn id="80" fill="hold">
                            <p:stCondLst>
                              <p:cond delay="7250"/>
                            </p:stCondLst>
                            <p:childTnLst>
                              <p:par>
                                <p:cTn id="81" presetID="6" presetClass="entr" presetSubtype="16" fill="hold" nodeType="afterEffect">
                                  <p:stCondLst>
                                    <p:cond delay="0"/>
                                  </p:stCondLst>
                                  <p:childTnLst>
                                    <p:set>
                                      <p:cBhvr>
                                        <p:cTn id="82" dur="1" fill="hold">
                                          <p:stCondLst>
                                            <p:cond delay="0"/>
                                          </p:stCondLst>
                                        </p:cTn>
                                        <p:tgtEl>
                                          <p:spTgt spid="400"/>
                                        </p:tgtEl>
                                        <p:attrNameLst>
                                          <p:attrName>style.visibility</p:attrName>
                                        </p:attrNameLst>
                                      </p:cBhvr>
                                      <p:to>
                                        <p:strVal val="visible"/>
                                      </p:to>
                                    </p:set>
                                    <p:animEffect transition="in" filter="circle(in)">
                                      <p:cBhvr>
                                        <p:cTn id="83" dur="2000"/>
                                        <p:tgtEl>
                                          <p:spTgt spid="400"/>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370"/>
                                        </p:tgtEl>
                                        <p:attrNameLst>
                                          <p:attrName>style.visibility</p:attrName>
                                        </p:attrNameLst>
                                      </p:cBhvr>
                                      <p:to>
                                        <p:strVal val="visible"/>
                                      </p:to>
                                    </p:set>
                                    <p:animEffect transition="in" filter="circle(in)">
                                      <p:cBhvr>
                                        <p:cTn id="86" dur="20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 grpId="0"/>
      <p:bldP spid="362" grpId="0"/>
      <p:bldP spid="364" grpId="0"/>
      <p:bldP spid="366" grpId="0"/>
      <p:bldP spid="368" grpId="0"/>
      <p:bldP spid="3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1">
            <a:hlinkClick r:id="rId3" action="ppaction://hlinksldjump"/>
          </p:cNvPr>
          <p:cNvSpPr/>
          <p:nvPr/>
        </p:nvSpPr>
        <p:spPr>
          <a:xfrm>
            <a:off x="10655300" y="617733"/>
            <a:ext cx="826800" cy="823200"/>
          </a:xfrm>
          <a:prstGeom prst="snip2DiagRect">
            <a:avLst>
              <a:gd name="adj1" fmla="val 0"/>
              <a:gd name="adj2" fmla="val 16667"/>
            </a:avLst>
          </a:prstGeom>
          <a:solidFill>
            <a:srgbClr val="D9D9D9"/>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8" name="Google Shape;478;p51"/>
          <p:cNvSpPr txBox="1">
            <a:spLocks noGrp="1"/>
          </p:cNvSpPr>
          <p:nvPr>
            <p:ph type="ctrTitle"/>
          </p:nvPr>
        </p:nvSpPr>
        <p:spPr>
          <a:xfrm flipH="1">
            <a:off x="3013768" y="2925073"/>
            <a:ext cx="8998657" cy="2561600"/>
          </a:xfrm>
          <a:prstGeom prst="rect">
            <a:avLst/>
          </a:prstGeom>
        </p:spPr>
        <p:txBody>
          <a:bodyPr spcFirstLastPara="1" vert="horz" wrap="square" lIns="121900" tIns="121900" rIns="121900" bIns="121900" rtlCol="0" anchor="ctr" anchorCtr="0">
            <a:noAutofit/>
          </a:bodyPr>
          <a:lstStyle/>
          <a:p>
            <a:r>
              <a:rPr lang="en" b="1" dirty="0"/>
              <a:t>ISSUES IN THESE SOLUTION</a:t>
            </a:r>
            <a:endParaRPr b="1" dirty="0"/>
          </a:p>
        </p:txBody>
      </p:sp>
      <p:sp>
        <p:nvSpPr>
          <p:cNvPr id="479" name="Google Shape;479;p51"/>
          <p:cNvSpPr txBox="1">
            <a:spLocks noGrp="1"/>
          </p:cNvSpPr>
          <p:nvPr>
            <p:ph type="title" idx="2"/>
          </p:nvPr>
        </p:nvSpPr>
        <p:spPr>
          <a:xfrm flipH="1">
            <a:off x="3013772" y="2509307"/>
            <a:ext cx="3972400" cy="1006000"/>
          </a:xfrm>
          <a:prstGeom prst="rect">
            <a:avLst/>
          </a:prstGeom>
        </p:spPr>
        <p:txBody>
          <a:bodyPr spcFirstLastPara="1" vert="horz" wrap="square" lIns="121900" tIns="121900" rIns="121900" bIns="121900" rtlCol="0" anchor="ctr" anchorCtr="0">
            <a:noAutofit/>
          </a:bodyPr>
          <a:lstStyle/>
          <a:p>
            <a:r>
              <a:rPr lang="en" dirty="0"/>
              <a:t>05</a:t>
            </a:r>
            <a:endParaRPr dirty="0"/>
          </a:p>
        </p:txBody>
      </p:sp>
      <p:cxnSp>
        <p:nvCxnSpPr>
          <p:cNvPr id="481" name="Google Shape;481;p51"/>
          <p:cNvCxnSpPr/>
          <p:nvPr/>
        </p:nvCxnSpPr>
        <p:spPr>
          <a:xfrm>
            <a:off x="2882767" y="-47600"/>
            <a:ext cx="0" cy="3176800"/>
          </a:xfrm>
          <a:prstGeom prst="straightConnector1">
            <a:avLst/>
          </a:prstGeom>
          <a:noFill/>
          <a:ln w="9525" cap="flat" cmpd="sng">
            <a:solidFill>
              <a:srgbClr val="595959"/>
            </a:solidFill>
            <a:prstDash val="solid"/>
            <a:round/>
            <a:headEnd type="none" w="med" len="med"/>
            <a:tailEnd type="none" w="med" len="med"/>
          </a:ln>
        </p:spPr>
      </p:cxnSp>
      <p:grpSp>
        <p:nvGrpSpPr>
          <p:cNvPr id="482" name="Google Shape;482;p51"/>
          <p:cNvGrpSpPr/>
          <p:nvPr/>
        </p:nvGrpSpPr>
        <p:grpSpPr>
          <a:xfrm>
            <a:off x="10786587" y="748435"/>
            <a:ext cx="564551" cy="562092"/>
            <a:chOff x="7703675" y="2541175"/>
            <a:chExt cx="499425" cy="497250"/>
          </a:xfrm>
        </p:grpSpPr>
        <p:sp>
          <p:nvSpPr>
            <p:cNvPr id="483" name="Google Shape;483;p51"/>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84" name="Google Shape;484;p51"/>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85" name="Google Shape;485;p51"/>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86" name="Google Shape;486;p51"/>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87" name="Google Shape;487;p51"/>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81"/>
                                        </p:tgtEl>
                                        <p:attrNameLst>
                                          <p:attrName>style.visibility</p:attrName>
                                        </p:attrNameLst>
                                      </p:cBhvr>
                                      <p:to>
                                        <p:strVal val="visible"/>
                                      </p:to>
                                    </p:set>
                                    <p:anim calcmode="lin" valueType="num">
                                      <p:cBhvr additive="base">
                                        <p:cTn id="7" dur="1000"/>
                                        <p:tgtEl>
                                          <p:spTgt spid="481"/>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79"/>
                                        </p:tgtEl>
                                        <p:attrNameLst>
                                          <p:attrName>style.visibility</p:attrName>
                                        </p:attrNameLst>
                                      </p:cBhvr>
                                      <p:to>
                                        <p:strVal val="visible"/>
                                      </p:to>
                                    </p:set>
                                    <p:animEffect transition="in" filter="fade">
                                      <p:cBhvr>
                                        <p:cTn id="11" dur="8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B529DB-2925-4FEA-ABDA-54382C8DC30E}"/>
              </a:ext>
            </a:extLst>
          </p:cNvPr>
          <p:cNvSpPr>
            <a:spLocks noGrp="1"/>
          </p:cNvSpPr>
          <p:nvPr>
            <p:ph type="body" idx="1"/>
          </p:nvPr>
        </p:nvSpPr>
        <p:spPr>
          <a:xfrm>
            <a:off x="1483200" y="1924291"/>
            <a:ext cx="9225600" cy="4086852"/>
          </a:xfrm>
        </p:spPr>
        <p:txBody>
          <a:bodyPr>
            <a:noAutofit/>
          </a:bodyPr>
          <a:lstStyle/>
          <a:p>
            <a:pPr algn="just"/>
            <a:r>
              <a:rPr lang="en-IN" sz="1867" dirty="0"/>
              <a:t>The brute force algorithm has its own limitations. The main one being increased execution time with increase in input size. In this algorithm, the time needed to find the solution depends upon the number of empty cells in the given sudoku board.</a:t>
            </a:r>
            <a:br>
              <a:rPr lang="en-IN" sz="1867" dirty="0"/>
            </a:br>
            <a:endParaRPr lang="en-IN" sz="1867" dirty="0"/>
          </a:p>
          <a:p>
            <a:pPr algn="just"/>
            <a:r>
              <a:rPr lang="en-IN" sz="1867" dirty="0"/>
              <a:t>In various other algorithms, filling the naked singles can eliminate the choices in another empty cell because the number is already in either the same row, column or mini-grid.</a:t>
            </a:r>
            <a:br>
              <a:rPr lang="en-IN" sz="1867" dirty="0"/>
            </a:br>
            <a:endParaRPr lang="en-IN" sz="1867" dirty="0"/>
          </a:p>
          <a:p>
            <a:pPr algn="just"/>
            <a:r>
              <a:rPr lang="en-IN" sz="1867" dirty="0"/>
              <a:t>The serial code guarantees to find the solution to sudoku, if it exists, but it significantly slow down as the size of the sudoku board increases and may not be able to produce the solution due to computational limitations of the machine.</a:t>
            </a:r>
          </a:p>
        </p:txBody>
      </p:sp>
      <p:sp>
        <p:nvSpPr>
          <p:cNvPr id="3" name="Title 2">
            <a:extLst>
              <a:ext uri="{FF2B5EF4-FFF2-40B4-BE49-F238E27FC236}">
                <a16:creationId xmlns:a16="http://schemas.microsoft.com/office/drawing/2014/main" id="{8BEC318A-85DF-4155-9B19-980F1283AF4C}"/>
              </a:ext>
            </a:extLst>
          </p:cNvPr>
          <p:cNvSpPr>
            <a:spLocks noGrp="1"/>
          </p:cNvSpPr>
          <p:nvPr>
            <p:ph type="ctrTitle"/>
          </p:nvPr>
        </p:nvSpPr>
        <p:spPr>
          <a:xfrm>
            <a:off x="931302" y="216057"/>
            <a:ext cx="10329396" cy="1261600"/>
          </a:xfrm>
        </p:spPr>
        <p:txBody>
          <a:bodyPr/>
          <a:lstStyle/>
          <a:p>
            <a:r>
              <a:rPr lang="en-IN" sz="5867" b="1" u="sng" dirty="0"/>
              <a:t>ISSUES IN THESE SOLUTIONS</a:t>
            </a:r>
          </a:p>
        </p:txBody>
      </p:sp>
    </p:spTree>
    <p:extLst>
      <p:ext uri="{BB962C8B-B14F-4D97-AF65-F5344CB8AC3E}">
        <p14:creationId xmlns:p14="http://schemas.microsoft.com/office/powerpoint/2010/main" val="384202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4"/>
          <p:cNvSpPr txBox="1">
            <a:spLocks noGrp="1"/>
          </p:cNvSpPr>
          <p:nvPr>
            <p:ph type="ctrTitle"/>
          </p:nvPr>
        </p:nvSpPr>
        <p:spPr>
          <a:xfrm flipH="1">
            <a:off x="2264096" y="2904633"/>
            <a:ext cx="6927600" cy="2561600"/>
          </a:xfrm>
          <a:prstGeom prst="rect">
            <a:avLst/>
          </a:prstGeom>
        </p:spPr>
        <p:txBody>
          <a:bodyPr spcFirstLastPara="1" vert="horz" wrap="square" lIns="121900" tIns="121900" rIns="121900" bIns="121900" rtlCol="0" anchor="ctr" anchorCtr="0">
            <a:noAutofit/>
          </a:bodyPr>
          <a:lstStyle/>
          <a:p>
            <a:r>
              <a:rPr lang="en" b="1" dirty="0"/>
              <a:t>REFERENCES</a:t>
            </a:r>
            <a:endParaRPr b="1" dirty="0"/>
          </a:p>
        </p:txBody>
      </p:sp>
      <p:sp>
        <p:nvSpPr>
          <p:cNvPr id="616" name="Google Shape;616;p54"/>
          <p:cNvSpPr txBox="1">
            <a:spLocks noGrp="1"/>
          </p:cNvSpPr>
          <p:nvPr>
            <p:ph type="title" idx="2"/>
          </p:nvPr>
        </p:nvSpPr>
        <p:spPr>
          <a:xfrm flipH="1">
            <a:off x="5219296" y="2488867"/>
            <a:ext cx="3972400" cy="1006000"/>
          </a:xfrm>
          <a:prstGeom prst="rect">
            <a:avLst/>
          </a:prstGeom>
        </p:spPr>
        <p:txBody>
          <a:bodyPr spcFirstLastPara="1" vert="horz" wrap="square" lIns="121900" tIns="121900" rIns="121900" bIns="121900" rtlCol="0" anchor="ctr" anchorCtr="0">
            <a:noAutofit/>
          </a:bodyPr>
          <a:lstStyle/>
          <a:p>
            <a:r>
              <a:rPr lang="en" b="1" dirty="0"/>
              <a:t>06</a:t>
            </a:r>
            <a:endParaRPr b="1" dirty="0"/>
          </a:p>
        </p:txBody>
      </p:sp>
      <p:sp>
        <p:nvSpPr>
          <p:cNvPr id="617" name="Google Shape;617;p54"/>
          <p:cNvSpPr txBox="1">
            <a:spLocks noGrp="1"/>
          </p:cNvSpPr>
          <p:nvPr>
            <p:ph type="subTitle" idx="1"/>
          </p:nvPr>
        </p:nvSpPr>
        <p:spPr>
          <a:xfrm>
            <a:off x="3558496" y="4634739"/>
            <a:ext cx="5633200" cy="715600"/>
          </a:xfrm>
          <a:prstGeom prst="rect">
            <a:avLst/>
          </a:prstGeom>
        </p:spPr>
        <p:txBody>
          <a:bodyPr spcFirstLastPara="1" vert="horz" wrap="square" lIns="121900" tIns="121900" rIns="121900" bIns="121900" rtlCol="0" anchor="t" anchorCtr="0">
            <a:noAutofit/>
          </a:bodyPr>
          <a:lstStyle/>
          <a:p>
            <a:pPr marL="0" indent="0"/>
            <a:endParaRPr dirty="0"/>
          </a:p>
        </p:txBody>
      </p:sp>
      <p:cxnSp>
        <p:nvCxnSpPr>
          <p:cNvPr id="618" name="Google Shape;618;p54"/>
          <p:cNvCxnSpPr/>
          <p:nvPr/>
        </p:nvCxnSpPr>
        <p:spPr>
          <a:xfrm>
            <a:off x="9354533" y="-47600"/>
            <a:ext cx="0" cy="3176800"/>
          </a:xfrm>
          <a:prstGeom prst="straightConnector1">
            <a:avLst/>
          </a:prstGeom>
          <a:noFill/>
          <a:ln w="9525" cap="flat" cmpd="sng">
            <a:solidFill>
              <a:srgbClr val="595959"/>
            </a:solidFill>
            <a:prstDash val="solid"/>
            <a:round/>
            <a:headEnd type="none" w="med" len="med"/>
            <a:tailEnd type="none" w="med" len="med"/>
          </a:ln>
        </p:spPr>
      </p:cxnSp>
      <p:grpSp>
        <p:nvGrpSpPr>
          <p:cNvPr id="619" name="Google Shape;619;p54"/>
          <p:cNvGrpSpPr/>
          <p:nvPr/>
        </p:nvGrpSpPr>
        <p:grpSpPr>
          <a:xfrm>
            <a:off x="10786587" y="748435"/>
            <a:ext cx="564551" cy="562092"/>
            <a:chOff x="7703675" y="2541175"/>
            <a:chExt cx="499425" cy="497250"/>
          </a:xfrm>
        </p:grpSpPr>
        <p:sp>
          <p:nvSpPr>
            <p:cNvPr id="620" name="Google Shape;620;p54"/>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621" name="Google Shape;621;p54"/>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622" name="Google Shape;622;p54"/>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623" name="Google Shape;623;p54"/>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624" name="Google Shape;624;p54"/>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
        <p:nvSpPr>
          <p:cNvPr id="625" name="Google Shape;625;p54">
            <a:hlinkClick r:id="rId3" action="ppaction://hlinksldjump"/>
          </p:cNvPr>
          <p:cNvSpPr/>
          <p:nvPr/>
        </p:nvSpPr>
        <p:spPr>
          <a:xfrm>
            <a:off x="10655300" y="617733"/>
            <a:ext cx="826800" cy="8232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18"/>
                                        </p:tgtEl>
                                        <p:attrNameLst>
                                          <p:attrName>style.visibility</p:attrName>
                                        </p:attrNameLst>
                                      </p:cBhvr>
                                      <p:to>
                                        <p:strVal val="visible"/>
                                      </p:to>
                                    </p:set>
                                    <p:anim calcmode="lin" valueType="num">
                                      <p:cBhvr additive="base">
                                        <p:cTn id="7" dur="1000"/>
                                        <p:tgtEl>
                                          <p:spTgt spid="61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16"/>
                                        </p:tgtEl>
                                        <p:attrNameLst>
                                          <p:attrName>style.visibility</p:attrName>
                                        </p:attrNameLst>
                                      </p:cBhvr>
                                      <p:to>
                                        <p:strVal val="visible"/>
                                      </p:to>
                                    </p:set>
                                    <p:animEffect transition="in" filter="fade">
                                      <p:cBhvr>
                                        <p:cTn id="11" dur="8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B529DB-2925-4FEA-ABDA-54382C8DC30E}"/>
              </a:ext>
            </a:extLst>
          </p:cNvPr>
          <p:cNvSpPr>
            <a:spLocks noGrp="1"/>
          </p:cNvSpPr>
          <p:nvPr>
            <p:ph type="body" idx="1"/>
          </p:nvPr>
        </p:nvSpPr>
        <p:spPr>
          <a:xfrm>
            <a:off x="1474381" y="1924291"/>
            <a:ext cx="9234419" cy="4086852"/>
          </a:xfrm>
        </p:spPr>
        <p:txBody>
          <a:bodyPr>
            <a:noAutofit/>
          </a:bodyPr>
          <a:lstStyle/>
          <a:p>
            <a:pPr marL="237061" indent="0">
              <a:buNone/>
            </a:pPr>
            <a:r>
              <a:rPr lang="en-IN" sz="1867" dirty="0"/>
              <a:t>[1] Saxena, Rahul &amp; Jain, Monika &amp; </a:t>
            </a:r>
            <a:r>
              <a:rPr lang="en-IN" sz="1867" dirty="0" err="1"/>
              <a:t>Yaqub</a:t>
            </a:r>
            <a:r>
              <a:rPr lang="en-IN" sz="1867" dirty="0"/>
              <a:t>, Syed. (2018). Sudoku Game Solving Approach Through Parallel Processing: ICCII 2017. 10.1007/978-981-10-8228-3_41.</a:t>
            </a:r>
            <a:br>
              <a:rPr lang="en-IN" sz="1867" dirty="0"/>
            </a:br>
            <a:endParaRPr lang="en-IN" sz="1867" dirty="0"/>
          </a:p>
          <a:p>
            <a:pPr marL="0" indent="0">
              <a:buNone/>
            </a:pPr>
            <a:r>
              <a:rPr lang="en-US" sz="1867" dirty="0"/>
              <a:t>    [2] </a:t>
            </a:r>
            <a:r>
              <a:rPr lang="en-US" sz="1867" dirty="0" err="1"/>
              <a:t>Cazenave</a:t>
            </a:r>
            <a:r>
              <a:rPr lang="en-US" sz="1867" dirty="0"/>
              <a:t>, Tristan. (2021). A search based Sudoku solver.</a:t>
            </a:r>
            <a:br>
              <a:rPr lang="en-US" sz="1867" dirty="0"/>
            </a:br>
            <a:endParaRPr lang="en-US" sz="1867" dirty="0"/>
          </a:p>
          <a:p>
            <a:pPr marL="0" indent="0">
              <a:buNone/>
            </a:pPr>
            <a:r>
              <a:rPr lang="en-IN" sz="1867" dirty="0"/>
              <a:t>    [3] Yue, Tai-Wen &amp; Lee, Zou-Chung. (2006). Sudoku Solver by </a:t>
            </a:r>
            <a:r>
              <a:rPr lang="en-IN" sz="1867" dirty="0" err="1"/>
              <a:t>Q'tron</a:t>
            </a:r>
            <a:r>
              <a:rPr lang="en-IN" sz="1867" dirty="0"/>
              <a:t> Neural Networks. 4113.         943-952. 10.1007/11816157_115.</a:t>
            </a:r>
            <a:br>
              <a:rPr lang="en-IN" sz="1867" dirty="0"/>
            </a:br>
            <a:endParaRPr lang="en-IN" sz="1867" dirty="0"/>
          </a:p>
          <a:p>
            <a:pPr marL="0" indent="0">
              <a:buNone/>
            </a:pPr>
            <a:r>
              <a:rPr lang="en-IN" sz="1867" dirty="0"/>
              <a:t>    [4] Weber, </a:t>
            </a:r>
            <a:r>
              <a:rPr lang="en-IN" sz="1867" dirty="0" err="1"/>
              <a:t>Tjark</a:t>
            </a:r>
            <a:r>
              <a:rPr lang="en-IN" sz="1867" dirty="0"/>
              <a:t>. (2021). A SAT-based Sudoku solver.</a:t>
            </a:r>
          </a:p>
          <a:p>
            <a:pPr marL="237061" indent="0">
              <a:buNone/>
            </a:pPr>
            <a:endParaRPr lang="en-IN" sz="1867" dirty="0"/>
          </a:p>
          <a:p>
            <a:pPr marL="237061" indent="0">
              <a:buNone/>
            </a:pPr>
            <a:endParaRPr lang="en-IN" sz="1867" dirty="0"/>
          </a:p>
        </p:txBody>
      </p:sp>
      <p:sp>
        <p:nvSpPr>
          <p:cNvPr id="3" name="Title 2">
            <a:extLst>
              <a:ext uri="{FF2B5EF4-FFF2-40B4-BE49-F238E27FC236}">
                <a16:creationId xmlns:a16="http://schemas.microsoft.com/office/drawing/2014/main" id="{8BEC318A-85DF-4155-9B19-980F1283AF4C}"/>
              </a:ext>
            </a:extLst>
          </p:cNvPr>
          <p:cNvSpPr>
            <a:spLocks noGrp="1"/>
          </p:cNvSpPr>
          <p:nvPr>
            <p:ph type="ctrTitle"/>
          </p:nvPr>
        </p:nvSpPr>
        <p:spPr>
          <a:xfrm>
            <a:off x="931302" y="216057"/>
            <a:ext cx="10329396" cy="1261600"/>
          </a:xfrm>
        </p:spPr>
        <p:txBody>
          <a:bodyPr/>
          <a:lstStyle/>
          <a:p>
            <a:r>
              <a:rPr lang="en-IN" sz="5867" b="1" u="sng" dirty="0"/>
              <a:t>REFERENCES</a:t>
            </a:r>
          </a:p>
        </p:txBody>
      </p:sp>
    </p:spTree>
    <p:extLst>
      <p:ext uri="{BB962C8B-B14F-4D97-AF65-F5344CB8AC3E}">
        <p14:creationId xmlns:p14="http://schemas.microsoft.com/office/powerpoint/2010/main" val="183610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669E-DAC0-41C4-898C-F62EA34614E0}"/>
              </a:ext>
            </a:extLst>
          </p:cNvPr>
          <p:cNvSpPr>
            <a:spLocks noGrp="1"/>
          </p:cNvSpPr>
          <p:nvPr>
            <p:ph type="ctrTitle"/>
          </p:nvPr>
        </p:nvSpPr>
        <p:spPr>
          <a:xfrm flipH="1">
            <a:off x="2972390" y="2302834"/>
            <a:ext cx="6247217" cy="1403876"/>
          </a:xfrm>
        </p:spPr>
        <p:txBody>
          <a:bodyPr/>
          <a:lstStyle/>
          <a:p>
            <a:pPr algn="ctr"/>
            <a:r>
              <a:rPr lang="en-IN" sz="7200" b="1" dirty="0"/>
              <a:t>THANK YOU</a:t>
            </a:r>
          </a:p>
        </p:txBody>
      </p:sp>
      <p:sp>
        <p:nvSpPr>
          <p:cNvPr id="3" name="Subtitle 2">
            <a:extLst>
              <a:ext uri="{FF2B5EF4-FFF2-40B4-BE49-F238E27FC236}">
                <a16:creationId xmlns:a16="http://schemas.microsoft.com/office/drawing/2014/main" id="{B3DAC106-1289-485E-9CDC-3A9AB0F9F5EB}"/>
              </a:ext>
            </a:extLst>
          </p:cNvPr>
          <p:cNvSpPr>
            <a:spLocks noGrp="1"/>
          </p:cNvSpPr>
          <p:nvPr>
            <p:ph type="subTitle" idx="1"/>
          </p:nvPr>
        </p:nvSpPr>
        <p:spPr>
          <a:xfrm flipH="1">
            <a:off x="8156353" y="5131982"/>
            <a:ext cx="3707792" cy="1403876"/>
          </a:xfrm>
        </p:spPr>
        <p:txBody>
          <a:bodyPr/>
          <a:lstStyle/>
          <a:p>
            <a:r>
              <a:rPr lang="en-IN" dirty="0"/>
              <a:t>Harshit Mishra</a:t>
            </a:r>
          </a:p>
          <a:p>
            <a:r>
              <a:rPr lang="en-IN" dirty="0"/>
              <a:t>Karthik Goel</a:t>
            </a:r>
          </a:p>
          <a:p>
            <a:r>
              <a:rPr lang="en-IN" dirty="0" err="1"/>
              <a:t>Alokam</a:t>
            </a:r>
            <a:r>
              <a:rPr lang="en-IN" dirty="0"/>
              <a:t> </a:t>
            </a:r>
            <a:r>
              <a:rPr lang="en-IN" dirty="0" err="1"/>
              <a:t>Nikhitha</a:t>
            </a:r>
            <a:endParaRPr lang="en-IN" dirty="0"/>
          </a:p>
        </p:txBody>
      </p:sp>
    </p:spTree>
    <p:extLst>
      <p:ext uri="{BB962C8B-B14F-4D97-AF65-F5344CB8AC3E}">
        <p14:creationId xmlns:p14="http://schemas.microsoft.com/office/powerpoint/2010/main" val="157954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4514500" y="2798200"/>
            <a:ext cx="3163200" cy="1261600"/>
          </a:xfrm>
          <a:prstGeom prst="rect">
            <a:avLst/>
          </a:prstGeom>
        </p:spPr>
        <p:txBody>
          <a:bodyPr spcFirstLastPara="1" vert="horz" wrap="square" lIns="121900" tIns="121900" rIns="121900" bIns="121900" rtlCol="0" anchor="ctr" anchorCtr="0">
            <a:noAutofit/>
          </a:bodyPr>
          <a:lstStyle/>
          <a:p>
            <a:r>
              <a:rPr lang="en" b="1" dirty="0"/>
              <a:t>TABLE OF CONTENTS</a:t>
            </a:r>
            <a:endParaRPr b="1" dirty="0"/>
          </a:p>
        </p:txBody>
      </p:sp>
      <p:sp>
        <p:nvSpPr>
          <p:cNvPr id="166" name="Google Shape;166;p35">
            <a:hlinkClick r:id="rId3" action="ppaction://hlinksldjump"/>
          </p:cNvPr>
          <p:cNvSpPr txBox="1">
            <a:spLocks noGrp="1"/>
          </p:cNvSpPr>
          <p:nvPr>
            <p:ph type="title" idx="5"/>
          </p:nvPr>
        </p:nvSpPr>
        <p:spPr>
          <a:xfrm>
            <a:off x="2807208" y="3351620"/>
            <a:ext cx="1476800" cy="7704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167" name="Google Shape;167;p35"/>
          <p:cNvSpPr txBox="1">
            <a:spLocks noGrp="1"/>
          </p:cNvSpPr>
          <p:nvPr>
            <p:ph type="ctrTitle" idx="2"/>
          </p:nvPr>
        </p:nvSpPr>
        <p:spPr>
          <a:xfrm>
            <a:off x="506801" y="685213"/>
            <a:ext cx="2632400" cy="770400"/>
          </a:xfrm>
          <a:prstGeom prst="rect">
            <a:avLst/>
          </a:prstGeom>
        </p:spPr>
        <p:txBody>
          <a:bodyPr spcFirstLastPara="1" vert="horz" wrap="square" lIns="121900" tIns="121900" rIns="121900" bIns="121900" rtlCol="0" anchor="b" anchorCtr="0">
            <a:noAutofit/>
          </a:bodyPr>
          <a:lstStyle/>
          <a:p>
            <a:pPr>
              <a:buClr>
                <a:schemeClr val="dk1"/>
              </a:buClr>
              <a:buSzPts val="1100"/>
            </a:pPr>
            <a:r>
              <a:rPr lang="en" b="1" dirty="0"/>
              <a:t>ABSTRACT</a:t>
            </a:r>
            <a:endParaRPr b="1" dirty="0"/>
          </a:p>
        </p:txBody>
      </p:sp>
      <p:sp>
        <p:nvSpPr>
          <p:cNvPr id="169" name="Google Shape;169;p35">
            <a:hlinkClick r:id="rId4" action="ppaction://hlinksldjump"/>
          </p:cNvPr>
          <p:cNvSpPr txBox="1">
            <a:spLocks noGrp="1"/>
          </p:cNvSpPr>
          <p:nvPr>
            <p:ph type="title" idx="3"/>
          </p:nvPr>
        </p:nvSpPr>
        <p:spPr>
          <a:xfrm>
            <a:off x="2824597" y="761327"/>
            <a:ext cx="1476800" cy="7704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170" name="Google Shape;170;p35">
            <a:hlinkClick r:id="rId5" action="ppaction://hlinksldjump"/>
          </p:cNvPr>
          <p:cNvSpPr txBox="1">
            <a:spLocks noGrp="1"/>
          </p:cNvSpPr>
          <p:nvPr>
            <p:ph type="title" idx="4"/>
          </p:nvPr>
        </p:nvSpPr>
        <p:spPr>
          <a:xfrm>
            <a:off x="2807208" y="2056473"/>
            <a:ext cx="1476800" cy="7704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171" name="Google Shape;171;p35">
            <a:hlinkClick r:id="rId6" action="ppaction://hlinksldjump"/>
          </p:cNvPr>
          <p:cNvSpPr txBox="1">
            <a:spLocks noGrp="1"/>
          </p:cNvSpPr>
          <p:nvPr>
            <p:ph type="title" idx="6"/>
          </p:nvPr>
        </p:nvSpPr>
        <p:spPr>
          <a:xfrm>
            <a:off x="7896011" y="2825580"/>
            <a:ext cx="1429600" cy="770400"/>
          </a:xfrm>
          <a:prstGeom prst="rect">
            <a:avLst/>
          </a:prstGeom>
        </p:spPr>
        <p:txBody>
          <a:bodyPr spcFirstLastPara="1" vert="horz" wrap="square" lIns="121900" tIns="121900" rIns="121900" bIns="121900" rtlCol="0" anchor="ctr" anchorCtr="0">
            <a:noAutofit/>
          </a:bodyPr>
          <a:lstStyle/>
          <a:p>
            <a:r>
              <a:rPr lang="en"/>
              <a:t>04</a:t>
            </a:r>
            <a:endParaRPr/>
          </a:p>
        </p:txBody>
      </p:sp>
      <p:sp>
        <p:nvSpPr>
          <p:cNvPr id="172" name="Google Shape;172;p35">
            <a:hlinkClick r:id="rId7" action="ppaction://hlinksldjump"/>
          </p:cNvPr>
          <p:cNvSpPr txBox="1">
            <a:spLocks noGrp="1"/>
          </p:cNvSpPr>
          <p:nvPr>
            <p:ph type="title" idx="7"/>
          </p:nvPr>
        </p:nvSpPr>
        <p:spPr>
          <a:xfrm>
            <a:off x="7896011" y="4185177"/>
            <a:ext cx="1429600" cy="770400"/>
          </a:xfrm>
          <a:prstGeom prst="rect">
            <a:avLst/>
          </a:prstGeom>
        </p:spPr>
        <p:txBody>
          <a:bodyPr spcFirstLastPara="1" vert="horz" wrap="square" lIns="121900" tIns="121900" rIns="121900" bIns="121900" rtlCol="0" anchor="ctr" anchorCtr="0">
            <a:noAutofit/>
          </a:bodyPr>
          <a:lstStyle/>
          <a:p>
            <a:r>
              <a:rPr lang="en"/>
              <a:t>05</a:t>
            </a:r>
            <a:endParaRPr/>
          </a:p>
        </p:txBody>
      </p:sp>
      <p:sp>
        <p:nvSpPr>
          <p:cNvPr id="173" name="Google Shape;173;p35">
            <a:hlinkClick r:id="" action="ppaction://noaction"/>
          </p:cNvPr>
          <p:cNvSpPr txBox="1">
            <a:spLocks noGrp="1"/>
          </p:cNvSpPr>
          <p:nvPr>
            <p:ph type="title" idx="8"/>
          </p:nvPr>
        </p:nvSpPr>
        <p:spPr>
          <a:xfrm>
            <a:off x="7896011" y="5544775"/>
            <a:ext cx="1429600" cy="770400"/>
          </a:xfrm>
          <a:prstGeom prst="rect">
            <a:avLst/>
          </a:prstGeom>
        </p:spPr>
        <p:txBody>
          <a:bodyPr spcFirstLastPara="1" vert="horz" wrap="square" lIns="121900" tIns="121900" rIns="121900" bIns="121900" rtlCol="0" anchor="ctr" anchorCtr="0">
            <a:noAutofit/>
          </a:bodyPr>
          <a:lstStyle/>
          <a:p>
            <a:r>
              <a:rPr lang="en"/>
              <a:t>06</a:t>
            </a:r>
            <a:endParaRPr/>
          </a:p>
        </p:txBody>
      </p:sp>
      <p:sp>
        <p:nvSpPr>
          <p:cNvPr id="174" name="Google Shape;174;p35"/>
          <p:cNvSpPr txBox="1">
            <a:spLocks noGrp="1"/>
          </p:cNvSpPr>
          <p:nvPr>
            <p:ph type="ctrTitle" idx="9"/>
          </p:nvPr>
        </p:nvSpPr>
        <p:spPr>
          <a:xfrm>
            <a:off x="520395" y="1913103"/>
            <a:ext cx="2632400" cy="770400"/>
          </a:xfrm>
          <a:prstGeom prst="rect">
            <a:avLst/>
          </a:prstGeom>
        </p:spPr>
        <p:txBody>
          <a:bodyPr spcFirstLastPara="1" vert="horz" wrap="square" lIns="121900" tIns="121900" rIns="121900" bIns="121900" rtlCol="0" anchor="b" anchorCtr="0">
            <a:noAutofit/>
          </a:bodyPr>
          <a:lstStyle/>
          <a:p>
            <a:r>
              <a:rPr lang="en" b="1" dirty="0"/>
              <a:t>INTRODUCTION</a:t>
            </a:r>
            <a:endParaRPr b="1" dirty="0"/>
          </a:p>
        </p:txBody>
      </p:sp>
      <p:sp>
        <p:nvSpPr>
          <p:cNvPr id="176" name="Google Shape;176;p35"/>
          <p:cNvSpPr txBox="1">
            <a:spLocks noGrp="1"/>
          </p:cNvSpPr>
          <p:nvPr>
            <p:ph type="ctrTitle" idx="14"/>
          </p:nvPr>
        </p:nvSpPr>
        <p:spPr>
          <a:xfrm>
            <a:off x="340505" y="3208249"/>
            <a:ext cx="2822000" cy="770400"/>
          </a:xfrm>
          <a:prstGeom prst="rect">
            <a:avLst/>
          </a:prstGeom>
        </p:spPr>
        <p:txBody>
          <a:bodyPr spcFirstLastPara="1" vert="horz" wrap="square" lIns="121900" tIns="121900" rIns="121900" bIns="121900" rtlCol="0" anchor="b" anchorCtr="0">
            <a:noAutofit/>
          </a:bodyPr>
          <a:lstStyle/>
          <a:p>
            <a:r>
              <a:rPr lang="en" b="1" dirty="0"/>
              <a:t>PROBLEM DISCUSSION</a:t>
            </a:r>
            <a:endParaRPr b="1" dirty="0"/>
          </a:p>
        </p:txBody>
      </p:sp>
      <p:sp>
        <p:nvSpPr>
          <p:cNvPr id="178" name="Google Shape;178;p35"/>
          <p:cNvSpPr txBox="1">
            <a:spLocks noGrp="1"/>
          </p:cNvSpPr>
          <p:nvPr>
            <p:ph type="ctrTitle" idx="16"/>
          </p:nvPr>
        </p:nvSpPr>
        <p:spPr>
          <a:xfrm>
            <a:off x="9082077" y="2746679"/>
            <a:ext cx="2632400" cy="770400"/>
          </a:xfrm>
          <a:prstGeom prst="rect">
            <a:avLst/>
          </a:prstGeom>
        </p:spPr>
        <p:txBody>
          <a:bodyPr spcFirstLastPara="1" vert="horz" wrap="square" lIns="121900" tIns="121900" rIns="121900" bIns="121900" rtlCol="0" anchor="b" anchorCtr="0">
            <a:noAutofit/>
          </a:bodyPr>
          <a:lstStyle/>
          <a:p>
            <a:r>
              <a:rPr lang="en" b="1" dirty="0"/>
              <a:t>EXISTING SOLUTIONS</a:t>
            </a:r>
            <a:endParaRPr b="1" dirty="0"/>
          </a:p>
        </p:txBody>
      </p:sp>
      <p:sp>
        <p:nvSpPr>
          <p:cNvPr id="180" name="Google Shape;180;p35"/>
          <p:cNvSpPr txBox="1">
            <a:spLocks noGrp="1"/>
          </p:cNvSpPr>
          <p:nvPr>
            <p:ph type="ctrTitle" idx="18"/>
          </p:nvPr>
        </p:nvSpPr>
        <p:spPr>
          <a:xfrm>
            <a:off x="9082077" y="4173717"/>
            <a:ext cx="2779127" cy="770400"/>
          </a:xfrm>
          <a:prstGeom prst="rect">
            <a:avLst/>
          </a:prstGeom>
        </p:spPr>
        <p:txBody>
          <a:bodyPr spcFirstLastPara="1" vert="horz" wrap="square" lIns="121900" tIns="121900" rIns="121900" bIns="121900" rtlCol="0" anchor="b" anchorCtr="0">
            <a:noAutofit/>
          </a:bodyPr>
          <a:lstStyle/>
          <a:p>
            <a:r>
              <a:rPr lang="en" b="1" dirty="0"/>
              <a:t>ISSUES WITH EXISTING SOLUTIONS</a:t>
            </a:r>
            <a:endParaRPr b="1" dirty="0"/>
          </a:p>
        </p:txBody>
      </p:sp>
      <p:sp>
        <p:nvSpPr>
          <p:cNvPr id="182" name="Google Shape;182;p35"/>
          <p:cNvSpPr txBox="1">
            <a:spLocks noGrp="1"/>
          </p:cNvSpPr>
          <p:nvPr>
            <p:ph type="ctrTitle" idx="20"/>
          </p:nvPr>
        </p:nvSpPr>
        <p:spPr>
          <a:xfrm>
            <a:off x="9082077" y="5435729"/>
            <a:ext cx="2632400" cy="770400"/>
          </a:xfrm>
          <a:prstGeom prst="rect">
            <a:avLst/>
          </a:prstGeom>
        </p:spPr>
        <p:txBody>
          <a:bodyPr spcFirstLastPara="1" vert="horz" wrap="square" lIns="121900" tIns="121900" rIns="121900" bIns="121900" rtlCol="0" anchor="b" anchorCtr="0">
            <a:noAutofit/>
          </a:bodyPr>
          <a:lstStyle/>
          <a:p>
            <a:r>
              <a:rPr lang="en" b="1" dirty="0"/>
              <a:t>REFERENCES</a:t>
            </a:r>
            <a:endParaRPr b="1" dirty="0"/>
          </a:p>
        </p:txBody>
      </p:sp>
      <p:cxnSp>
        <p:nvCxnSpPr>
          <p:cNvPr id="184" name="Google Shape;184;p35"/>
          <p:cNvCxnSpPr/>
          <p:nvPr/>
        </p:nvCxnSpPr>
        <p:spPr>
          <a:xfrm>
            <a:off x="4396300" y="0"/>
            <a:ext cx="0" cy="319160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7815933" y="4175200"/>
            <a:ext cx="0" cy="27068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1000"/>
                                        <p:tgtEl>
                                          <p:spTgt spid="18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1000"/>
                                        <p:tgtEl>
                                          <p:spTgt spid="185"/>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67"/>
                                        </p:tgtEl>
                                        <p:attrNameLst>
                                          <p:attrName>style.visibility</p:attrName>
                                        </p:attrNameLst>
                                      </p:cBhvr>
                                      <p:to>
                                        <p:strVal val="visible"/>
                                      </p:to>
                                    </p:set>
                                    <p:animEffect transition="in" filter="fade">
                                      <p:cBhvr>
                                        <p:cTn id="14" dur="500"/>
                                        <p:tgtEl>
                                          <p:spTgt spid="16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74"/>
                                        </p:tgtEl>
                                        <p:attrNameLst>
                                          <p:attrName>style.visibility</p:attrName>
                                        </p:attrNameLst>
                                      </p:cBhvr>
                                      <p:to>
                                        <p:strVal val="visible"/>
                                      </p:to>
                                    </p:set>
                                    <p:animEffect transition="in" filter="fade">
                                      <p:cBhvr>
                                        <p:cTn id="18" dur="500"/>
                                        <p:tgtEl>
                                          <p:spTgt spid="17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6"/>
                                        </p:tgtEl>
                                        <p:attrNameLst>
                                          <p:attrName>style.visibility</p:attrName>
                                        </p:attrNameLst>
                                      </p:cBhvr>
                                      <p:to>
                                        <p:strVal val="visible"/>
                                      </p:to>
                                    </p:set>
                                    <p:animEffect transition="in" filter="fade">
                                      <p:cBhvr>
                                        <p:cTn id="22" dur="500"/>
                                        <p:tgtEl>
                                          <p:spTgt spid="176"/>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8"/>
                                        </p:tgtEl>
                                        <p:attrNameLst>
                                          <p:attrName>style.visibility</p:attrName>
                                        </p:attrNameLst>
                                      </p:cBhvr>
                                      <p:to>
                                        <p:strVal val="visible"/>
                                      </p:to>
                                    </p:set>
                                    <p:animEffect transition="in" filter="fade">
                                      <p:cBhvr>
                                        <p:cTn id="26" dur="500"/>
                                        <p:tgtEl>
                                          <p:spTgt spid="178"/>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80"/>
                                        </p:tgtEl>
                                        <p:attrNameLst>
                                          <p:attrName>style.visibility</p:attrName>
                                        </p:attrNameLst>
                                      </p:cBhvr>
                                      <p:to>
                                        <p:strVal val="visible"/>
                                      </p:to>
                                    </p:set>
                                    <p:animEffect transition="in" filter="fade">
                                      <p:cBhvr>
                                        <p:cTn id="30" dur="500"/>
                                        <p:tgtEl>
                                          <p:spTgt spid="180"/>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182"/>
                                        </p:tgtEl>
                                        <p:attrNameLst>
                                          <p:attrName>style.visibility</p:attrName>
                                        </p:attrNameLst>
                                      </p:cBhvr>
                                      <p:to>
                                        <p:strVal val="visible"/>
                                      </p:to>
                                    </p:set>
                                    <p:animEffect transition="in" filter="fade">
                                      <p:cBhvr>
                                        <p:cTn id="34"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74" grpId="0"/>
      <p:bldP spid="176" grpId="0"/>
      <p:bldP spid="178" grpId="0"/>
      <p:bldP spid="180" grpId="0"/>
      <p:bldP spid="1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10655300" y="617733"/>
            <a:ext cx="826800" cy="8232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36"/>
          <p:cNvSpPr txBox="1">
            <a:spLocks noGrp="1"/>
          </p:cNvSpPr>
          <p:nvPr>
            <p:ph type="ctrTitle"/>
          </p:nvPr>
        </p:nvSpPr>
        <p:spPr>
          <a:xfrm flipH="1">
            <a:off x="1530200" y="4113533"/>
            <a:ext cx="6674000" cy="1362800"/>
          </a:xfrm>
          <a:prstGeom prst="rect">
            <a:avLst/>
          </a:prstGeom>
        </p:spPr>
        <p:txBody>
          <a:bodyPr spcFirstLastPara="1" vert="horz" wrap="square" lIns="121900" tIns="121900" rIns="121900" bIns="121900" rtlCol="0" anchor="ctr" anchorCtr="0">
            <a:noAutofit/>
          </a:bodyPr>
          <a:lstStyle/>
          <a:p>
            <a:r>
              <a:rPr lang="en" b="1" dirty="0"/>
              <a:t>ABSTRACT</a:t>
            </a:r>
            <a:endParaRPr b="1" dirty="0"/>
          </a:p>
        </p:txBody>
      </p:sp>
      <p:sp>
        <p:nvSpPr>
          <p:cNvPr id="192" name="Google Shape;192;p36"/>
          <p:cNvSpPr txBox="1">
            <a:spLocks noGrp="1"/>
          </p:cNvSpPr>
          <p:nvPr>
            <p:ph type="title" idx="2"/>
          </p:nvPr>
        </p:nvSpPr>
        <p:spPr>
          <a:xfrm flipH="1">
            <a:off x="1530105" y="3098467"/>
            <a:ext cx="3972400" cy="1006000"/>
          </a:xfrm>
          <a:prstGeom prst="rect">
            <a:avLst/>
          </a:prstGeom>
        </p:spPr>
        <p:txBody>
          <a:bodyPr spcFirstLastPara="1" vert="horz" wrap="square" lIns="121900" tIns="121900" rIns="121900" bIns="121900" rtlCol="0" anchor="ctr" anchorCtr="0">
            <a:noAutofit/>
          </a:bodyPr>
          <a:lstStyle/>
          <a:p>
            <a:r>
              <a:rPr lang="en" b="1" dirty="0"/>
              <a:t>01</a:t>
            </a:r>
            <a:endParaRPr b="1" dirty="0"/>
          </a:p>
        </p:txBody>
      </p:sp>
      <p:sp>
        <p:nvSpPr>
          <p:cNvPr id="193" name="Google Shape;193;p36"/>
          <p:cNvSpPr txBox="1">
            <a:spLocks noGrp="1"/>
          </p:cNvSpPr>
          <p:nvPr>
            <p:ph type="subTitle" idx="1"/>
          </p:nvPr>
        </p:nvSpPr>
        <p:spPr>
          <a:xfrm>
            <a:off x="1530100" y="5371945"/>
            <a:ext cx="5633200" cy="715600"/>
          </a:xfrm>
          <a:prstGeom prst="rect">
            <a:avLst/>
          </a:prstGeom>
        </p:spPr>
        <p:txBody>
          <a:bodyPr spcFirstLastPara="1" vert="horz" wrap="square" lIns="121900" tIns="121900" rIns="121900" bIns="121900" rtlCol="0" anchor="t" anchorCtr="0">
            <a:noAutofit/>
          </a:bodyPr>
          <a:lstStyle/>
          <a:p>
            <a:pPr marL="0" indent="0"/>
            <a:endParaRPr dirty="0"/>
          </a:p>
        </p:txBody>
      </p:sp>
      <p:cxnSp>
        <p:nvCxnSpPr>
          <p:cNvPr id="194" name="Google Shape;194;p36"/>
          <p:cNvCxnSpPr/>
          <p:nvPr/>
        </p:nvCxnSpPr>
        <p:spPr>
          <a:xfrm>
            <a:off x="0" y="5371033"/>
            <a:ext cx="20820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10786587" y="748435"/>
            <a:ext cx="564551" cy="562092"/>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B529DB-2925-4FEA-ABDA-54382C8DC30E}"/>
              </a:ext>
            </a:extLst>
          </p:cNvPr>
          <p:cNvSpPr>
            <a:spLocks noGrp="1"/>
          </p:cNvSpPr>
          <p:nvPr>
            <p:ph type="body" idx="1"/>
          </p:nvPr>
        </p:nvSpPr>
        <p:spPr/>
        <p:txBody>
          <a:bodyPr/>
          <a:lstStyle/>
          <a:p>
            <a:pPr algn="just"/>
            <a:r>
              <a:rPr lang="en-IN" sz="1867" dirty="0"/>
              <a:t>Sudoku is a very commonly known game of puzzles. A classical sudoku contains a 9X9 gird and aims at filling range of numbers from 1 to 9 such that every row, every column and every 3X3 mini-grid has unique set of numbers without any repetitions.</a:t>
            </a:r>
            <a:br>
              <a:rPr lang="en-IN" sz="1867" dirty="0"/>
            </a:br>
            <a:endParaRPr lang="en-IN" sz="1867" dirty="0"/>
          </a:p>
          <a:p>
            <a:r>
              <a:rPr lang="en-IN" sz="1867" dirty="0"/>
              <a:t>The solution of a sudoku falls under the category of NP complete and thus the algorithm that have been proposed for solving it are computationally complex, that is, they have very high time complexity.</a:t>
            </a:r>
            <a:br>
              <a:rPr lang="en-IN" sz="1867" dirty="0"/>
            </a:br>
            <a:endParaRPr lang="en-IN" sz="1867" dirty="0"/>
          </a:p>
          <a:p>
            <a:r>
              <a:rPr lang="en-IN" sz="1867" dirty="0"/>
              <a:t>In our project we will be implementing a parallel based approach in order to solve sudoku using C and OpenMP.</a:t>
            </a:r>
            <a:br>
              <a:rPr lang="en-IN" sz="1867" dirty="0"/>
            </a:br>
            <a:endParaRPr lang="en-IN" sz="1867" dirty="0"/>
          </a:p>
          <a:p>
            <a:pPr algn="just"/>
            <a:r>
              <a:rPr lang="en-IN" sz="1867" dirty="0"/>
              <a:t>We also aim to document a comparative study of both serial and parallel approaches to solve a sudoku.</a:t>
            </a:r>
          </a:p>
        </p:txBody>
      </p:sp>
      <p:sp>
        <p:nvSpPr>
          <p:cNvPr id="3" name="Title 2">
            <a:extLst>
              <a:ext uri="{FF2B5EF4-FFF2-40B4-BE49-F238E27FC236}">
                <a16:creationId xmlns:a16="http://schemas.microsoft.com/office/drawing/2014/main" id="{8BEC318A-85DF-4155-9B19-980F1283AF4C}"/>
              </a:ext>
            </a:extLst>
          </p:cNvPr>
          <p:cNvSpPr>
            <a:spLocks noGrp="1"/>
          </p:cNvSpPr>
          <p:nvPr>
            <p:ph type="ctrTitle"/>
          </p:nvPr>
        </p:nvSpPr>
        <p:spPr>
          <a:xfrm>
            <a:off x="2619800" y="235647"/>
            <a:ext cx="6952400" cy="1261600"/>
          </a:xfrm>
        </p:spPr>
        <p:txBody>
          <a:bodyPr/>
          <a:lstStyle/>
          <a:p>
            <a:r>
              <a:rPr lang="en-IN" sz="5867" b="1" u="sng" dirty="0"/>
              <a:t>ABSTARCT</a:t>
            </a:r>
          </a:p>
        </p:txBody>
      </p:sp>
    </p:spTree>
    <p:extLst>
      <p:ext uri="{BB962C8B-B14F-4D97-AF65-F5344CB8AC3E}">
        <p14:creationId xmlns:p14="http://schemas.microsoft.com/office/powerpoint/2010/main" val="258425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ctrTitle"/>
          </p:nvPr>
        </p:nvSpPr>
        <p:spPr>
          <a:xfrm flipH="1">
            <a:off x="3663705" y="3514233"/>
            <a:ext cx="6927600" cy="2561600"/>
          </a:xfrm>
          <a:prstGeom prst="rect">
            <a:avLst/>
          </a:prstGeom>
        </p:spPr>
        <p:txBody>
          <a:bodyPr spcFirstLastPara="1" vert="horz" wrap="square" lIns="121900" tIns="121900" rIns="121900" bIns="121900" rtlCol="0" anchor="ctr" anchorCtr="0">
            <a:noAutofit/>
          </a:bodyPr>
          <a:lstStyle/>
          <a:p>
            <a:r>
              <a:rPr lang="en" b="1" dirty="0"/>
              <a:t>INTRODUCTION</a:t>
            </a:r>
            <a:endParaRPr b="1" dirty="0"/>
          </a:p>
        </p:txBody>
      </p:sp>
      <p:sp>
        <p:nvSpPr>
          <p:cNvPr id="235" name="Google Shape;235;p39"/>
          <p:cNvSpPr txBox="1">
            <a:spLocks noGrp="1"/>
          </p:cNvSpPr>
          <p:nvPr>
            <p:ph type="title" idx="2"/>
          </p:nvPr>
        </p:nvSpPr>
        <p:spPr>
          <a:xfrm flipH="1">
            <a:off x="6618905" y="3098467"/>
            <a:ext cx="3972400" cy="1006000"/>
          </a:xfrm>
          <a:prstGeom prst="rect">
            <a:avLst/>
          </a:prstGeom>
        </p:spPr>
        <p:txBody>
          <a:bodyPr spcFirstLastPara="1" vert="horz" wrap="square" lIns="121900" tIns="121900" rIns="121900" bIns="121900" rtlCol="0" anchor="ctr" anchorCtr="0">
            <a:noAutofit/>
          </a:bodyPr>
          <a:lstStyle/>
          <a:p>
            <a:r>
              <a:rPr lang="en" b="1" dirty="0"/>
              <a:t>02</a:t>
            </a:r>
            <a:endParaRPr b="1" dirty="0"/>
          </a:p>
        </p:txBody>
      </p:sp>
      <p:cxnSp>
        <p:nvCxnSpPr>
          <p:cNvPr id="236" name="Google Shape;236;p39"/>
          <p:cNvCxnSpPr/>
          <p:nvPr/>
        </p:nvCxnSpPr>
        <p:spPr>
          <a:xfrm>
            <a:off x="10104433" y="5371200"/>
            <a:ext cx="2087600" cy="0"/>
          </a:xfrm>
          <a:prstGeom prst="straightConnector1">
            <a:avLst/>
          </a:prstGeom>
          <a:noFill/>
          <a:ln w="9525" cap="flat" cmpd="sng">
            <a:solidFill>
              <a:srgbClr val="434343"/>
            </a:solidFill>
            <a:prstDash val="solid"/>
            <a:round/>
            <a:headEnd type="none" w="med" len="med"/>
            <a:tailEnd type="none" w="med" len="med"/>
          </a:ln>
        </p:spPr>
      </p:cxnSp>
      <p:grpSp>
        <p:nvGrpSpPr>
          <p:cNvPr id="237" name="Google Shape;237;p39"/>
          <p:cNvGrpSpPr/>
          <p:nvPr/>
        </p:nvGrpSpPr>
        <p:grpSpPr>
          <a:xfrm>
            <a:off x="10786587" y="748435"/>
            <a:ext cx="564551" cy="562092"/>
            <a:chOff x="7703675" y="2541175"/>
            <a:chExt cx="499425" cy="497250"/>
          </a:xfrm>
        </p:grpSpPr>
        <p:sp>
          <p:nvSpPr>
            <p:cNvPr id="238" name="Google Shape;238;p39"/>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39" name="Google Shape;239;p39"/>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40" name="Google Shape;240;p39"/>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41" name="Google Shape;241;p39"/>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42" name="Google Shape;242;p39"/>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
        <p:nvSpPr>
          <p:cNvPr id="243" name="Google Shape;243;p39">
            <a:hlinkClick r:id="rId3" action="ppaction://hlinksldjump"/>
          </p:cNvPr>
          <p:cNvSpPr/>
          <p:nvPr/>
        </p:nvSpPr>
        <p:spPr>
          <a:xfrm>
            <a:off x="10655300" y="617733"/>
            <a:ext cx="826800" cy="8232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1000"/>
                                        <p:tgtEl>
                                          <p:spTgt spid="23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5"/>
                                        </p:tgtEl>
                                        <p:attrNameLst>
                                          <p:attrName>style.visibility</p:attrName>
                                        </p:attrNameLst>
                                      </p:cBhvr>
                                      <p:to>
                                        <p:strVal val="visible"/>
                                      </p:to>
                                    </p:set>
                                    <p:animEffect transition="in" filter="fade">
                                      <p:cBhvr>
                                        <p:cTn id="11" dur="7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B529DB-2925-4FEA-ABDA-54382C8DC30E}"/>
              </a:ext>
            </a:extLst>
          </p:cNvPr>
          <p:cNvSpPr>
            <a:spLocks noGrp="1"/>
          </p:cNvSpPr>
          <p:nvPr>
            <p:ph type="body" idx="1"/>
          </p:nvPr>
        </p:nvSpPr>
        <p:spPr>
          <a:xfrm>
            <a:off x="1483200" y="1744718"/>
            <a:ext cx="9225600" cy="4086852"/>
          </a:xfrm>
        </p:spPr>
        <p:txBody>
          <a:bodyPr>
            <a:noAutofit/>
          </a:bodyPr>
          <a:lstStyle/>
          <a:p>
            <a:r>
              <a:rPr lang="en-IN" sz="1867" dirty="0"/>
              <a:t>Our project aims at implementing sudoku solver serially and in parallel by using a combination of existing algorithm.</a:t>
            </a:r>
            <a:br>
              <a:rPr lang="en-IN" sz="1867" dirty="0"/>
            </a:br>
            <a:endParaRPr lang="en-IN" sz="1867" dirty="0"/>
          </a:p>
          <a:p>
            <a:r>
              <a:rPr lang="en-IN" sz="1867" dirty="0"/>
              <a:t>In the parallel approach, several threads would be spawned to compute parallelly.</a:t>
            </a:r>
            <a:br>
              <a:rPr lang="en-IN" sz="1867" dirty="0"/>
            </a:br>
            <a:endParaRPr lang="en-IN" sz="1867" dirty="0"/>
          </a:p>
          <a:p>
            <a:r>
              <a:rPr lang="en-IN" sz="1867" dirty="0"/>
              <a:t>C programming and OpenMP will be used to perform elimination, lone ranger and twins in the given sequence to get an optimized and faster performance.</a:t>
            </a:r>
            <a:br>
              <a:rPr lang="en-IN" sz="1867" dirty="0"/>
            </a:br>
            <a:endParaRPr lang="en-IN" sz="1867" dirty="0"/>
          </a:p>
          <a:p>
            <a:r>
              <a:rPr lang="en-IN" sz="1867" dirty="0"/>
              <a:t>When the grid size reach a higher number like 25, the existing serial algorithm fails to find an optimal solution in given time and we will be overcoming this issue by implementing the algorithm parallelly in this project.</a:t>
            </a:r>
          </a:p>
        </p:txBody>
      </p:sp>
      <p:sp>
        <p:nvSpPr>
          <p:cNvPr id="3" name="Title 2">
            <a:extLst>
              <a:ext uri="{FF2B5EF4-FFF2-40B4-BE49-F238E27FC236}">
                <a16:creationId xmlns:a16="http://schemas.microsoft.com/office/drawing/2014/main" id="{8BEC318A-85DF-4155-9B19-980F1283AF4C}"/>
              </a:ext>
            </a:extLst>
          </p:cNvPr>
          <p:cNvSpPr>
            <a:spLocks noGrp="1"/>
          </p:cNvSpPr>
          <p:nvPr>
            <p:ph type="ctrTitle"/>
          </p:nvPr>
        </p:nvSpPr>
        <p:spPr>
          <a:xfrm>
            <a:off x="2619800" y="235647"/>
            <a:ext cx="6952400" cy="1261600"/>
          </a:xfrm>
        </p:spPr>
        <p:txBody>
          <a:bodyPr/>
          <a:lstStyle/>
          <a:p>
            <a:r>
              <a:rPr lang="en-IN" sz="5867" b="1" u="sng" dirty="0"/>
              <a:t>INTRODUCTION</a:t>
            </a:r>
          </a:p>
        </p:txBody>
      </p:sp>
    </p:spTree>
    <p:extLst>
      <p:ext uri="{BB962C8B-B14F-4D97-AF65-F5344CB8AC3E}">
        <p14:creationId xmlns:p14="http://schemas.microsoft.com/office/powerpoint/2010/main" val="26118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ctrTitle"/>
          </p:nvPr>
        </p:nvSpPr>
        <p:spPr>
          <a:xfrm flipH="1">
            <a:off x="3672724" y="1796051"/>
            <a:ext cx="6927600" cy="2561600"/>
          </a:xfrm>
          <a:prstGeom prst="rect">
            <a:avLst/>
          </a:prstGeom>
        </p:spPr>
        <p:txBody>
          <a:bodyPr spcFirstLastPara="1" vert="horz" wrap="square" lIns="121900" tIns="121900" rIns="121900" bIns="121900" rtlCol="0" anchor="ctr" anchorCtr="0">
            <a:noAutofit/>
          </a:bodyPr>
          <a:lstStyle/>
          <a:p>
            <a:r>
              <a:rPr lang="en" b="1" dirty="0"/>
              <a:t>PROBLEM DISCUSSION</a:t>
            </a:r>
            <a:endParaRPr b="1" dirty="0"/>
          </a:p>
        </p:txBody>
      </p:sp>
      <p:sp>
        <p:nvSpPr>
          <p:cNvPr id="346" name="Google Shape;346;p44"/>
          <p:cNvSpPr txBox="1">
            <a:spLocks noGrp="1"/>
          </p:cNvSpPr>
          <p:nvPr>
            <p:ph type="title" idx="2"/>
          </p:nvPr>
        </p:nvSpPr>
        <p:spPr>
          <a:xfrm flipH="1">
            <a:off x="6627924" y="1380284"/>
            <a:ext cx="3972400" cy="1006000"/>
          </a:xfrm>
          <a:prstGeom prst="rect">
            <a:avLst/>
          </a:prstGeom>
        </p:spPr>
        <p:txBody>
          <a:bodyPr spcFirstLastPara="1" vert="horz" wrap="square" lIns="121900" tIns="121900" rIns="121900" bIns="121900" rtlCol="0" anchor="ctr" anchorCtr="0">
            <a:noAutofit/>
          </a:bodyPr>
          <a:lstStyle/>
          <a:p>
            <a:r>
              <a:rPr lang="en" b="1" dirty="0"/>
              <a:t>03</a:t>
            </a:r>
            <a:endParaRPr b="1" dirty="0"/>
          </a:p>
        </p:txBody>
      </p:sp>
      <p:cxnSp>
        <p:nvCxnSpPr>
          <p:cNvPr id="347" name="Google Shape;347;p44"/>
          <p:cNvCxnSpPr/>
          <p:nvPr/>
        </p:nvCxnSpPr>
        <p:spPr>
          <a:xfrm>
            <a:off x="10169100" y="3659600"/>
            <a:ext cx="2080800" cy="0"/>
          </a:xfrm>
          <a:prstGeom prst="straightConnector1">
            <a:avLst/>
          </a:prstGeom>
          <a:noFill/>
          <a:ln w="9525" cap="flat" cmpd="sng">
            <a:solidFill>
              <a:srgbClr val="434343"/>
            </a:solidFill>
            <a:prstDash val="solid"/>
            <a:round/>
            <a:headEnd type="none" w="med" len="med"/>
            <a:tailEnd type="none" w="med" len="med"/>
          </a:ln>
        </p:spPr>
      </p:cxnSp>
      <p:grpSp>
        <p:nvGrpSpPr>
          <p:cNvPr id="348" name="Google Shape;348;p44"/>
          <p:cNvGrpSpPr/>
          <p:nvPr/>
        </p:nvGrpSpPr>
        <p:grpSpPr>
          <a:xfrm>
            <a:off x="10786587" y="748435"/>
            <a:ext cx="564551" cy="562092"/>
            <a:chOff x="7703675" y="2541175"/>
            <a:chExt cx="499425" cy="497250"/>
          </a:xfrm>
        </p:grpSpPr>
        <p:sp>
          <p:nvSpPr>
            <p:cNvPr id="349" name="Google Shape;349;p44"/>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50" name="Google Shape;350;p44"/>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51" name="Google Shape;351;p44"/>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52" name="Google Shape;352;p44"/>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53" name="Google Shape;353;p44"/>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
        <p:nvSpPr>
          <p:cNvPr id="354" name="Google Shape;354;p44">
            <a:hlinkClick r:id="rId3" action="ppaction://hlinksldjump"/>
          </p:cNvPr>
          <p:cNvSpPr/>
          <p:nvPr/>
        </p:nvSpPr>
        <p:spPr>
          <a:xfrm>
            <a:off x="10655300" y="617733"/>
            <a:ext cx="826800" cy="8232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1000"/>
                                        <p:tgtEl>
                                          <p:spTgt spid="34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6"/>
                                        </p:tgtEl>
                                        <p:attrNameLst>
                                          <p:attrName>style.visibility</p:attrName>
                                        </p:attrNameLst>
                                      </p:cBhvr>
                                      <p:to>
                                        <p:strVal val="visible"/>
                                      </p:to>
                                    </p:set>
                                    <p:animEffect transition="in" filter="fade">
                                      <p:cBhvr>
                                        <p:cTn id="11" dur="8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B529DB-2925-4FEA-ABDA-54382C8DC30E}"/>
              </a:ext>
            </a:extLst>
          </p:cNvPr>
          <p:cNvSpPr>
            <a:spLocks noGrp="1"/>
          </p:cNvSpPr>
          <p:nvPr>
            <p:ph type="body" idx="1"/>
          </p:nvPr>
        </p:nvSpPr>
        <p:spPr>
          <a:xfrm>
            <a:off x="1483200" y="1924291"/>
            <a:ext cx="9225600" cy="4086852"/>
          </a:xfrm>
        </p:spPr>
        <p:txBody>
          <a:bodyPr>
            <a:noAutofit/>
          </a:bodyPr>
          <a:lstStyle/>
          <a:p>
            <a:r>
              <a:rPr lang="en-IN" sz="1867" dirty="0"/>
              <a:t>Sudoku is a combinatorial, logic based number placement game which originated in Switzerland and was popularized in Japan.</a:t>
            </a:r>
            <a:br>
              <a:rPr lang="en-IN" sz="1867" dirty="0"/>
            </a:br>
            <a:endParaRPr lang="en-IN" sz="1867" dirty="0"/>
          </a:p>
          <a:p>
            <a:r>
              <a:rPr lang="en-IN" sz="1867" dirty="0"/>
              <a:t>For an </a:t>
            </a:r>
            <a:r>
              <a:rPr lang="en-IN" sz="1867" dirty="0" err="1"/>
              <a:t>NxN</a:t>
            </a:r>
            <a:r>
              <a:rPr lang="en-IN" sz="1867" dirty="0"/>
              <a:t> grid, its rules are as followed:</a:t>
            </a:r>
            <a:br>
              <a:rPr lang="en-IN" sz="1867" dirty="0"/>
            </a:br>
            <a:r>
              <a:rPr lang="en-IN" sz="1867" dirty="0"/>
              <a:t>- Only numbers from 1 to N can be used to fill the grid.</a:t>
            </a:r>
            <a:br>
              <a:rPr lang="en-IN" sz="1867" dirty="0"/>
            </a:br>
            <a:r>
              <a:rPr lang="en-IN" sz="1867" dirty="0"/>
              <a:t>- Every mini-grid should contain all numbers from 1 to N with a frequency of 1 each.</a:t>
            </a:r>
            <a:br>
              <a:rPr lang="en-IN" sz="1867" dirty="0"/>
            </a:br>
            <a:r>
              <a:rPr lang="en-IN" sz="1867" dirty="0"/>
              <a:t>- Every row should contain all numbers from 1 to N with a frequency of 1 each.</a:t>
            </a:r>
            <a:br>
              <a:rPr lang="en-IN" sz="1867" dirty="0"/>
            </a:br>
            <a:r>
              <a:rPr lang="en-IN" sz="1867" dirty="0"/>
              <a:t>- Every column should contain all numbers from 1 to N with a frequency of 1 each.</a:t>
            </a:r>
            <a:br>
              <a:rPr lang="en-IN" sz="1867" dirty="0"/>
            </a:br>
            <a:endParaRPr lang="en-IN" sz="1867" dirty="0"/>
          </a:p>
          <a:p>
            <a:r>
              <a:rPr lang="en-IN" sz="1867" dirty="0"/>
              <a:t>As discussed earlier, the sudoku solver has been commonly implemented serially, but it proves to be slow and inefficient. Our project aims at speeding up this algorithm through means of parallel computing.</a:t>
            </a:r>
          </a:p>
        </p:txBody>
      </p:sp>
      <p:sp>
        <p:nvSpPr>
          <p:cNvPr id="3" name="Title 2">
            <a:extLst>
              <a:ext uri="{FF2B5EF4-FFF2-40B4-BE49-F238E27FC236}">
                <a16:creationId xmlns:a16="http://schemas.microsoft.com/office/drawing/2014/main" id="{8BEC318A-85DF-4155-9B19-980F1283AF4C}"/>
              </a:ext>
            </a:extLst>
          </p:cNvPr>
          <p:cNvSpPr>
            <a:spLocks noGrp="1"/>
          </p:cNvSpPr>
          <p:nvPr>
            <p:ph type="ctrTitle"/>
          </p:nvPr>
        </p:nvSpPr>
        <p:spPr>
          <a:xfrm>
            <a:off x="1862604" y="203135"/>
            <a:ext cx="8466792" cy="1261600"/>
          </a:xfrm>
        </p:spPr>
        <p:txBody>
          <a:bodyPr/>
          <a:lstStyle/>
          <a:p>
            <a:r>
              <a:rPr lang="en-IN" sz="5867" b="1" u="sng" dirty="0"/>
              <a:t>PROBLEM DISCUSSION</a:t>
            </a:r>
          </a:p>
        </p:txBody>
      </p:sp>
    </p:spTree>
    <p:extLst>
      <p:ext uri="{BB962C8B-B14F-4D97-AF65-F5344CB8AC3E}">
        <p14:creationId xmlns:p14="http://schemas.microsoft.com/office/powerpoint/2010/main" val="105960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8">
            <a:hlinkClick r:id="rId3" action="ppaction://hlinksldjump"/>
          </p:cNvPr>
          <p:cNvSpPr/>
          <p:nvPr/>
        </p:nvSpPr>
        <p:spPr>
          <a:xfrm>
            <a:off x="10655300" y="617733"/>
            <a:ext cx="826800" cy="823200"/>
          </a:xfrm>
          <a:prstGeom prst="snip2DiagRect">
            <a:avLst>
              <a:gd name="adj1" fmla="val 0"/>
              <a:gd name="adj2" fmla="val 16667"/>
            </a:avLst>
          </a:prstGeom>
          <a:solidFill>
            <a:srgbClr val="D9D9D9"/>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6" name="Google Shape;436;p48"/>
          <p:cNvSpPr txBox="1">
            <a:spLocks noGrp="1"/>
          </p:cNvSpPr>
          <p:nvPr>
            <p:ph type="ctrTitle"/>
          </p:nvPr>
        </p:nvSpPr>
        <p:spPr>
          <a:xfrm flipH="1">
            <a:off x="1573337" y="1796051"/>
            <a:ext cx="6927600" cy="2561600"/>
          </a:xfrm>
          <a:prstGeom prst="rect">
            <a:avLst/>
          </a:prstGeom>
        </p:spPr>
        <p:txBody>
          <a:bodyPr spcFirstLastPara="1" vert="horz" wrap="square" lIns="121900" tIns="121900" rIns="121900" bIns="121900" rtlCol="0" anchor="ctr" anchorCtr="0">
            <a:noAutofit/>
          </a:bodyPr>
          <a:lstStyle/>
          <a:p>
            <a:r>
              <a:rPr lang="en" b="1" dirty="0"/>
              <a:t>EXISTING SOLUTIONS</a:t>
            </a:r>
            <a:endParaRPr b="1" dirty="0"/>
          </a:p>
        </p:txBody>
      </p:sp>
      <p:sp>
        <p:nvSpPr>
          <p:cNvPr id="437" name="Google Shape;437;p48"/>
          <p:cNvSpPr txBox="1">
            <a:spLocks noGrp="1"/>
          </p:cNvSpPr>
          <p:nvPr>
            <p:ph type="title" idx="2"/>
          </p:nvPr>
        </p:nvSpPr>
        <p:spPr>
          <a:xfrm flipH="1">
            <a:off x="1573337" y="1380284"/>
            <a:ext cx="3972400" cy="1006000"/>
          </a:xfrm>
          <a:prstGeom prst="rect">
            <a:avLst/>
          </a:prstGeom>
        </p:spPr>
        <p:txBody>
          <a:bodyPr spcFirstLastPara="1" vert="horz" wrap="square" lIns="121900" tIns="121900" rIns="121900" bIns="121900" rtlCol="0" anchor="ctr" anchorCtr="0">
            <a:noAutofit/>
          </a:bodyPr>
          <a:lstStyle/>
          <a:p>
            <a:r>
              <a:rPr lang="en" b="1" dirty="0"/>
              <a:t>04</a:t>
            </a:r>
            <a:endParaRPr b="1" dirty="0"/>
          </a:p>
        </p:txBody>
      </p:sp>
      <p:cxnSp>
        <p:nvCxnSpPr>
          <p:cNvPr id="439" name="Google Shape;439;p48"/>
          <p:cNvCxnSpPr/>
          <p:nvPr/>
        </p:nvCxnSpPr>
        <p:spPr>
          <a:xfrm>
            <a:off x="0" y="3650600"/>
            <a:ext cx="2235600" cy="0"/>
          </a:xfrm>
          <a:prstGeom prst="straightConnector1">
            <a:avLst/>
          </a:prstGeom>
          <a:noFill/>
          <a:ln w="9525" cap="flat" cmpd="sng">
            <a:solidFill>
              <a:srgbClr val="434343"/>
            </a:solidFill>
            <a:prstDash val="solid"/>
            <a:round/>
            <a:headEnd type="none" w="med" len="med"/>
            <a:tailEnd type="none" w="med" len="med"/>
          </a:ln>
        </p:spPr>
      </p:cxnSp>
      <p:grpSp>
        <p:nvGrpSpPr>
          <p:cNvPr id="440" name="Google Shape;440;p48"/>
          <p:cNvGrpSpPr/>
          <p:nvPr/>
        </p:nvGrpSpPr>
        <p:grpSpPr>
          <a:xfrm>
            <a:off x="10786587" y="748435"/>
            <a:ext cx="564551" cy="562092"/>
            <a:chOff x="7703675" y="2541175"/>
            <a:chExt cx="499425" cy="497250"/>
          </a:xfrm>
        </p:grpSpPr>
        <p:sp>
          <p:nvSpPr>
            <p:cNvPr id="441" name="Google Shape;441;p48"/>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42" name="Google Shape;442;p48"/>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43" name="Google Shape;443;p48"/>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44" name="Google Shape;444;p48"/>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45" name="Google Shape;445;p48"/>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9"/>
                                        </p:tgtEl>
                                        <p:attrNameLst>
                                          <p:attrName>style.visibility</p:attrName>
                                        </p:attrNameLst>
                                      </p:cBhvr>
                                      <p:to>
                                        <p:strVal val="visible"/>
                                      </p:to>
                                    </p:set>
                                    <p:anim calcmode="lin" valueType="num">
                                      <p:cBhvr additive="base">
                                        <p:cTn id="7" dur="1000"/>
                                        <p:tgtEl>
                                          <p:spTgt spid="43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37"/>
                                        </p:tgtEl>
                                        <p:attrNameLst>
                                          <p:attrName>style.visibility</p:attrName>
                                        </p:attrNameLst>
                                      </p:cBhvr>
                                      <p:to>
                                        <p:strVal val="visible"/>
                                      </p:to>
                                    </p:set>
                                    <p:animEffect transition="in" filter="fade">
                                      <p:cBhvr>
                                        <p:cTn id="11" dur="8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697</Words>
  <Application>Microsoft Office PowerPoint</Application>
  <PresentationFormat>Widescreen</PresentationFormat>
  <Paragraphs>66</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Fira Sans Extra Condensed Medium</vt:lpstr>
      <vt:lpstr>Nunito Light</vt:lpstr>
      <vt:lpstr>Office Theme</vt:lpstr>
      <vt:lpstr>SUDOKU SOLVER USING PARALLEL COMPUTING</vt:lpstr>
      <vt:lpstr>TABLE OF CONTENTS</vt:lpstr>
      <vt:lpstr>ABSTRACT</vt:lpstr>
      <vt:lpstr>ABSTARCT</vt:lpstr>
      <vt:lpstr>INTRODUCTION</vt:lpstr>
      <vt:lpstr>INTRODUCTION</vt:lpstr>
      <vt:lpstr>PROBLEM DISCUSSION</vt:lpstr>
      <vt:lpstr>PROBLEM DISCUSSION</vt:lpstr>
      <vt:lpstr>EXISTING SOLUTIONS</vt:lpstr>
      <vt:lpstr>EXISTING SOLUTIONS</vt:lpstr>
      <vt:lpstr>ISSUES IN THESE SOLUTION</vt:lpstr>
      <vt:lpstr>ISSUES IN THESE SOLUTIONS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SOLVER USING PARALLEL COMPUTING</dc:title>
  <dc:creator>Harshit Mishra</dc:creator>
  <cp:lastModifiedBy>Harshit Mishra</cp:lastModifiedBy>
  <cp:revision>1</cp:revision>
  <dcterms:created xsi:type="dcterms:W3CDTF">2021-09-04T14:04:03Z</dcterms:created>
  <dcterms:modified xsi:type="dcterms:W3CDTF">2021-09-04T14:11:40Z</dcterms:modified>
</cp:coreProperties>
</file>