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81" r:id="rId6"/>
    <p:sldId id="283" r:id="rId7"/>
    <p:sldId id="297" r:id="rId8"/>
    <p:sldId id="261" r:id="rId9"/>
    <p:sldId id="270" r:id="rId10"/>
    <p:sldId id="262" r:id="rId11"/>
    <p:sldId id="265" r:id="rId12"/>
    <p:sldId id="299" r:id="rId13"/>
    <p:sldId id="278" r:id="rId14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6"/>
      <p:bold r:id="rId17"/>
    </p:embeddedFont>
    <p:embeddedFont>
      <p:font typeface="Bebas Neu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fornian FB" panose="0207040306080B030204" pitchFamily="18" charset="0"/>
      <p:regular r:id="rId23"/>
      <p:bold r:id="rId24"/>
      <p:italic r:id="rId25"/>
    </p:embeddedFont>
    <p:embeddedFont>
      <p:font typeface="Calisto MT" panose="02040603050505030304" pitchFamily="18" charset="0"/>
      <p:regular r:id="rId26"/>
      <p:bold r:id="rId27"/>
      <p:italic r:id="rId28"/>
      <p:boldItalic r:id="rId29"/>
    </p:embeddedFont>
    <p:embeddedFont>
      <p:font typeface="IBM Plex Sans Condensed" panose="020B0506050203000203" pitchFamily="34" charset="0"/>
      <p:regular r:id="rId30"/>
      <p:bold r:id="rId31"/>
      <p:italic r:id="rId32"/>
      <p:boldItalic r:id="rId33"/>
    </p:embeddedFont>
    <p:embeddedFont>
      <p:font typeface="Tw Cen MT Condensed Extra Bold" panose="020B0803020202020204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8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e6846a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e6846a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e6846a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e6846a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4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170120" y="1137350"/>
            <a:ext cx="6592187" cy="29225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Tw Cen MT Condensed Extra Bold" panose="020B0803020202020204" pitchFamily="34" charset="0"/>
              </a:rPr>
              <a:t>REAL-TIME HUMAN DETECTION AND COUNTING</a:t>
            </a:r>
            <a:endParaRPr lang="en-US" sz="5400" dirty="0">
              <a:latin typeface="Tw Cen MT Condensed Extra Bold" panose="020B0803020202020204" pitchFamily="34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333153" y="1042950"/>
            <a:ext cx="4845645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u="sng" dirty="0">
                <a:latin typeface="Tw Cen MT Condensed Extra Bold" panose="020B0803020202020204" pitchFamily="34" charset="0"/>
              </a:rPr>
              <a:t>Results</a:t>
            </a:r>
            <a:endParaRPr sz="8800" u="sng" dirty="0">
              <a:latin typeface="Tw Cen MT Condensed Extra Bold" panose="020B080302020202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404146" y="3417011"/>
            <a:ext cx="4167853" cy="10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Agency FB" panose="020B0503020202020204" pitchFamily="34" charset="0"/>
              </a:rPr>
              <a:t>Final Output of our Model</a:t>
            </a:r>
            <a:endParaRPr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183855" y="327834"/>
            <a:ext cx="4324350" cy="98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anose="020B0503020202020204" pitchFamily="34" charset="0"/>
              </a:rPr>
              <a:t>Input Image 1</a:t>
            </a:r>
            <a:endParaRPr sz="4400" dirty="0">
              <a:latin typeface="Agency FB" panose="020B0503020202020204" pitchFamily="34" charset="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47651" y="1965251"/>
            <a:ext cx="4260554" cy="22053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latin typeface="Calisto MT" panose="02040603050505030304" pitchFamily="18" charset="0"/>
              </a:rPr>
              <a:t>Here we can see that there are 4 people in our image frame and the total person count is also 4 along with object boundary of each person.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C477E-93FA-4E49-ACFD-4270277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62" y="504484"/>
            <a:ext cx="432435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7206600" y="2938126"/>
            <a:ext cx="1937400" cy="2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183855" y="327834"/>
            <a:ext cx="4324350" cy="98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gency FB" panose="020B0503020202020204" pitchFamily="34" charset="0"/>
              </a:rPr>
              <a:t>Input Image 2</a:t>
            </a:r>
            <a:endParaRPr sz="4400" dirty="0">
              <a:latin typeface="Agency FB" panose="020B0503020202020204" pitchFamily="34" charset="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47651" y="1965251"/>
            <a:ext cx="4260554" cy="22053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latin typeface="Calisto MT" panose="02040603050505030304" pitchFamily="18" charset="0"/>
              </a:rPr>
              <a:t>Here we can see that there is not person but a person like boundary and since we are employing HOG, we still count the number of person to 1.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7E0E2-E716-4426-81C8-13CCF0472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" r="13790" b="1464"/>
          <a:stretch/>
        </p:blipFill>
        <p:spPr>
          <a:xfrm>
            <a:off x="5661114" y="327834"/>
            <a:ext cx="3090972" cy="3676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7206600" y="2938126"/>
            <a:ext cx="1937400" cy="2205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571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tx1"/>
                </a:soli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Thanks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 dirty="0">
                <a:solidFill>
                  <a:schemeClr val="lt1"/>
                </a:solidFill>
              </a:rPr>
              <a:t>Harshit Mishra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" dirty="0">
                <a:solidFill>
                  <a:schemeClr val="lt1"/>
                </a:solidFill>
              </a:rPr>
              <a:t>Alokam Nikhitha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382772" y="1990715"/>
            <a:ext cx="6287386" cy="1539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accent1"/>
                </a:solidFill>
                <a:latin typeface="Agency FB" panose="020B0503020202020204" pitchFamily="34" charset="0"/>
              </a:rPr>
              <a:t>- Harshit Mishra (19BCE0799)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accent1"/>
                </a:solidFill>
                <a:latin typeface="Agency FB" panose="020B0503020202020204" pitchFamily="34" charset="0"/>
              </a:rPr>
              <a:t>- </a:t>
            </a:r>
            <a:r>
              <a:rPr lang="en-IN" sz="32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Alokam</a:t>
            </a:r>
            <a:r>
              <a:rPr lang="en-IN" sz="3200" b="1" dirty="0">
                <a:solidFill>
                  <a:schemeClr val="accent1"/>
                </a:solidFill>
                <a:latin typeface="Agency FB" panose="020B0503020202020204" pitchFamily="34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Nikhitha</a:t>
            </a:r>
            <a:r>
              <a:rPr lang="en-IN" sz="32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(19BCE2555)</a:t>
            </a:r>
            <a:endParaRPr sz="32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114442" y="164058"/>
            <a:ext cx="6724807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u="sng" dirty="0">
                <a:solidFill>
                  <a:schemeClr val="lt2"/>
                </a:solidFill>
                <a:latin typeface="Tw Cen MT Condensed Extra Bold" panose="020B0803020202020204" pitchFamily="34" charset="0"/>
              </a:rPr>
              <a:t>Team Members</a:t>
            </a:r>
            <a:endParaRPr sz="8800" u="sng" dirty="0">
              <a:solidFill>
                <a:schemeClr val="lt2"/>
              </a:solidFill>
              <a:latin typeface="Tw Cen MT Condensed Extra Bold" panose="020B08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632" y="261241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202" y="1276160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1126" y="3416595"/>
            <a:ext cx="6259032" cy="949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b="1" dirty="0">
                <a:latin typeface="Agency FB" panose="020B0503020202020204" pitchFamily="34" charset="0"/>
              </a:rPr>
              <a:t>Applications of Human Detection.</a:t>
            </a:r>
            <a:endParaRPr sz="3200" b="1" dirty="0">
              <a:latin typeface="Agency FB" panose="020B0503020202020204" pitchFamily="34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662900" y="459740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  <p:sp>
        <p:nvSpPr>
          <p:cNvPr id="7" name="Google Shape;74;p13">
            <a:extLst>
              <a:ext uri="{FF2B5EF4-FFF2-40B4-BE49-F238E27FC236}">
                <a16:creationId xmlns:a16="http://schemas.microsoft.com/office/drawing/2014/main" id="{66F561E2-CE3A-440F-BDD7-B4B30A9C6AC1}"/>
              </a:ext>
            </a:extLst>
          </p:cNvPr>
          <p:cNvSpPr txBox="1">
            <a:spLocks/>
          </p:cNvSpPr>
          <p:nvPr/>
        </p:nvSpPr>
        <p:spPr>
          <a:xfrm>
            <a:off x="114442" y="164058"/>
            <a:ext cx="6724807" cy="128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8800" u="sng" dirty="0">
                <a:solidFill>
                  <a:schemeClr val="lt2"/>
                </a:solidFill>
                <a:latin typeface="Tw Cen MT Condensed Extra Bold" panose="020B0803020202020204" pitchFamily="34" charset="0"/>
              </a:rPr>
              <a:t>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928576" y="971106"/>
            <a:ext cx="5706139" cy="3239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“The use of Human Detection range from personal security to automated vehicle systems. It is used in applications like self-driving cars, face detection, Action Recognition, Object Counting, etc…”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6131442" y="1559443"/>
            <a:ext cx="3012558" cy="358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123" y="255776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541" y="1233559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/>
          <p:nvPr/>
        </p:nvSpPr>
        <p:spPr>
          <a:xfrm>
            <a:off x="7196784" y="483862"/>
            <a:ext cx="349144" cy="709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2</a:t>
            </a:r>
          </a:p>
        </p:txBody>
      </p:sp>
      <p:sp>
        <p:nvSpPr>
          <p:cNvPr id="7" name="Google Shape;74;p13">
            <a:extLst>
              <a:ext uri="{FF2B5EF4-FFF2-40B4-BE49-F238E27FC236}">
                <a16:creationId xmlns:a16="http://schemas.microsoft.com/office/drawing/2014/main" id="{B52F6995-6A86-498D-87FE-E75CE8FE7981}"/>
              </a:ext>
            </a:extLst>
          </p:cNvPr>
          <p:cNvSpPr txBox="1">
            <a:spLocks/>
          </p:cNvSpPr>
          <p:nvPr/>
        </p:nvSpPr>
        <p:spPr>
          <a:xfrm>
            <a:off x="114442" y="164058"/>
            <a:ext cx="6724807" cy="128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8800" u="sng" dirty="0">
                <a:solidFill>
                  <a:schemeClr val="lt2"/>
                </a:solidFill>
                <a:latin typeface="Tw Cen MT Condensed Extra Bold" panose="020B0803020202020204" pitchFamily="34" charset="0"/>
              </a:rPr>
              <a:t>Challenges</a:t>
            </a:r>
          </a:p>
        </p:txBody>
      </p:sp>
      <p:sp>
        <p:nvSpPr>
          <p:cNvPr id="12" name="Google Shape;82;p14">
            <a:extLst>
              <a:ext uri="{FF2B5EF4-FFF2-40B4-BE49-F238E27FC236}">
                <a16:creationId xmlns:a16="http://schemas.microsoft.com/office/drawing/2014/main" id="{093C11B6-EFC7-49CF-AC08-F54EE5F607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442" y="3416595"/>
            <a:ext cx="7611883" cy="949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b="1" dirty="0">
                <a:latin typeface="Agency FB" panose="020B0503020202020204" pitchFamily="34" charset="0"/>
              </a:rPr>
              <a:t>Challenges in Performing Real-Time Human Detection.</a:t>
            </a:r>
            <a:endParaRPr sz="32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491164" y="144586"/>
            <a:ext cx="7593300" cy="60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gency FB" panose="020B0503020202020204" pitchFamily="34" charset="0"/>
              </a:rPr>
              <a:t>Challenges</a:t>
            </a:r>
            <a:endParaRPr sz="4400" b="1" dirty="0">
              <a:latin typeface="Agency FB" panose="020B0503020202020204" pitchFamily="34" charset="0"/>
            </a:endParaRPr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38"/>
          <p:cNvGrpSpPr/>
          <p:nvPr/>
        </p:nvGrpSpPr>
        <p:grpSpPr>
          <a:xfrm>
            <a:off x="1540915" y="1617718"/>
            <a:ext cx="885977" cy="828298"/>
            <a:chOff x="1786339" y="1703401"/>
            <a:chExt cx="473400" cy="473400"/>
          </a:xfrm>
        </p:grpSpPr>
        <p:sp>
          <p:nvSpPr>
            <p:cNvPr id="440" name="Google Shape;44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Californian FB" panose="0207040306080B030204" pitchFamily="18" charset="0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10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3640457" y="1561583"/>
            <a:ext cx="857138" cy="757036"/>
            <a:chOff x="3814414" y="1703401"/>
            <a:chExt cx="473400" cy="473400"/>
          </a:xfrm>
        </p:grpSpPr>
        <p:sp>
          <p:nvSpPr>
            <p:cNvPr id="443" name="Google Shape;44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Californian FB" panose="0207040306080B030204" pitchFamily="18" charset="0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6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5725578" y="1600301"/>
            <a:ext cx="807086" cy="757036"/>
            <a:chOff x="5842489" y="1703401"/>
            <a:chExt cx="473400" cy="473400"/>
          </a:xfrm>
        </p:grpSpPr>
        <p:sp>
          <p:nvSpPr>
            <p:cNvPr id="446" name="Google Shape;44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Californian FB" panose="0207040306080B030204" pitchFamily="18" charset="0"/>
                  <a:ea typeface="IBM Plex Sans Condensed"/>
                  <a:cs typeface="IBM Plex Sans Condensed"/>
                  <a:sym typeface="IBM Plex Sans Condensed"/>
                </a:rPr>
                <a:t>5</a:t>
              </a:r>
              <a:endParaRPr sz="10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4739325" y="3315147"/>
            <a:ext cx="787238" cy="734553"/>
            <a:chOff x="4852739" y="3576300"/>
            <a:chExt cx="473400" cy="473400"/>
          </a:xfrm>
        </p:grpSpPr>
        <p:sp>
          <p:nvSpPr>
            <p:cNvPr id="452" name="Google Shape;45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Californian FB" panose="0207040306080B030204" pitchFamily="18" charset="0"/>
                  <a:ea typeface="IBM Plex Sans Condensed"/>
                  <a:cs typeface="IBM Plex Sans Condensed"/>
                  <a:sym typeface="IBM Plex Sans Condensed"/>
                </a:rPr>
                <a:t>4</a:t>
              </a:r>
              <a:endParaRPr sz="6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2589291" y="3326550"/>
            <a:ext cx="810045" cy="764432"/>
            <a:chOff x="2824664" y="3576300"/>
            <a:chExt cx="473400" cy="473400"/>
          </a:xfrm>
        </p:grpSpPr>
        <p:sp>
          <p:nvSpPr>
            <p:cNvPr id="455" name="Google Shape;45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Californian FB" panose="0207040306080B030204" pitchFamily="18" charset="0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6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sp>
        <p:nvSpPr>
          <p:cNvPr id="457" name="Google Shape;457;p38"/>
          <p:cNvSpPr txBox="1"/>
          <p:nvPr/>
        </p:nvSpPr>
        <p:spPr>
          <a:xfrm>
            <a:off x="867950" y="1041115"/>
            <a:ext cx="1858425" cy="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rPr>
              <a:t>Environment Sensing Difficulty.</a:t>
            </a:r>
            <a:endParaRPr sz="1800" i="1" dirty="0">
              <a:solidFill>
                <a:schemeClr val="dk1"/>
              </a:solidFill>
              <a:latin typeface="Californian FB" panose="0207040306080B030204" pitchFamily="18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139812" y="1113740"/>
            <a:ext cx="18584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rPr>
              <a:t>Gradient Variation Study</a:t>
            </a:r>
            <a:endParaRPr sz="1800" i="1" dirty="0">
              <a:solidFill>
                <a:schemeClr val="dk1"/>
              </a:solidFill>
              <a:latin typeface="Californian FB" panose="0207040306080B030204" pitchFamily="18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513392" y="109208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rPr>
              <a:t>Video Redundancy</a:t>
            </a:r>
            <a:endParaRPr sz="1800" dirty="0">
              <a:solidFill>
                <a:schemeClr val="dk1"/>
              </a:solidFill>
              <a:latin typeface="Californian FB" panose="0207040306080B030204" pitchFamily="18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2077986" y="4080844"/>
            <a:ext cx="1869639" cy="76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rPr>
              <a:t>Similar boundary of Objects</a:t>
            </a:r>
            <a:endParaRPr sz="1800" i="1" dirty="0">
              <a:solidFill>
                <a:schemeClr val="dk1"/>
              </a:solidFill>
              <a:latin typeface="Californian FB" panose="0207040306080B030204" pitchFamily="18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572000" y="4127615"/>
            <a:ext cx="20280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fornian FB" panose="0207040306080B030204" pitchFamily="18" charset="0"/>
                <a:ea typeface="IBM Plex Sans Condensed"/>
                <a:cs typeface="IBM Plex Sans Condensed"/>
                <a:sym typeface="IBM Plex Sans Condensed"/>
              </a:rPr>
              <a:t>High Computational Complexity</a:t>
            </a:r>
            <a:endParaRPr sz="1800" dirty="0">
              <a:solidFill>
                <a:schemeClr val="dk1"/>
              </a:solidFill>
              <a:latin typeface="Californian FB" panose="0207040306080B030204" pitchFamily="18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632" y="261241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202" y="1276160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1125" y="3416595"/>
            <a:ext cx="7187609" cy="949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b="1" dirty="0">
                <a:latin typeface="Agency FB" panose="020B0503020202020204" pitchFamily="34" charset="0"/>
              </a:rPr>
              <a:t>Models and Technologies Employed in our Project.</a:t>
            </a:r>
            <a:endParaRPr sz="3200" b="1" dirty="0">
              <a:latin typeface="Agency FB" panose="020B0503020202020204" pitchFamily="34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662900" y="459740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7" name="Google Shape;74;p13">
            <a:extLst>
              <a:ext uri="{FF2B5EF4-FFF2-40B4-BE49-F238E27FC236}">
                <a16:creationId xmlns:a16="http://schemas.microsoft.com/office/drawing/2014/main" id="{66F561E2-CE3A-440F-BDD7-B4B30A9C6AC1}"/>
              </a:ext>
            </a:extLst>
          </p:cNvPr>
          <p:cNvSpPr txBox="1">
            <a:spLocks/>
          </p:cNvSpPr>
          <p:nvPr/>
        </p:nvSpPr>
        <p:spPr>
          <a:xfrm>
            <a:off x="114442" y="164058"/>
            <a:ext cx="6724807" cy="128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8800" u="sng" dirty="0">
                <a:solidFill>
                  <a:schemeClr val="lt2"/>
                </a:solidFill>
                <a:latin typeface="Tw Cen MT Condensed Extra Bold" panose="020B0803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3913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90765" y="167220"/>
            <a:ext cx="7593300" cy="7053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gency FB" panose="020B0503020202020204" pitchFamily="34" charset="0"/>
              </a:rPr>
              <a:t>Methodology</a:t>
            </a:r>
            <a:endParaRPr sz="4400" b="1" dirty="0">
              <a:latin typeface="Agency FB" panose="020B0503020202020204" pitchFamily="34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90765" y="1277747"/>
            <a:ext cx="6132063" cy="3535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4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dirty="0">
                <a:latin typeface="Californian FB" panose="0207040306080B030204" pitchFamily="18" charset="0"/>
              </a:rPr>
              <a:t>We have employed Histogram of Oriented Gradient (HOG) as a feature descriptor in Computer Vision and Image Processing purpose.</a:t>
            </a:r>
          </a:p>
          <a:p>
            <a:pPr>
              <a:spcAft>
                <a:spcPts val="140"/>
              </a:spcAft>
            </a:pPr>
            <a:r>
              <a:rPr lang="en-IN" dirty="0">
                <a:latin typeface="Californian FB" panose="0207040306080B030204" pitchFamily="18" charset="0"/>
              </a:rPr>
              <a:t>The essential thought behind it is that local object appearance and shape within an image can be described by distribution of intensity gradients and edge directions.</a:t>
            </a:r>
            <a:endParaRPr dirty="0">
              <a:latin typeface="Californian FB" panose="0207040306080B030204" pitchFamily="18" charset="0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6363952" y="1277748"/>
            <a:ext cx="2840226" cy="3645025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492" y="414994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538716"/>
            <a:ext cx="7433400" cy="14670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Tw Cen MT Condensed Extra Bold" panose="020B0803020202020204" pitchFamily="34" charset="0"/>
              </a:rPr>
              <a:t>Implementations</a:t>
            </a:r>
            <a:endParaRPr sz="8800" dirty="0">
              <a:latin typeface="Tw Cen MT Condensed Extra Bold" panose="020B0803020202020204" pitchFamily="34" charset="0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1950227"/>
            <a:ext cx="7433400" cy="8851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Agency FB" panose="020B0503020202020204" pitchFamily="34" charset="0"/>
              </a:rPr>
              <a:t>Heading on to Visual Studio Code</a:t>
            </a:r>
            <a:endParaRPr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850725" y="2453498"/>
            <a:ext cx="3442550" cy="2690001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247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Calisto MT</vt:lpstr>
      <vt:lpstr>Calibri</vt:lpstr>
      <vt:lpstr>Tw Cen MT Condensed Extra Bold</vt:lpstr>
      <vt:lpstr>Californian FB</vt:lpstr>
      <vt:lpstr>IBM Plex Sans Condensed</vt:lpstr>
      <vt:lpstr>Bebas Neue</vt:lpstr>
      <vt:lpstr>Agency FB</vt:lpstr>
      <vt:lpstr>Arial</vt:lpstr>
      <vt:lpstr>Flavius template</vt:lpstr>
      <vt:lpstr>REAL-TIME HUMAN DETECTION AND COUNTING</vt:lpstr>
      <vt:lpstr>Team Members</vt:lpstr>
      <vt:lpstr>PowerPoint Presentation</vt:lpstr>
      <vt:lpstr>PowerPoint Presentation</vt:lpstr>
      <vt:lpstr>PowerPoint Presentation</vt:lpstr>
      <vt:lpstr>Challenges</vt:lpstr>
      <vt:lpstr>PowerPoint Presentation</vt:lpstr>
      <vt:lpstr>Methodology</vt:lpstr>
      <vt:lpstr>Implementations</vt:lpstr>
      <vt:lpstr>Results</vt:lpstr>
      <vt:lpstr>Input Image 1</vt:lpstr>
      <vt:lpstr>Input Image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HUMAN DETECTION AND COUNTING</dc:title>
  <cp:lastModifiedBy>Harshit Mishra</cp:lastModifiedBy>
  <cp:revision>9</cp:revision>
  <dcterms:modified xsi:type="dcterms:W3CDTF">2021-12-01T18:41:49Z</dcterms:modified>
</cp:coreProperties>
</file>