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24"/>
  </p:notesMasterIdLst>
  <p:sldIdLst>
    <p:sldId id="256" r:id="rId4"/>
    <p:sldId id="257" r:id="rId5"/>
    <p:sldId id="262" r:id="rId6"/>
    <p:sldId id="292" r:id="rId7"/>
    <p:sldId id="293" r:id="rId8"/>
    <p:sldId id="294" r:id="rId9"/>
    <p:sldId id="306" r:id="rId10"/>
    <p:sldId id="307" r:id="rId11"/>
    <p:sldId id="308" r:id="rId12"/>
    <p:sldId id="305" r:id="rId13"/>
    <p:sldId id="279" r:id="rId14"/>
    <p:sldId id="295" r:id="rId15"/>
    <p:sldId id="296" r:id="rId16"/>
    <p:sldId id="297" r:id="rId17"/>
    <p:sldId id="298" r:id="rId18"/>
    <p:sldId id="299" r:id="rId19"/>
    <p:sldId id="285" r:id="rId20"/>
    <p:sldId id="300" r:id="rId21"/>
    <p:sldId id="301" r:id="rId22"/>
    <p:sldId id="304"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47"/>
    <a:srgbClr val="C89800"/>
    <a:srgbClr val="FF8001"/>
    <a:srgbClr val="FF9900"/>
    <a:srgbClr val="5EEC3C"/>
    <a:srgbClr val="FFABC9"/>
    <a:srgbClr val="FFFF21"/>
    <a:srgbClr val="9900CC"/>
    <a:srgbClr val="D99B01"/>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17E00-90C5-4669-B70E-4D195D821DDD}" type="datetimeFigureOut">
              <a:rPr lang="en-IN" smtClean="0"/>
              <a:t>02-02-2022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7696D-867F-4A23-933F-09EAEECF8C1D}" type="slidenum">
              <a:rPr lang="en-IN" smtClean="0"/>
              <a:t>‹#›</a:t>
            </a:fld>
            <a:endParaRPr lang="en-IN"/>
          </a:p>
        </p:txBody>
      </p:sp>
    </p:spTree>
    <p:extLst>
      <p:ext uri="{BB962C8B-B14F-4D97-AF65-F5344CB8AC3E}">
        <p14:creationId xmlns:p14="http://schemas.microsoft.com/office/powerpoint/2010/main" val="313882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7696D-867F-4A23-933F-09EAEECF8C1D}" type="slidenum">
              <a:rPr lang="en-IN" smtClean="0"/>
              <a:t>1</a:t>
            </a:fld>
            <a:endParaRPr lang="en-IN"/>
          </a:p>
        </p:txBody>
      </p:sp>
    </p:spTree>
    <p:extLst>
      <p:ext uri="{BB962C8B-B14F-4D97-AF65-F5344CB8AC3E}">
        <p14:creationId xmlns:p14="http://schemas.microsoft.com/office/powerpoint/2010/main" val="159937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84583480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84583480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293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b210d7305f_0_2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b210d7305f_0_2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26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266340"/>
            <a:ext cx="732984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3793388"/>
            <a:ext cx="7329840" cy="610821"/>
          </a:xfrm>
          <a:noFill/>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AB3B-7009-4521-B78C-16B6F4211CB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67B2E97-F653-49AC-A9FC-121F373D0A0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A8110-F85A-480A-BF4A-023626A8C47C}"/>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01953085-C27E-44B1-8A1B-CB52EB7C75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160A30-8588-45EA-8F33-7A3FD61AAF5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61934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B669-D39E-49A3-87A4-5826FDF893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E02D3-E5BF-47C0-A1D6-259C4FC461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25084-AB62-4EC2-B3B1-C8CE8C9194D8}"/>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C5350172-DD8C-40DB-84F4-B188EE02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28FB4-0D0F-4CED-ACBA-AB0946F4BF42}"/>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46446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B420-1C5E-411A-B0E0-992B8544E17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6BC03-560A-400E-9843-F311D6E4AEF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B6CC9-4868-4DEC-8783-A69A0685FF8D}"/>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1F3999E6-DC06-4EBF-9539-396930854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7E76C-E8EA-4690-876C-044DFD90DBA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884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5C43-8AAB-4CB4-BCAE-AA284ACE45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914E-E3F9-4373-8B05-A90D9760AA9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63FD1D-0ECC-4C6A-B784-184EB42EA6E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C163F6-140C-461E-9C78-F469EDEE6737}"/>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a:extLst>
              <a:ext uri="{FF2B5EF4-FFF2-40B4-BE49-F238E27FC236}">
                <a16:creationId xmlns:a16="http://schemas.microsoft.com/office/drawing/2014/main" id="{96462FD5-0F65-4533-AA57-11D414EB4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D4FDE-C679-4D10-8685-A306827FB02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05498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3884-A0E8-401C-8139-491198F2B30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09F639-45D4-455E-96B1-E7BED3179FE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9D561-3EC8-457E-AC00-020E4C78CF2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7821E-C9D7-42A4-A229-7274C0CA2DB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2BB7C-71C1-4CFE-A64A-8B061AFAB8A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F1EB5C-DD62-438E-9B70-FC70B5BCC5DE}"/>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8" name="Footer Placeholder 7">
            <a:extLst>
              <a:ext uri="{FF2B5EF4-FFF2-40B4-BE49-F238E27FC236}">
                <a16:creationId xmlns:a16="http://schemas.microsoft.com/office/drawing/2014/main" id="{EF555B13-6C2E-4744-B63F-D02987049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D0C067-DA6F-44A2-996A-3DA4EAC55B52}"/>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15810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2760-7EB4-40EF-80B6-197E047AB2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4E4EA8-F90F-4006-87E7-9B5DDBA29719}"/>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a:extLst>
              <a:ext uri="{FF2B5EF4-FFF2-40B4-BE49-F238E27FC236}">
                <a16:creationId xmlns:a16="http://schemas.microsoft.com/office/drawing/2014/main" id="{484583BB-182E-4ED1-B624-44D2493AAD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BD0DDE-FD40-410F-8251-84883300B2E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6767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E3810-B38B-48CE-8EA7-1F2ACF5AF7AD}"/>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3" name="Footer Placeholder 2">
            <a:extLst>
              <a:ext uri="{FF2B5EF4-FFF2-40B4-BE49-F238E27FC236}">
                <a16:creationId xmlns:a16="http://schemas.microsoft.com/office/drawing/2014/main" id="{27FC567E-B826-4161-80E2-C12F203B7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139A2-306F-4785-9B42-1BACB8C8685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548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35950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8EB4-D4B3-49C8-A108-1DB18B2524E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EDC62-11AF-46C7-A540-6ECD8FF2427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66CB5-2A08-4540-85E0-C72EA9B259C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C0BB1F-5490-4D26-98F0-845EE6CCD04F}"/>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a:extLst>
              <a:ext uri="{FF2B5EF4-FFF2-40B4-BE49-F238E27FC236}">
                <a16:creationId xmlns:a16="http://schemas.microsoft.com/office/drawing/2014/main" id="{34558C92-A122-4CA2-B86D-783379D2F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A16E8-A50A-4C02-9CB6-4794CAC2D74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4276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8AA3-8B0A-4438-8313-5F29A74BAE9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3F55AB-E447-4FFD-89A4-3800A87B7B6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6E52A3D-B5D1-4ADF-8F48-BC3A687E865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FA9DE0-DF36-43F0-8C35-C6630877283B}"/>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a:extLst>
              <a:ext uri="{FF2B5EF4-FFF2-40B4-BE49-F238E27FC236}">
                <a16:creationId xmlns:a16="http://schemas.microsoft.com/office/drawing/2014/main" id="{D94F54D0-3C90-40C4-9B98-F5E221BB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BF948-767F-4A41-8C38-3C83F4CCF53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76780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1393-6384-4EE5-86C8-A4D644C305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BE7CE-09AF-45CE-B404-71EB6F54D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C7013-46DA-4455-931C-096B044E712D}"/>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49C96EA1-9150-4293-9C6C-6E6B8D402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60864-D02B-4B41-BFD5-FD45939AE66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49745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D2FCE-C1BF-45D2-9CF8-9F78FB5639E9}"/>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2C44E-834B-44C9-9BC5-1D38DB68CEA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EFEB2-AA74-4757-AAF6-768C77991CA1}"/>
              </a:ext>
            </a:extLst>
          </p:cNvPr>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045D33AA-C89E-4A4E-BBB5-CA3CF3868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BA6C-B7CF-409F-855F-6AC19AE0A22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68548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6264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14888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152422"/>
            <a:ext cx="865613" cy="818092"/>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172341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626257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948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6320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3074F12-AA26-4AC8-9962-C36BB8F32554}"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86871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3269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38741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482"/>
            <a:ext cx="865613" cy="818092"/>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75677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3712"/>
            <a:ext cx="865613" cy="818092"/>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80677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fld id="{B82CCC60-E8CD-4174-8B1A-7DF615B22EEF}" type="slidenum">
              <a:rPr lang="en-US" smtClean="0"/>
              <a:pPr/>
              <a:t>‹#›</a:t>
            </a:fld>
            <a:endParaRPr lang="en-US"/>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85899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3532444"/>
            <a:ext cx="865613" cy="818092"/>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331540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29681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903844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4468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a:xfrm>
            <a:off x="510241" y="4452141"/>
            <a:ext cx="4595104" cy="273844"/>
          </a:xfrm>
        </p:spPr>
        <p:txBody>
          <a:bodyPr/>
          <a:lstStyle/>
          <a:p>
            <a:endParaRPr lang="en-US"/>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415773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246071"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4.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55DBE-1CDC-4BC7-B438-CC987238AF4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EE1B11-7040-4C95-A846-195E1BB2D4F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DE908-5F36-4F12-A32C-FE88EDE113B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2/2/2022</a:t>
            </a:fld>
            <a:endParaRPr lang="en-US"/>
          </a:p>
        </p:txBody>
      </p:sp>
      <p:sp>
        <p:nvSpPr>
          <p:cNvPr id="5" name="Footer Placeholder 4">
            <a:extLst>
              <a:ext uri="{FF2B5EF4-FFF2-40B4-BE49-F238E27FC236}">
                <a16:creationId xmlns:a16="http://schemas.microsoft.com/office/drawing/2014/main" id="{2D0D96FB-2022-4EB9-BB44-FD4BF227CF4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F2AC02-865B-4C5C-A594-B3BBA2F6109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281841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53074F12-AA26-4AC8-9962-C36BB8F32554}" type="datetimeFigureOut">
              <a:rPr lang="en-US" smtClean="0"/>
              <a:pPr/>
              <a:t>2/2/2022</a:t>
            </a:fld>
            <a:endParaRPr lang="en-US"/>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98639240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76899"/>
            <a:ext cx="7329840" cy="1527050"/>
          </a:xfrm>
        </p:spPr>
        <p:txBody>
          <a:bodyPr>
            <a:normAutofit/>
          </a:bodyPr>
          <a:lstStyle/>
          <a:p>
            <a:r>
              <a:rPr lang="en-US" sz="4000" u="sng" dirty="0"/>
              <a:t>Android Malware Analysis</a:t>
            </a:r>
          </a:p>
        </p:txBody>
      </p:sp>
      <p:sp>
        <p:nvSpPr>
          <p:cNvPr id="3" name="Subtitle 2"/>
          <p:cNvSpPr>
            <a:spLocks noGrp="1"/>
          </p:cNvSpPr>
          <p:nvPr>
            <p:ph type="subTitle" idx="1"/>
          </p:nvPr>
        </p:nvSpPr>
        <p:spPr>
          <a:xfrm>
            <a:off x="1365195" y="3793388"/>
            <a:ext cx="7329840" cy="1221642"/>
          </a:xfrm>
        </p:spPr>
        <p:txBody>
          <a:bodyPr>
            <a:normAutofit fontScale="92500" lnSpcReduction="10000"/>
          </a:bodyPr>
          <a:lstStyle/>
          <a:p>
            <a:pPr algn="r"/>
            <a:r>
              <a:rPr lang="en-US" sz="2400" dirty="0"/>
              <a:t>Harshit Mishra (19BCE0799)</a:t>
            </a:r>
          </a:p>
          <a:p>
            <a:pPr algn="r"/>
            <a:r>
              <a:rPr lang="en-US" sz="2400" dirty="0" err="1"/>
              <a:t>Alokam</a:t>
            </a:r>
            <a:r>
              <a:rPr lang="en-US" sz="2400" dirty="0"/>
              <a:t> </a:t>
            </a:r>
            <a:r>
              <a:rPr lang="en-US" sz="2400" dirty="0" err="1"/>
              <a:t>Nikhitha</a:t>
            </a:r>
            <a:r>
              <a:rPr lang="en-US" sz="2400" dirty="0"/>
              <a:t> (19BCE2555)</a:t>
            </a:r>
          </a:p>
          <a:p>
            <a:pPr algn="r"/>
            <a:r>
              <a:rPr lang="en-US" sz="2400" dirty="0" err="1"/>
              <a:t>Shreeyam</a:t>
            </a:r>
            <a:r>
              <a:rPr lang="en-US" sz="2400" dirty="0"/>
              <a:t> Sharma (19BCE2700)</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B5DE-D484-466F-A87E-8F18C105D249}"/>
              </a:ext>
            </a:extLst>
          </p:cNvPr>
          <p:cNvSpPr>
            <a:spLocks noGrp="1"/>
          </p:cNvSpPr>
          <p:nvPr>
            <p:ph type="title"/>
          </p:nvPr>
        </p:nvSpPr>
        <p:spPr/>
        <p:txBody>
          <a:bodyPr>
            <a:normAutofit/>
          </a:bodyPr>
          <a:lstStyle/>
          <a:p>
            <a:r>
              <a:rPr lang="en-IN" sz="4400" b="1" u="sng" dirty="0"/>
              <a:t>Algorithms Used</a:t>
            </a:r>
          </a:p>
        </p:txBody>
      </p:sp>
      <p:sp>
        <p:nvSpPr>
          <p:cNvPr id="3" name="Content Placeholder 2">
            <a:extLst>
              <a:ext uri="{FF2B5EF4-FFF2-40B4-BE49-F238E27FC236}">
                <a16:creationId xmlns:a16="http://schemas.microsoft.com/office/drawing/2014/main" id="{595AC37C-1BE0-4C9B-B174-0AD1F994F396}"/>
              </a:ext>
            </a:extLst>
          </p:cNvPr>
          <p:cNvSpPr>
            <a:spLocks noGrp="1"/>
          </p:cNvSpPr>
          <p:nvPr>
            <p:ph idx="1"/>
          </p:nvPr>
        </p:nvSpPr>
        <p:spPr/>
        <p:txBody>
          <a:bodyPr/>
          <a:lstStyle/>
          <a:p>
            <a:r>
              <a:rPr lang="en-IN" dirty="0"/>
              <a:t>Decision Tree</a:t>
            </a:r>
          </a:p>
          <a:p>
            <a:r>
              <a:rPr lang="en-IN" dirty="0"/>
              <a:t>Naïve Bayes</a:t>
            </a:r>
          </a:p>
          <a:p>
            <a:r>
              <a:rPr lang="en-IN" dirty="0"/>
              <a:t>K-Nearest Neighbour</a:t>
            </a:r>
          </a:p>
          <a:p>
            <a:r>
              <a:rPr lang="en-IN" dirty="0"/>
              <a:t>Random Forest Regression</a:t>
            </a:r>
          </a:p>
        </p:txBody>
      </p:sp>
    </p:spTree>
    <p:extLst>
      <p:ext uri="{BB962C8B-B14F-4D97-AF65-F5344CB8AC3E}">
        <p14:creationId xmlns:p14="http://schemas.microsoft.com/office/powerpoint/2010/main" val="2327530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his Is How to Write an Effective Research Paper | Grammarly">
            <a:extLst>
              <a:ext uri="{FF2B5EF4-FFF2-40B4-BE49-F238E27FC236}">
                <a16:creationId xmlns:a16="http://schemas.microsoft.com/office/drawing/2014/main" id="{A30552A0-4B69-4A3E-BC6D-997C96336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2055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53C-6D9F-41CE-BB61-80D261719278}"/>
              </a:ext>
            </a:extLst>
          </p:cNvPr>
          <p:cNvSpPr>
            <a:spLocks noGrp="1"/>
          </p:cNvSpPr>
          <p:nvPr>
            <p:ph type="title"/>
          </p:nvPr>
        </p:nvSpPr>
        <p:spPr>
          <a:xfrm>
            <a:off x="0" y="564921"/>
            <a:ext cx="7778805" cy="810704"/>
          </a:xfrm>
        </p:spPr>
        <p:txBody>
          <a:bodyPr/>
          <a:lstStyle/>
          <a:p>
            <a:pPr algn="ctr"/>
            <a:r>
              <a:rPr lang="en-IN" dirty="0"/>
              <a:t>Machine Learning with dynamic analysis</a:t>
            </a:r>
          </a:p>
        </p:txBody>
      </p:sp>
      <p:sp>
        <p:nvSpPr>
          <p:cNvPr id="3" name="Content Placeholder 2">
            <a:extLst>
              <a:ext uri="{FF2B5EF4-FFF2-40B4-BE49-F238E27FC236}">
                <a16:creationId xmlns:a16="http://schemas.microsoft.com/office/drawing/2014/main" id="{9789CE0C-EA49-4AE3-BB59-1662A71B9DA3}"/>
              </a:ext>
            </a:extLst>
          </p:cNvPr>
          <p:cNvSpPr>
            <a:spLocks noGrp="1"/>
          </p:cNvSpPr>
          <p:nvPr>
            <p:ph idx="1"/>
          </p:nvPr>
        </p:nvSpPr>
        <p:spPr>
          <a:xfrm>
            <a:off x="143555" y="1655520"/>
            <a:ext cx="8856890" cy="3262375"/>
          </a:xfrm>
        </p:spPr>
        <p:txBody>
          <a:bodyPr>
            <a:normAutofit/>
          </a:bodyPr>
          <a:lstStyle/>
          <a:p>
            <a:pPr marL="0" indent="0" algn="just">
              <a:buNone/>
            </a:pPr>
            <a:r>
              <a:rPr lang="en-US" dirty="0" err="1"/>
              <a:t>DroidDolphin</a:t>
            </a:r>
            <a:r>
              <a:rPr lang="en-US" dirty="0"/>
              <a:t>(2014) is a dynamic analysis framework that uses the GUI, big data, and machine learning for the detection of malicious applications in Android. Its analysis process consists of the extraction of information of the calls to the API and 13 activities, whilst the application executed in virtual environments. The SVM machine learning algorithm with the LIBSVM public library was used, a training dataset of 32,000 benign and malign applications, and a testing dataset of 3,000 healthy applications and 1,000 malicious. The preliminary results showed a precision of 86.1% and an F-score of 0.875.</a:t>
            </a:r>
          </a:p>
          <a:p>
            <a:pPr marL="0" indent="0" algn="just">
              <a:buNone/>
            </a:pPr>
            <a:endParaRPr lang="en-US" dirty="0"/>
          </a:p>
          <a:p>
            <a:pPr marL="0" indent="0" algn="just">
              <a:buNone/>
            </a:pPr>
            <a:r>
              <a:rPr lang="en-US" b="1" dirty="0"/>
              <a:t>Citation: </a:t>
            </a:r>
            <a:r>
              <a:rPr lang="en-IN" b="1" dirty="0"/>
              <a:t>Wu, Wen-</a:t>
            </a:r>
            <a:r>
              <a:rPr lang="en-IN" b="1" dirty="0" err="1"/>
              <a:t>Chieh</a:t>
            </a:r>
            <a:r>
              <a:rPr lang="en-IN" b="1" dirty="0"/>
              <a:t> &amp; Hung, Shih-Hao. (2014). </a:t>
            </a:r>
            <a:r>
              <a:rPr lang="en-IN" b="1" dirty="0" err="1"/>
              <a:t>DroidDolphin</a:t>
            </a:r>
            <a:r>
              <a:rPr lang="en-IN" b="1" dirty="0"/>
              <a:t>. 247-252. 10.1145/2663761.2664223.</a:t>
            </a:r>
          </a:p>
        </p:txBody>
      </p:sp>
    </p:spTree>
    <p:extLst>
      <p:ext uri="{BB962C8B-B14F-4D97-AF65-F5344CB8AC3E}">
        <p14:creationId xmlns:p14="http://schemas.microsoft.com/office/powerpoint/2010/main" val="2105373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53C-6D9F-41CE-BB61-80D261719278}"/>
              </a:ext>
            </a:extLst>
          </p:cNvPr>
          <p:cNvSpPr>
            <a:spLocks noGrp="1"/>
          </p:cNvSpPr>
          <p:nvPr>
            <p:ph type="title"/>
          </p:nvPr>
        </p:nvSpPr>
        <p:spPr>
          <a:xfrm>
            <a:off x="0" y="564921"/>
            <a:ext cx="7778805" cy="810704"/>
          </a:xfrm>
        </p:spPr>
        <p:txBody>
          <a:bodyPr>
            <a:normAutofit fontScale="90000"/>
          </a:bodyPr>
          <a:lstStyle/>
          <a:p>
            <a:pPr algn="ctr"/>
            <a:r>
              <a:rPr lang="en-IN" dirty="0"/>
              <a:t>A Machine Learning Approach to Android Malware Detection</a:t>
            </a:r>
          </a:p>
        </p:txBody>
      </p:sp>
      <p:sp>
        <p:nvSpPr>
          <p:cNvPr id="3" name="Content Placeholder 2">
            <a:extLst>
              <a:ext uri="{FF2B5EF4-FFF2-40B4-BE49-F238E27FC236}">
                <a16:creationId xmlns:a16="http://schemas.microsoft.com/office/drawing/2014/main" id="{9789CE0C-EA49-4AE3-BB59-1662A71B9DA3}"/>
              </a:ext>
            </a:extLst>
          </p:cNvPr>
          <p:cNvSpPr>
            <a:spLocks noGrp="1"/>
          </p:cNvSpPr>
          <p:nvPr>
            <p:ph idx="1"/>
          </p:nvPr>
        </p:nvSpPr>
        <p:spPr>
          <a:xfrm>
            <a:off x="143555" y="1655520"/>
            <a:ext cx="8856890" cy="3359510"/>
          </a:xfrm>
        </p:spPr>
        <p:txBody>
          <a:bodyPr>
            <a:normAutofit fontScale="92500" lnSpcReduction="10000"/>
          </a:bodyPr>
          <a:lstStyle/>
          <a:p>
            <a:pPr marL="0" indent="0" algn="just">
              <a:spcBef>
                <a:spcPts val="1200"/>
              </a:spcBef>
              <a:buNone/>
            </a:pPr>
            <a:r>
              <a:rPr lang="en-US" dirty="0" err="1"/>
              <a:t>Sahs</a:t>
            </a:r>
            <a:r>
              <a:rPr lang="en-US" dirty="0"/>
              <a:t> and Khan (2012) propose a machine learning system to detect malware in Android devices with the One-Class SVM classification algorithm and static analysis as a technique to obtain the information from the applications. During the development, they used the </a:t>
            </a:r>
            <a:r>
              <a:rPr lang="en-US" dirty="0" err="1"/>
              <a:t>Androguard</a:t>
            </a:r>
            <a:r>
              <a:rPr lang="en-US" dirty="0"/>
              <a:t> tool to extract the information of the APK and the Scikit-learn framework. From the AndroidManifest.xml, they developed a binary vector that contains the information of each permission used for every application and a Control Flow Graph [CFG], which corresponds to an abstract representation of a program. They were able to obtain a low rate of false negatives but a high rate of false positives.</a:t>
            </a:r>
          </a:p>
          <a:p>
            <a:pPr marL="0" indent="0" algn="just">
              <a:buNone/>
            </a:pPr>
            <a:endParaRPr lang="en-US" dirty="0"/>
          </a:p>
          <a:p>
            <a:pPr marL="0" indent="0" algn="just">
              <a:buNone/>
            </a:pPr>
            <a:r>
              <a:rPr lang="en-IN" b="1" dirty="0"/>
              <a:t>Citation:</a:t>
            </a:r>
          </a:p>
          <a:p>
            <a:pPr marL="0" indent="0" algn="just">
              <a:buNone/>
            </a:pPr>
            <a:r>
              <a:rPr lang="en-US" b="1" dirty="0"/>
              <a:t>J. </a:t>
            </a:r>
            <a:r>
              <a:rPr lang="en-US" b="1" dirty="0" err="1"/>
              <a:t>Sahs</a:t>
            </a:r>
            <a:r>
              <a:rPr lang="en-US" b="1" dirty="0"/>
              <a:t> and L. Khan, "A Machine Learning Approach to Android Malware Detection," 2012 European Intelligence and Security Informatics Conference, Odense, 2012, pp. 141-147, </a:t>
            </a:r>
            <a:r>
              <a:rPr lang="en-US" b="1" dirty="0" err="1"/>
              <a:t>doi</a:t>
            </a:r>
            <a:r>
              <a:rPr lang="en-US" b="1" dirty="0"/>
              <a:t>: 10.1109/EISIC.2012.34. </a:t>
            </a:r>
            <a:endParaRPr lang="en-IN" b="1" dirty="0"/>
          </a:p>
        </p:txBody>
      </p:sp>
    </p:spTree>
    <p:extLst>
      <p:ext uri="{BB962C8B-B14F-4D97-AF65-F5344CB8AC3E}">
        <p14:creationId xmlns:p14="http://schemas.microsoft.com/office/powerpoint/2010/main" val="13532105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53C-6D9F-41CE-BB61-80D261719278}"/>
              </a:ext>
            </a:extLst>
          </p:cNvPr>
          <p:cNvSpPr>
            <a:spLocks noGrp="1"/>
          </p:cNvSpPr>
          <p:nvPr>
            <p:ph type="title"/>
          </p:nvPr>
        </p:nvSpPr>
        <p:spPr>
          <a:xfrm>
            <a:off x="75069" y="586585"/>
            <a:ext cx="7703736" cy="810704"/>
          </a:xfrm>
        </p:spPr>
        <p:txBody>
          <a:bodyPr>
            <a:normAutofit fontScale="90000"/>
          </a:bodyPr>
          <a:lstStyle/>
          <a:p>
            <a:pPr algn="ctr"/>
            <a:r>
              <a:rPr lang="en-IN" dirty="0"/>
              <a:t>An Android Malicious Code Detection Method based on improved DCA algorithm</a:t>
            </a:r>
          </a:p>
        </p:txBody>
      </p:sp>
      <p:sp>
        <p:nvSpPr>
          <p:cNvPr id="3" name="Content Placeholder 2">
            <a:extLst>
              <a:ext uri="{FF2B5EF4-FFF2-40B4-BE49-F238E27FC236}">
                <a16:creationId xmlns:a16="http://schemas.microsoft.com/office/drawing/2014/main" id="{9789CE0C-EA49-4AE3-BB59-1662A71B9DA3}"/>
              </a:ext>
            </a:extLst>
          </p:cNvPr>
          <p:cNvSpPr>
            <a:spLocks noGrp="1"/>
          </p:cNvSpPr>
          <p:nvPr>
            <p:ph idx="1"/>
          </p:nvPr>
        </p:nvSpPr>
        <p:spPr>
          <a:xfrm>
            <a:off x="143555" y="1752655"/>
            <a:ext cx="8856890" cy="3262375"/>
          </a:xfrm>
        </p:spPr>
        <p:txBody>
          <a:bodyPr>
            <a:normAutofit lnSpcReduction="10000"/>
          </a:bodyPr>
          <a:lstStyle/>
          <a:p>
            <a:pPr marL="0" indent="0" algn="just">
              <a:buNone/>
            </a:pPr>
            <a:r>
              <a:rPr lang="en-US" dirty="0"/>
              <a:t>Although understanding Android malware using dynamic analysis can provide a comprehensive view, it is still subjected to high cost in environment deployment and manual efforts in investigation. They have proposed a static feature-based mechanism to provide a static analyst paradigm for detecting the Android malware. The mechanism considers the static information including permissions, deployment of components, Intent messages passing and API calls for characterizing the Android applications behavior.</a:t>
            </a:r>
          </a:p>
          <a:p>
            <a:pPr marL="0" indent="0">
              <a:buNone/>
            </a:pPr>
            <a:endParaRPr lang="en-US" dirty="0"/>
          </a:p>
          <a:p>
            <a:pPr marL="0" indent="0">
              <a:buNone/>
            </a:pPr>
            <a:r>
              <a:rPr lang="en-US" b="1" dirty="0"/>
              <a:t>Citation:</a:t>
            </a:r>
          </a:p>
          <a:p>
            <a:pPr marL="0" indent="0">
              <a:buNone/>
            </a:pPr>
            <a:r>
              <a:rPr lang="en-IN" b="1" dirty="0"/>
              <a:t>D. Wu, C. Mao, T. Wei, H. Lee and K. Wu, "</a:t>
            </a:r>
            <a:r>
              <a:rPr lang="en-IN" b="1" dirty="0" err="1"/>
              <a:t>DroidMat</a:t>
            </a:r>
            <a:r>
              <a:rPr lang="en-IN" b="1" dirty="0"/>
              <a:t>: Android Malware Detection through Manifest and API Calls Tracing," 2012 Seventh Asia Joint Conference on Information Security, Tokyo, 2012, pp. 62-69, </a:t>
            </a:r>
            <a:r>
              <a:rPr lang="en-IN" b="1" dirty="0" err="1"/>
              <a:t>doi</a:t>
            </a:r>
            <a:r>
              <a:rPr lang="en-IN" b="1" dirty="0"/>
              <a:t>: 10.1109/AsiaJCIS.2012.18.</a:t>
            </a:r>
          </a:p>
        </p:txBody>
      </p:sp>
    </p:spTree>
    <p:extLst>
      <p:ext uri="{BB962C8B-B14F-4D97-AF65-F5344CB8AC3E}">
        <p14:creationId xmlns:p14="http://schemas.microsoft.com/office/powerpoint/2010/main" val="29893820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53C-6D9F-41CE-BB61-80D261719278}"/>
              </a:ext>
            </a:extLst>
          </p:cNvPr>
          <p:cNvSpPr>
            <a:spLocks noGrp="1"/>
          </p:cNvSpPr>
          <p:nvPr>
            <p:ph type="title"/>
          </p:nvPr>
        </p:nvSpPr>
        <p:spPr>
          <a:xfrm>
            <a:off x="-9150" y="564921"/>
            <a:ext cx="7787955" cy="810704"/>
          </a:xfrm>
        </p:spPr>
        <p:txBody>
          <a:bodyPr>
            <a:normAutofit fontScale="90000"/>
          </a:bodyPr>
          <a:lstStyle/>
          <a:p>
            <a:pPr algn="ctr"/>
            <a:r>
              <a:rPr lang="en-IN" dirty="0"/>
              <a:t>Machine Learning aided Android Malware classification.</a:t>
            </a:r>
          </a:p>
        </p:txBody>
      </p:sp>
      <p:sp>
        <p:nvSpPr>
          <p:cNvPr id="3" name="Content Placeholder 2">
            <a:extLst>
              <a:ext uri="{FF2B5EF4-FFF2-40B4-BE49-F238E27FC236}">
                <a16:creationId xmlns:a16="http://schemas.microsoft.com/office/drawing/2014/main" id="{9789CE0C-EA49-4AE3-BB59-1662A71B9DA3}"/>
              </a:ext>
            </a:extLst>
          </p:cNvPr>
          <p:cNvSpPr>
            <a:spLocks noGrp="1"/>
          </p:cNvSpPr>
          <p:nvPr>
            <p:ph idx="1"/>
          </p:nvPr>
        </p:nvSpPr>
        <p:spPr>
          <a:xfrm>
            <a:off x="143555" y="1752655"/>
            <a:ext cx="8856890" cy="3262375"/>
          </a:xfrm>
        </p:spPr>
        <p:txBody>
          <a:bodyPr>
            <a:normAutofit lnSpcReduction="10000"/>
          </a:bodyPr>
          <a:lstStyle/>
          <a:p>
            <a:pPr marL="0" indent="0" algn="just">
              <a:buNone/>
            </a:pPr>
            <a:r>
              <a:rPr lang="en-US" dirty="0"/>
              <a:t>In this paper they have proposed two machine learning aided approaches for static analysis of Android malware. The first approach is based on permissions and the other is based on source code analysis utilizing a bag-of-words representation model. The permission-based model is computationally inexpensive, and is implemented as the feature of OWASP Seraphim droid Android app that can be obtained from Google Play Store. Our evaluations of both approaches indicate an F-score of 95.1% and F-measure of 89% for the source code-based classification and permission-based classification modes, respectively.</a:t>
            </a:r>
          </a:p>
          <a:p>
            <a:pPr marL="0" indent="0">
              <a:buNone/>
            </a:pPr>
            <a:endParaRPr lang="en-US" dirty="0"/>
          </a:p>
          <a:p>
            <a:pPr marL="0" indent="0">
              <a:buNone/>
            </a:pPr>
            <a:r>
              <a:rPr lang="en-US" b="1" dirty="0"/>
              <a:t>Citation:</a:t>
            </a:r>
          </a:p>
          <a:p>
            <a:pPr marL="0" indent="0">
              <a:buNone/>
            </a:pPr>
            <a:r>
              <a:rPr lang="en-US" dirty="0"/>
              <a:t>Milosevic, N., </a:t>
            </a:r>
            <a:r>
              <a:rPr lang="en-US" dirty="0" err="1"/>
              <a:t>Dehghantanha</a:t>
            </a:r>
            <a:r>
              <a:rPr lang="en-US" dirty="0"/>
              <a:t>, A., &amp; Choo, K. K. R. (2017). Machine learning aided Android malware classification. Computers &amp; Electrical Engineering, 61, 266-274. </a:t>
            </a:r>
            <a:endParaRPr lang="en-IN" b="1" dirty="0"/>
          </a:p>
        </p:txBody>
      </p:sp>
    </p:spTree>
    <p:extLst>
      <p:ext uri="{BB962C8B-B14F-4D97-AF65-F5344CB8AC3E}">
        <p14:creationId xmlns:p14="http://schemas.microsoft.com/office/powerpoint/2010/main" val="21250498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53C-6D9F-41CE-BB61-80D261719278}"/>
              </a:ext>
            </a:extLst>
          </p:cNvPr>
          <p:cNvSpPr>
            <a:spLocks noGrp="1"/>
          </p:cNvSpPr>
          <p:nvPr>
            <p:ph type="title"/>
          </p:nvPr>
        </p:nvSpPr>
        <p:spPr>
          <a:xfrm>
            <a:off x="0" y="564921"/>
            <a:ext cx="7778805" cy="810704"/>
          </a:xfrm>
        </p:spPr>
        <p:txBody>
          <a:bodyPr>
            <a:normAutofit fontScale="90000"/>
          </a:bodyPr>
          <a:lstStyle/>
          <a:p>
            <a:pPr algn="ctr"/>
            <a:r>
              <a:rPr lang="en-IN" dirty="0"/>
              <a:t>Droid Permission miner: Mining prominent permissions for android malware analysis.</a:t>
            </a:r>
          </a:p>
        </p:txBody>
      </p:sp>
      <p:sp>
        <p:nvSpPr>
          <p:cNvPr id="3" name="Content Placeholder 2">
            <a:extLst>
              <a:ext uri="{FF2B5EF4-FFF2-40B4-BE49-F238E27FC236}">
                <a16:creationId xmlns:a16="http://schemas.microsoft.com/office/drawing/2014/main" id="{9789CE0C-EA49-4AE3-BB59-1662A71B9DA3}"/>
              </a:ext>
            </a:extLst>
          </p:cNvPr>
          <p:cNvSpPr>
            <a:spLocks noGrp="1"/>
          </p:cNvSpPr>
          <p:nvPr>
            <p:ph idx="1"/>
          </p:nvPr>
        </p:nvSpPr>
        <p:spPr>
          <a:xfrm>
            <a:off x="143555" y="1655521"/>
            <a:ext cx="8856890" cy="3359510"/>
          </a:xfrm>
        </p:spPr>
        <p:txBody>
          <a:bodyPr>
            <a:normAutofit lnSpcReduction="10000"/>
          </a:bodyPr>
          <a:lstStyle/>
          <a:p>
            <a:pPr marL="0" indent="0" algn="just">
              <a:buNone/>
            </a:pPr>
            <a:r>
              <a:rPr lang="en-US" dirty="0"/>
              <a:t>In this paper, they have proposed static analysis of android malware files by mining prominent permissions. The proposed technique is implemented by extracting permissions from 436 .</a:t>
            </a:r>
            <a:r>
              <a:rPr lang="en-US" dirty="0" err="1"/>
              <a:t>apk</a:t>
            </a:r>
            <a:r>
              <a:rPr lang="en-US" dirty="0"/>
              <a:t> files. Feature pruning is carried out to investigate the impact of feature length on accuracy. The prominent features that give way to lesser misclassification are determined using Bi-Normal Separation (BNS) and Mutual Information (MI) feature selection techniques. Results suggest that Droid permission miner can be used for preliminary classification of Android package files.</a:t>
            </a:r>
          </a:p>
          <a:p>
            <a:pPr marL="0" indent="0" algn="just">
              <a:buNone/>
            </a:pPr>
            <a:endParaRPr lang="en-US" dirty="0"/>
          </a:p>
          <a:p>
            <a:pPr marL="0" indent="0" algn="just">
              <a:buNone/>
            </a:pPr>
            <a:r>
              <a:rPr lang="en-US" b="1" dirty="0"/>
              <a:t>Citation:</a:t>
            </a:r>
          </a:p>
          <a:p>
            <a:pPr marL="0" indent="0" algn="just">
              <a:buNone/>
            </a:pPr>
            <a:r>
              <a:rPr lang="en-IN" dirty="0"/>
              <a:t>A. M. </a:t>
            </a:r>
            <a:r>
              <a:rPr lang="en-IN" dirty="0" err="1"/>
              <a:t>Aswini</a:t>
            </a:r>
            <a:r>
              <a:rPr lang="en-IN" dirty="0"/>
              <a:t> and P. Vinod, "Droid permission miner: Mining prominent permissions for Android malware analysis," The Fifth International Conference on the Applications of Digital Information and Web Technologies (ICADIWT 2014), Bangalore, 2014, pp. 81-86, </a:t>
            </a:r>
            <a:r>
              <a:rPr lang="en-IN" dirty="0" err="1"/>
              <a:t>doi</a:t>
            </a:r>
            <a:r>
              <a:rPr lang="en-IN" dirty="0"/>
              <a:t>: 10.1109/ICADIWT.2014.6814679.</a:t>
            </a:r>
            <a:endParaRPr lang="en-IN" b="1" dirty="0"/>
          </a:p>
        </p:txBody>
      </p:sp>
    </p:spTree>
    <p:extLst>
      <p:ext uri="{BB962C8B-B14F-4D97-AF65-F5344CB8AC3E}">
        <p14:creationId xmlns:p14="http://schemas.microsoft.com/office/powerpoint/2010/main" val="38943317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3" name="Title 2">
            <a:extLst>
              <a:ext uri="{FF2B5EF4-FFF2-40B4-BE49-F238E27FC236}">
                <a16:creationId xmlns:a16="http://schemas.microsoft.com/office/drawing/2014/main" id="{8F3F026F-CC9E-4885-BE49-03E2273E5E20}"/>
              </a:ext>
            </a:extLst>
          </p:cNvPr>
          <p:cNvSpPr>
            <a:spLocks noGrp="1"/>
          </p:cNvSpPr>
          <p:nvPr>
            <p:ph type="title"/>
          </p:nvPr>
        </p:nvSpPr>
        <p:spPr/>
        <p:txBody>
          <a:bodyPr/>
          <a:lstStyle/>
          <a:p>
            <a:endParaRPr lang="en-IN"/>
          </a:p>
        </p:txBody>
      </p:sp>
      <p:pic>
        <p:nvPicPr>
          <p:cNvPr id="103" name="Picture 2" descr="References vs. Letters of Recommendation – Becoming a Different Kind of  Professional">
            <a:extLst>
              <a:ext uri="{FF2B5EF4-FFF2-40B4-BE49-F238E27FC236}">
                <a16:creationId xmlns:a16="http://schemas.microsoft.com/office/drawing/2014/main" id="{C49B9366-9203-4BD9-88D2-5D5BF911F6F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994"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1327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16AF-B5D8-4F4A-AFE7-2F3D04CB858A}"/>
              </a:ext>
            </a:extLst>
          </p:cNvPr>
          <p:cNvSpPr>
            <a:spLocks noGrp="1"/>
          </p:cNvSpPr>
          <p:nvPr>
            <p:ph type="title"/>
          </p:nvPr>
        </p:nvSpPr>
        <p:spPr/>
        <p:txBody>
          <a:bodyPr>
            <a:noAutofit/>
          </a:bodyPr>
          <a:lstStyle/>
          <a:p>
            <a:r>
              <a:rPr lang="en-IN" b="1" u="sng" dirty="0"/>
              <a:t>References</a:t>
            </a:r>
          </a:p>
        </p:txBody>
      </p:sp>
      <p:sp>
        <p:nvSpPr>
          <p:cNvPr id="3" name="Content Placeholder 2">
            <a:extLst>
              <a:ext uri="{FF2B5EF4-FFF2-40B4-BE49-F238E27FC236}">
                <a16:creationId xmlns:a16="http://schemas.microsoft.com/office/drawing/2014/main" id="{32DABEDD-F8C9-4E87-AC10-65A8A8170581}"/>
              </a:ext>
            </a:extLst>
          </p:cNvPr>
          <p:cNvSpPr>
            <a:spLocks noGrp="1"/>
          </p:cNvSpPr>
          <p:nvPr>
            <p:ph idx="1"/>
          </p:nvPr>
        </p:nvSpPr>
        <p:spPr>
          <a:xfrm>
            <a:off x="143555" y="1350110"/>
            <a:ext cx="7177135" cy="3511061"/>
          </a:xfrm>
        </p:spPr>
        <p:txBody>
          <a:bodyPr>
            <a:normAutofit/>
          </a:bodyPr>
          <a:lstStyle/>
          <a:p>
            <a:r>
              <a:rPr lang="en-IN" sz="1600" b="1" dirty="0"/>
              <a:t>Wu, Wen-</a:t>
            </a:r>
            <a:r>
              <a:rPr lang="en-IN" sz="1600" b="1" dirty="0" err="1"/>
              <a:t>Chieh</a:t>
            </a:r>
            <a:r>
              <a:rPr lang="en-IN" sz="1600" b="1" dirty="0"/>
              <a:t> &amp; Hung, Shih-Hao. (2014). </a:t>
            </a:r>
            <a:r>
              <a:rPr lang="en-IN" sz="1600" b="1" dirty="0" err="1"/>
              <a:t>DroidDolphin</a:t>
            </a:r>
            <a:r>
              <a:rPr lang="en-IN" sz="1600" b="1" dirty="0"/>
              <a:t>. 247-252. 10.1145/2663761.2664223.</a:t>
            </a:r>
          </a:p>
          <a:p>
            <a:endParaRPr lang="en-IN" sz="1600" b="1" dirty="0"/>
          </a:p>
          <a:p>
            <a:r>
              <a:rPr lang="en-US" sz="1600" b="1" dirty="0"/>
              <a:t>J. </a:t>
            </a:r>
            <a:r>
              <a:rPr lang="en-US" sz="1600" b="1" dirty="0" err="1"/>
              <a:t>Sahs</a:t>
            </a:r>
            <a:r>
              <a:rPr lang="en-US" sz="1600" b="1" dirty="0"/>
              <a:t> and L. Khan, "A Machine Learning Approach to Android Malware Detection," 2012 European Intelligence and Security Informatics Conference, Odense, 2012, pp. 141-147, </a:t>
            </a:r>
            <a:r>
              <a:rPr lang="en-US" sz="1600" b="1" dirty="0" err="1"/>
              <a:t>doi</a:t>
            </a:r>
            <a:r>
              <a:rPr lang="en-US" sz="1600" b="1" dirty="0"/>
              <a:t>: 10.1109/EISIC.2012.34.</a:t>
            </a:r>
          </a:p>
          <a:p>
            <a:endParaRPr lang="en-US" sz="1600" b="1" dirty="0"/>
          </a:p>
          <a:p>
            <a:r>
              <a:rPr lang="en-IN" sz="1600" b="1" dirty="0"/>
              <a:t>D. Wu, C. Mao, T. Wei, H. Lee and K. Wu, "</a:t>
            </a:r>
            <a:r>
              <a:rPr lang="en-IN" sz="1600" b="1" dirty="0" err="1"/>
              <a:t>DroidMat</a:t>
            </a:r>
            <a:r>
              <a:rPr lang="en-IN" sz="1600" b="1" dirty="0"/>
              <a:t>: Android Malware Detection through Manifest and API Calls Tracing," 2012 Seventh Asia Joint Conference on Information Security, Tokyo, 2012, pp. 62-69, </a:t>
            </a:r>
            <a:r>
              <a:rPr lang="en-IN" sz="1600" b="1" dirty="0" err="1"/>
              <a:t>doi</a:t>
            </a:r>
            <a:r>
              <a:rPr lang="en-IN" sz="1600" b="1" dirty="0"/>
              <a:t>: 10.1109/AsiaJCIS.2012.18.</a:t>
            </a:r>
            <a:endParaRPr lang="en-IN" sz="2400" b="1" dirty="0"/>
          </a:p>
          <a:p>
            <a:endParaRPr lang="en-IN" sz="2400" b="1" dirty="0"/>
          </a:p>
          <a:p>
            <a:endParaRPr lang="en-IN" sz="2400" dirty="0"/>
          </a:p>
          <a:p>
            <a:endParaRPr lang="en-IN" dirty="0"/>
          </a:p>
        </p:txBody>
      </p:sp>
    </p:spTree>
    <p:extLst>
      <p:ext uri="{BB962C8B-B14F-4D97-AF65-F5344CB8AC3E}">
        <p14:creationId xmlns:p14="http://schemas.microsoft.com/office/powerpoint/2010/main" val="3946714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20951-3A1C-4761-8D5A-023F99B343D5}"/>
              </a:ext>
            </a:extLst>
          </p:cNvPr>
          <p:cNvSpPr>
            <a:spLocks noGrp="1"/>
          </p:cNvSpPr>
          <p:nvPr>
            <p:ph idx="1"/>
          </p:nvPr>
        </p:nvSpPr>
        <p:spPr>
          <a:xfrm>
            <a:off x="907080" y="1273757"/>
            <a:ext cx="6108200" cy="2595985"/>
          </a:xfrm>
        </p:spPr>
        <p:txBody>
          <a:bodyPr>
            <a:normAutofit/>
          </a:bodyPr>
          <a:lstStyle/>
          <a:p>
            <a:r>
              <a:rPr lang="en-US" sz="1600" b="1" dirty="0"/>
              <a:t>Milosevic, N., </a:t>
            </a:r>
            <a:r>
              <a:rPr lang="en-US" sz="1600" b="1" dirty="0" err="1"/>
              <a:t>Dehghantanha</a:t>
            </a:r>
            <a:r>
              <a:rPr lang="en-US" sz="1600" b="1" dirty="0"/>
              <a:t>, A., &amp; Choo, K. K. R. (2017). Machine learning aided Android malware classification. Computers &amp; Electrical Engineering, 61, 266-274.</a:t>
            </a:r>
            <a:br>
              <a:rPr lang="en-US" sz="1600" b="1" dirty="0"/>
            </a:br>
            <a:endParaRPr lang="en-US" sz="1600" b="1" dirty="0"/>
          </a:p>
          <a:p>
            <a:r>
              <a:rPr lang="en-IN" sz="1600" b="1" dirty="0"/>
              <a:t>A. M. </a:t>
            </a:r>
            <a:r>
              <a:rPr lang="en-IN" sz="1600" b="1" dirty="0" err="1"/>
              <a:t>Aswini</a:t>
            </a:r>
            <a:r>
              <a:rPr lang="en-IN" sz="1600" b="1" dirty="0"/>
              <a:t> and P. Vinod, "Droid permission miner: Mining prominent permissions for Android malware analysis," The Fifth International Conference on the Applications of Digital Information and Web Technologies (ICADIWT 2014), Bangalore, 2014, pp. 81-86, </a:t>
            </a:r>
            <a:r>
              <a:rPr lang="en-IN" sz="1600" b="1" dirty="0" err="1"/>
              <a:t>doi</a:t>
            </a:r>
            <a:r>
              <a:rPr lang="en-IN" sz="1600" b="1" dirty="0"/>
              <a:t>: 10.1109/ICADIWT.2014.6814679.</a:t>
            </a:r>
          </a:p>
        </p:txBody>
      </p:sp>
    </p:spTree>
    <p:extLst>
      <p:ext uri="{BB962C8B-B14F-4D97-AF65-F5344CB8AC3E}">
        <p14:creationId xmlns:p14="http://schemas.microsoft.com/office/powerpoint/2010/main" val="482096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114"/>
            <a:ext cx="8246070" cy="891995"/>
          </a:xfrm>
        </p:spPr>
        <p:txBody>
          <a:bodyPr>
            <a:normAutofit/>
          </a:bodyPr>
          <a:lstStyle/>
          <a:p>
            <a:r>
              <a:rPr lang="en-US" sz="4000" b="1" u="sng" dirty="0"/>
              <a:t>Contents</a:t>
            </a:r>
          </a:p>
        </p:txBody>
      </p:sp>
      <p:sp>
        <p:nvSpPr>
          <p:cNvPr id="3" name="Content Placeholder 2"/>
          <p:cNvSpPr>
            <a:spLocks noGrp="1"/>
          </p:cNvSpPr>
          <p:nvPr>
            <p:ph idx="1"/>
          </p:nvPr>
        </p:nvSpPr>
        <p:spPr/>
        <p:txBody>
          <a:bodyPr/>
          <a:lstStyle/>
          <a:p>
            <a:r>
              <a:rPr lang="en-US" dirty="0"/>
              <a:t>Abstract</a:t>
            </a:r>
          </a:p>
          <a:p>
            <a:r>
              <a:rPr lang="en-US" dirty="0"/>
              <a:t>Problem Statement</a:t>
            </a:r>
          </a:p>
          <a:p>
            <a:r>
              <a:rPr lang="en-US" dirty="0"/>
              <a:t>Objective</a:t>
            </a:r>
          </a:p>
          <a:p>
            <a:r>
              <a:rPr lang="en-US" dirty="0"/>
              <a:t>Literature Review</a:t>
            </a:r>
          </a:p>
          <a:p>
            <a:r>
              <a:rPr lang="en-US" dirty="0"/>
              <a:t>References</a:t>
            </a: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 text illustration with social icons and tablet computer and  mobile cellphones on cyan digital world map | CanStock">
            <a:extLst>
              <a:ext uri="{FF2B5EF4-FFF2-40B4-BE49-F238E27FC236}">
                <a16:creationId xmlns:a16="http://schemas.microsoft.com/office/drawing/2014/main" id="{D9C44F9C-7979-4D9F-852B-A73B9A35FD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81"/>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9776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030" name="Picture 6" descr="Abstract handwritten lettering Royalty Free Vector Image">
            <a:extLst>
              <a:ext uri="{FF2B5EF4-FFF2-40B4-BE49-F238E27FC236}">
                <a16:creationId xmlns:a16="http://schemas.microsoft.com/office/drawing/2014/main" id="{65113792-09A5-4A5F-8F61-63D3C645736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b="8716"/>
          <a:stretch/>
        </p:blipFill>
        <p:spPr bwMode="auto">
          <a:xfrm>
            <a:off x="0" y="0"/>
            <a:ext cx="9144000" cy="5138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11400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50DC-5EC1-4ACF-98E4-0A00ED013D10}"/>
              </a:ext>
            </a:extLst>
          </p:cNvPr>
          <p:cNvSpPr>
            <a:spLocks noGrp="1"/>
          </p:cNvSpPr>
          <p:nvPr>
            <p:ph type="title"/>
          </p:nvPr>
        </p:nvSpPr>
        <p:spPr/>
        <p:txBody>
          <a:bodyPr>
            <a:noAutofit/>
          </a:bodyPr>
          <a:lstStyle/>
          <a:p>
            <a:r>
              <a:rPr lang="en-IN" b="1" u="sng" dirty="0"/>
              <a:t>Abstract</a:t>
            </a:r>
          </a:p>
        </p:txBody>
      </p:sp>
      <p:sp>
        <p:nvSpPr>
          <p:cNvPr id="3" name="Content Placeholder 2">
            <a:extLst>
              <a:ext uri="{FF2B5EF4-FFF2-40B4-BE49-F238E27FC236}">
                <a16:creationId xmlns:a16="http://schemas.microsoft.com/office/drawing/2014/main" id="{70EA4A04-AA2B-4608-8840-25E462B4D0CA}"/>
              </a:ext>
            </a:extLst>
          </p:cNvPr>
          <p:cNvSpPr>
            <a:spLocks noGrp="1"/>
          </p:cNvSpPr>
          <p:nvPr>
            <p:ph idx="1"/>
          </p:nvPr>
        </p:nvSpPr>
        <p:spPr>
          <a:xfrm>
            <a:off x="448965" y="1198559"/>
            <a:ext cx="6719020" cy="3052946"/>
          </a:xfrm>
        </p:spPr>
        <p:txBody>
          <a:bodyPr>
            <a:normAutofit/>
          </a:bodyPr>
          <a:lstStyle/>
          <a:p>
            <a:pPr marL="0" indent="0" algn="just">
              <a:buNone/>
            </a:pPr>
            <a:r>
              <a:rPr lang="en-US" sz="2000" dirty="0"/>
              <a:t>Malware is one of the major issues regarding the operating system or in the software world. The android system is also going through the same problems. We have seen other Signature-based malware detection techniques were used to detect malware. But the techniques were not able to detect unknown malware. Despite numerous detection and analysis techniques are there, the detection accuracy of new malware is still a crucial issue.</a:t>
            </a:r>
            <a:endParaRPr lang="en-IN" sz="2000" dirty="0"/>
          </a:p>
        </p:txBody>
      </p:sp>
    </p:spTree>
    <p:extLst>
      <p:ext uri="{BB962C8B-B14F-4D97-AF65-F5344CB8AC3E}">
        <p14:creationId xmlns:p14="http://schemas.microsoft.com/office/powerpoint/2010/main" val="1926268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00 Problem Statement Illustrations &amp;amp; Clip Art - iStock">
            <a:extLst>
              <a:ext uri="{FF2B5EF4-FFF2-40B4-BE49-F238E27FC236}">
                <a16:creationId xmlns:a16="http://schemas.microsoft.com/office/drawing/2014/main" id="{5911C073-DB14-4CDF-811C-79837AA5A1A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150" y="-72824"/>
            <a:ext cx="9153150" cy="521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37072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C2DE-ED80-45E1-B2F9-4C9A4335E8E8}"/>
              </a:ext>
            </a:extLst>
          </p:cNvPr>
          <p:cNvSpPr>
            <a:spLocks noGrp="1"/>
          </p:cNvSpPr>
          <p:nvPr>
            <p:ph type="title"/>
          </p:nvPr>
        </p:nvSpPr>
        <p:spPr>
          <a:xfrm>
            <a:off x="448965" y="128471"/>
            <a:ext cx="3512215" cy="61082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IN" b="1" u="sng" dirty="0"/>
              <a:t>Problem Statement</a:t>
            </a:r>
          </a:p>
        </p:txBody>
      </p:sp>
      <p:sp>
        <p:nvSpPr>
          <p:cNvPr id="3" name="Content Placeholder 2">
            <a:extLst>
              <a:ext uri="{FF2B5EF4-FFF2-40B4-BE49-F238E27FC236}">
                <a16:creationId xmlns:a16="http://schemas.microsoft.com/office/drawing/2014/main" id="{826788DA-3B2F-4922-BE65-5ABE6E77B37B}"/>
              </a:ext>
            </a:extLst>
          </p:cNvPr>
          <p:cNvSpPr>
            <a:spLocks noGrp="1"/>
          </p:cNvSpPr>
          <p:nvPr>
            <p:ph idx="1"/>
          </p:nvPr>
        </p:nvSpPr>
        <p:spPr>
          <a:xfrm>
            <a:off x="143555" y="1350110"/>
            <a:ext cx="8856889" cy="3664920"/>
          </a:xfrm>
        </p:spPr>
        <p:txBody>
          <a:bodyPr>
            <a:normAutofit fontScale="77500" lnSpcReduction="20000"/>
          </a:bodyPr>
          <a:lstStyle/>
          <a:p>
            <a:pPr marL="0" indent="0" algn="just">
              <a:buNone/>
            </a:pPr>
            <a:r>
              <a:rPr lang="en-US" sz="2800" dirty="0"/>
              <a:t>Android is an open source operating system with more than a billion users. The amount of sensitive information produced by these technologies are rapidly increasing, this in turn attracts a large number of audiences to develop tools and techniques to acquire that information or to disrupt the device’s smooth operation. Despite several solutions that guarantees an adequate level of security, the hacker’s skills continues to grow, and it remains a permanent challenge to detect such tools and techniques.</a:t>
            </a:r>
          </a:p>
          <a:p>
            <a:pPr marL="0" indent="0" algn="just">
              <a:buNone/>
            </a:pPr>
            <a:r>
              <a:rPr lang="en-US" sz="2800" dirty="0"/>
              <a:t>As a response, several members of the research community are using AI tools for Android security, particularly Machine Learning techniques to classify between healthy and malicious apps.</a:t>
            </a:r>
          </a:p>
          <a:p>
            <a:pPr marL="0" indent="0" algn="just">
              <a:buNone/>
            </a:pPr>
            <a:r>
              <a:rPr lang="en-US" sz="2800" dirty="0"/>
              <a:t>In this project, we implemented a static analysis framework and machine learning model to do that classification.</a:t>
            </a:r>
            <a:endParaRPr lang="en-IN" dirty="0"/>
          </a:p>
        </p:txBody>
      </p:sp>
    </p:spTree>
    <p:extLst>
      <p:ext uri="{BB962C8B-B14F-4D97-AF65-F5344CB8AC3E}">
        <p14:creationId xmlns:p14="http://schemas.microsoft.com/office/powerpoint/2010/main" val="2272116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30E4-831D-4631-8639-32B1CB312E44}"/>
              </a:ext>
            </a:extLst>
          </p:cNvPr>
          <p:cNvSpPr>
            <a:spLocks noGrp="1"/>
          </p:cNvSpPr>
          <p:nvPr>
            <p:ph type="title"/>
          </p:nvPr>
        </p:nvSpPr>
        <p:spPr/>
        <p:txBody>
          <a:bodyPr/>
          <a:lstStyle/>
          <a:p>
            <a:endParaRPr lang="en-IN"/>
          </a:p>
        </p:txBody>
      </p:sp>
      <p:pic>
        <p:nvPicPr>
          <p:cNvPr id="1026" name="Picture 2" descr="Acting Magazine What is an Objective? - Acting Magazine">
            <a:extLst>
              <a:ext uri="{FF2B5EF4-FFF2-40B4-BE49-F238E27FC236}">
                <a16:creationId xmlns:a16="http://schemas.microsoft.com/office/drawing/2014/main" id="{135C3EDE-1F30-491A-A9E9-C1BCD1D04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 y="0"/>
            <a:ext cx="9162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5464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A454-BFFA-4AA6-8466-7D74489F42D9}"/>
              </a:ext>
            </a:extLst>
          </p:cNvPr>
          <p:cNvSpPr>
            <a:spLocks noGrp="1"/>
          </p:cNvSpPr>
          <p:nvPr>
            <p:ph type="title"/>
          </p:nvPr>
        </p:nvSpPr>
        <p:spPr>
          <a:xfrm>
            <a:off x="448965" y="281175"/>
            <a:ext cx="5955495" cy="725349"/>
          </a:xfrm>
        </p:spPr>
        <p:txBody>
          <a:bodyPr>
            <a:normAutofit/>
          </a:bodyPr>
          <a:lstStyle/>
          <a:p>
            <a:r>
              <a:rPr lang="en-IN" dirty="0"/>
              <a:t>Objectives</a:t>
            </a:r>
          </a:p>
        </p:txBody>
      </p:sp>
      <p:sp>
        <p:nvSpPr>
          <p:cNvPr id="3" name="Content Placeholder 2">
            <a:extLst>
              <a:ext uri="{FF2B5EF4-FFF2-40B4-BE49-F238E27FC236}">
                <a16:creationId xmlns:a16="http://schemas.microsoft.com/office/drawing/2014/main" id="{402D748B-3CD8-4841-AC0D-C8BC67FEB4E5}"/>
              </a:ext>
            </a:extLst>
          </p:cNvPr>
          <p:cNvSpPr>
            <a:spLocks noGrp="1"/>
          </p:cNvSpPr>
          <p:nvPr>
            <p:ph idx="1"/>
          </p:nvPr>
        </p:nvSpPr>
        <p:spPr/>
        <p:txBody>
          <a:bodyPr/>
          <a:lstStyle/>
          <a:p>
            <a:pPr marL="0" indent="0">
              <a:buNone/>
            </a:pPr>
            <a:r>
              <a:rPr lang="en-IN" dirty="0"/>
              <a:t>In this project we aim at using various Machine Learning approaches to detect if an application is malicious.</a:t>
            </a:r>
          </a:p>
          <a:p>
            <a:pPr marL="0" indent="0">
              <a:buNone/>
            </a:pPr>
            <a:r>
              <a:rPr lang="en-IN" dirty="0"/>
              <a:t>We will be combining the approaches of static analysis and dynamic analysis to do the same</a:t>
            </a:r>
          </a:p>
          <a:p>
            <a:pPr marL="0" indent="0">
              <a:buNone/>
            </a:pPr>
            <a:endParaRPr lang="en-IN" dirty="0"/>
          </a:p>
        </p:txBody>
      </p:sp>
    </p:spTree>
    <p:extLst>
      <p:ext uri="{BB962C8B-B14F-4D97-AF65-F5344CB8AC3E}">
        <p14:creationId xmlns:p14="http://schemas.microsoft.com/office/powerpoint/2010/main" val="761906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A85-084B-4155-BFB6-450A5264C15F}"/>
              </a:ext>
            </a:extLst>
          </p:cNvPr>
          <p:cNvSpPr>
            <a:spLocks noGrp="1"/>
          </p:cNvSpPr>
          <p:nvPr>
            <p:ph type="title"/>
          </p:nvPr>
        </p:nvSpPr>
        <p:spPr>
          <a:xfrm>
            <a:off x="457200" y="205979"/>
            <a:ext cx="8229600" cy="686016"/>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IN" dirty="0">
                <a:solidFill>
                  <a:srgbClr val="FFC000"/>
                </a:solidFill>
              </a:rPr>
              <a:t>Static Approach vs Dynamic Approach</a:t>
            </a:r>
          </a:p>
        </p:txBody>
      </p:sp>
      <p:sp>
        <p:nvSpPr>
          <p:cNvPr id="3" name="Content Placeholder 2">
            <a:extLst>
              <a:ext uri="{FF2B5EF4-FFF2-40B4-BE49-F238E27FC236}">
                <a16:creationId xmlns:a16="http://schemas.microsoft.com/office/drawing/2014/main" id="{F28030CE-80EE-4A07-A118-E640BA940EA9}"/>
              </a:ext>
            </a:extLst>
          </p:cNvPr>
          <p:cNvSpPr>
            <a:spLocks noGrp="1"/>
          </p:cNvSpPr>
          <p:nvPr>
            <p:ph sz="half" idx="1"/>
          </p:nvPr>
        </p:nvSpPr>
        <p:spPr>
          <a:xfrm>
            <a:off x="457200" y="1200151"/>
            <a:ext cx="4038600" cy="3814878"/>
          </a:xfrm>
        </p:spPr>
        <p:style>
          <a:lnRef idx="3">
            <a:schemeClr val="lt1"/>
          </a:lnRef>
          <a:fillRef idx="1">
            <a:schemeClr val="accent4"/>
          </a:fillRef>
          <a:effectRef idx="1">
            <a:schemeClr val="accent4"/>
          </a:effectRef>
          <a:fontRef idx="minor">
            <a:schemeClr val="lt1"/>
          </a:fontRef>
        </p:style>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dirty="0">
                <a:ln>
                  <a:noFill/>
                </a:ln>
                <a:solidFill>
                  <a:prstClr val="white"/>
                </a:solidFill>
                <a:effectLst/>
                <a:uLnTx/>
                <a:uFillTx/>
                <a:latin typeface="Calibri"/>
                <a:ea typeface="+mn-ea"/>
                <a:cs typeface="+mn-cs"/>
              </a:rPr>
              <a:t>Static analysis is a technique that assess behaviour in the source code, the data, or binary files without the direct execution of the application.</a:t>
            </a:r>
          </a:p>
        </p:txBody>
      </p:sp>
      <p:sp>
        <p:nvSpPr>
          <p:cNvPr id="4" name="Content Placeholder 3">
            <a:extLst>
              <a:ext uri="{FF2B5EF4-FFF2-40B4-BE49-F238E27FC236}">
                <a16:creationId xmlns:a16="http://schemas.microsoft.com/office/drawing/2014/main" id="{13DE785E-17EA-4700-86E3-15C200AEEF5F}"/>
              </a:ext>
            </a:extLst>
          </p:cNvPr>
          <p:cNvSpPr>
            <a:spLocks noGrp="1"/>
          </p:cNvSpPr>
          <p:nvPr>
            <p:ph sz="half" idx="2"/>
          </p:nvPr>
        </p:nvSpPr>
        <p:spPr>
          <a:xfrm>
            <a:off x="4648200" y="1200150"/>
            <a:ext cx="4038600" cy="3814879"/>
          </a:xfrm>
        </p:spPr>
        <p:style>
          <a:lnRef idx="3">
            <a:schemeClr val="lt1"/>
          </a:lnRef>
          <a:fillRef idx="1">
            <a:schemeClr val="accent3"/>
          </a:fillRef>
          <a:effectRef idx="1">
            <a:schemeClr val="accent3"/>
          </a:effectRef>
          <a:fontRef idx="minor">
            <a:schemeClr val="lt1"/>
          </a:fontRef>
        </p:style>
        <p:txBody>
          <a:bodyPr>
            <a:normAutofit lnSpcReduction="10000"/>
          </a:bodyPr>
          <a:lstStyle/>
          <a:p>
            <a:pPr marL="0" indent="0">
              <a:buNone/>
            </a:pPr>
            <a:r>
              <a:rPr lang="en-IN" dirty="0">
                <a:solidFill>
                  <a:prstClr val="white"/>
                </a:solidFill>
                <a:latin typeface="Calibri"/>
              </a:rPr>
              <a:t>Dynamic Analysis is a set of methods that studies the behaviour of the malware in execution through gesture simulations. In this technique, the process in execution, the UI, the network etc are analysed.</a:t>
            </a:r>
            <a:endParaRPr kumimoji="0" lang="en-IN" sz="2800" b="0" i="0" u="none" strike="noStrike" kern="1200" cap="none" spc="0" normalizeH="0" baseline="0" noProof="0" dirty="0">
              <a:ln>
                <a:noFill/>
              </a:ln>
              <a:solidFill>
                <a:prstClr val="white"/>
              </a:solidFill>
              <a:effectLst/>
              <a:uLnTx/>
              <a:uFillTx/>
              <a:latin typeface="Calibri"/>
              <a:ea typeface="+mn-ea"/>
              <a:cs typeface="+mn-cs"/>
            </a:endParaRPr>
          </a:p>
          <a:p>
            <a:pPr marL="0" indent="0">
              <a:buNone/>
            </a:pPr>
            <a:endParaRPr lang="en-IN" dirty="0"/>
          </a:p>
        </p:txBody>
      </p:sp>
    </p:spTree>
    <p:extLst>
      <p:ext uri="{BB962C8B-B14F-4D97-AF65-F5344CB8AC3E}">
        <p14:creationId xmlns:p14="http://schemas.microsoft.com/office/powerpoint/2010/main" val="3834175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4">
                                            <p:txEl>
                                              <p:pRg st="0" end="0"/>
                                            </p:txEl>
                                          </p:spTgt>
                                        </p:tgtEl>
                                        <p:attrNameLst>
                                          <p:attrName>r</p:attrName>
                                        </p:attrNameLst>
                                      </p:cBhvr>
                                    </p:animRot>
                                    <p:animRot by="-240000">
                                      <p:cBhvr>
                                        <p:cTn id="15" dur="200" fill="hold">
                                          <p:stCondLst>
                                            <p:cond delay="200"/>
                                          </p:stCondLst>
                                        </p:cTn>
                                        <p:tgtEl>
                                          <p:spTgt spid="4">
                                            <p:txEl>
                                              <p:pRg st="0" end="0"/>
                                            </p:txEl>
                                          </p:spTgt>
                                        </p:tgtEl>
                                        <p:attrNameLst>
                                          <p:attrName>r</p:attrName>
                                        </p:attrNameLst>
                                      </p:cBhvr>
                                    </p:animRot>
                                    <p:animRot by="240000">
                                      <p:cBhvr>
                                        <p:cTn id="16" dur="200" fill="hold">
                                          <p:stCondLst>
                                            <p:cond delay="400"/>
                                          </p:stCondLst>
                                        </p:cTn>
                                        <p:tgtEl>
                                          <p:spTgt spid="4">
                                            <p:txEl>
                                              <p:pRg st="0" end="0"/>
                                            </p:txEl>
                                          </p:spTgt>
                                        </p:tgtEl>
                                        <p:attrNameLst>
                                          <p:attrName>r</p:attrName>
                                        </p:attrNameLst>
                                      </p:cBhvr>
                                    </p:animRot>
                                    <p:animRot by="-240000">
                                      <p:cBhvr>
                                        <p:cTn id="17" dur="200" fill="hold">
                                          <p:stCondLst>
                                            <p:cond delay="600"/>
                                          </p:stCondLst>
                                        </p:cTn>
                                        <p:tgtEl>
                                          <p:spTgt spid="4">
                                            <p:txEl>
                                              <p:pRg st="0" end="0"/>
                                            </p:txEl>
                                          </p:spTgt>
                                        </p:tgtEl>
                                        <p:attrNameLst>
                                          <p:attrName>r</p:attrName>
                                        </p:attrNameLst>
                                      </p:cBhvr>
                                    </p:animRot>
                                    <p:animRot by="120000">
                                      <p:cBhvr>
                                        <p:cTn id="18" dur="200" fill="hold">
                                          <p:stCondLst>
                                            <p:cond delay="8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1533</TotalTime>
  <Words>1311</Words>
  <Application>Microsoft Office PowerPoint</Application>
  <PresentationFormat>On-screen Show (16:9)</PresentationFormat>
  <Paragraphs>61</Paragraphs>
  <Slides>20</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Calibri Light</vt:lpstr>
      <vt:lpstr>Trebuchet MS</vt:lpstr>
      <vt:lpstr>Office Theme</vt:lpstr>
      <vt:lpstr>1_Office Theme</vt:lpstr>
      <vt:lpstr>Berlin</vt:lpstr>
      <vt:lpstr>Android Malware Analysis</vt:lpstr>
      <vt:lpstr>Contents</vt:lpstr>
      <vt:lpstr>PowerPoint Presentation</vt:lpstr>
      <vt:lpstr>Abstract</vt:lpstr>
      <vt:lpstr>PowerPoint Presentation</vt:lpstr>
      <vt:lpstr>Problem Statement</vt:lpstr>
      <vt:lpstr>PowerPoint Presentation</vt:lpstr>
      <vt:lpstr>Objectives</vt:lpstr>
      <vt:lpstr>Static Approach vs Dynamic Approach</vt:lpstr>
      <vt:lpstr>Algorithms Used</vt:lpstr>
      <vt:lpstr>PowerPoint Presentation</vt:lpstr>
      <vt:lpstr>Machine Learning with dynamic analysis</vt:lpstr>
      <vt:lpstr>A Machine Learning Approach to Android Malware Detection</vt:lpstr>
      <vt:lpstr>An Android Malicious Code Detection Method based on improved DCA algorithm</vt:lpstr>
      <vt:lpstr>Machine Learning aided Android Malware classification.</vt:lpstr>
      <vt:lpstr>Droid Permission miner: Mining prominent permissions for android malware analysis.</vt:lpstr>
      <vt:lpstr>PowerPoint Presentation</vt:lpstr>
      <vt:lpstr>References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Harshit Mishra</cp:lastModifiedBy>
  <cp:revision>161</cp:revision>
  <dcterms:created xsi:type="dcterms:W3CDTF">2013-08-21T19:17:07Z</dcterms:created>
  <dcterms:modified xsi:type="dcterms:W3CDTF">2022-02-02T10:31:53Z</dcterms:modified>
</cp:coreProperties>
</file>