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257" r:id="rId5"/>
    <p:sldId id="289" r:id="rId6"/>
    <p:sldId id="268" r:id="rId7"/>
    <p:sldId id="285" r:id="rId8"/>
    <p:sldId id="286" r:id="rId9"/>
    <p:sldId id="272" r:id="rId10"/>
    <p:sldId id="273" r:id="rId11"/>
    <p:sldId id="274" r:id="rId12"/>
    <p:sldId id="275" r:id="rId13"/>
    <p:sldId id="276" r:id="rId14"/>
    <p:sldId id="277" r:id="rId15"/>
    <p:sldId id="278" r:id="rId16"/>
    <p:sldId id="279" r:id="rId17"/>
    <p:sldId id="280" r:id="rId18"/>
    <p:sldId id="284" r:id="rId19"/>
    <p:sldId id="281" r:id="rId20"/>
    <p:sldId id="283" r:id="rId21"/>
    <p:sldId id="282" r:id="rId22"/>
    <p:sldId id="287" r:id="rId23"/>
    <p:sldId id="288" r:id="rId2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p:cViewPr varScale="1">
        <p:scale>
          <a:sx n="96" d="100"/>
          <a:sy n="96" d="100"/>
        </p:scale>
        <p:origin x="86" y="10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11/27/2022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11/27/2022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11/27/2022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11/27/2022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11/27/2022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11/27/2022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11/27/2022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11/27/2022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11/27/2022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11/27/2022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11/27/2022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11/27/2022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11/27/2022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11/27/2022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5281/zenodo.4724125" TargetMode="External"/><Relationship Id="rId2" Type="http://schemas.openxmlformats.org/officeDocument/2006/relationships/hyperlink" Target="https://www.ncbi.nlm.nih.gov/pmc/articles/PMC7256567/"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7934" y="1268760"/>
            <a:ext cx="8735325" cy="2000251"/>
          </a:xfrm>
        </p:spPr>
        <p:txBody>
          <a:bodyPr>
            <a:normAutofit fontScale="90000"/>
          </a:bodyPr>
          <a:lstStyle/>
          <a:p>
            <a:r>
              <a:rPr lang="en-US" dirty="0">
                <a:latin typeface="Times New Roman" panose="02020603050405020304" pitchFamily="18" charset="0"/>
                <a:cs typeface="Times New Roman" panose="02020603050405020304" pitchFamily="18" charset="0"/>
              </a:rPr>
              <a:t>Implementation of Chatbot using </a:t>
            </a:r>
            <a:r>
              <a:rPr lang="en-US" dirty="0" err="1">
                <a:latin typeface="Times New Roman" panose="02020603050405020304" pitchFamily="18" charset="0"/>
                <a:cs typeface="Times New Roman" panose="02020603050405020304" pitchFamily="18" charset="0"/>
              </a:rPr>
              <a:t>Tensorflow</a:t>
            </a:r>
            <a:r>
              <a:rPr lang="en-US" dirty="0">
                <a:latin typeface="Times New Roman" panose="02020603050405020304" pitchFamily="18" charset="0"/>
                <a:cs typeface="Times New Roman" panose="02020603050405020304" pitchFamily="18" charset="0"/>
              </a:rPr>
              <a:t>, Natural Language Processing</a:t>
            </a:r>
          </a:p>
        </p:txBody>
      </p:sp>
      <p:sp>
        <p:nvSpPr>
          <p:cNvPr id="5" name="Subtitle 4"/>
          <p:cNvSpPr>
            <a:spLocks noGrp="1"/>
          </p:cNvSpPr>
          <p:nvPr>
            <p:ph type="subTitle" idx="1"/>
          </p:nvPr>
        </p:nvSpPr>
        <p:spPr>
          <a:xfrm>
            <a:off x="1625175" y="3717032"/>
            <a:ext cx="8735325" cy="1752600"/>
          </a:xfrm>
        </p:spPr>
        <p:txBody>
          <a:bodyPr/>
          <a:lstStyle/>
          <a:p>
            <a:r>
              <a:rPr lang="en-US" dirty="0">
                <a:latin typeface="Times New Roman" panose="02020603050405020304" pitchFamily="18" charset="0"/>
                <a:cs typeface="Times New Roman" panose="02020603050405020304" pitchFamily="18" charset="0"/>
              </a:rPr>
              <a:t>Topic : HUMAN COMPUTER INTERACTION</a:t>
            </a:r>
          </a:p>
          <a:p>
            <a:endParaRPr lang="en-US" dirty="0">
              <a:latin typeface="Times New Roman" panose="02020603050405020304" pitchFamily="18" charset="0"/>
              <a:cs typeface="Times New Roman" panose="02020603050405020304" pitchFamily="18" charset="0"/>
            </a:endParaRPr>
          </a:p>
        </p:txBody>
      </p:sp>
      <p:pic>
        <p:nvPicPr>
          <p:cNvPr id="1026" name="Picture 2" descr="Dawn of the Chatbots: What Do Consumers Want and Expect? | TechnologyAdvice">
            <a:extLst>
              <a:ext uri="{FF2B5EF4-FFF2-40B4-BE49-F238E27FC236}">
                <a16:creationId xmlns:a16="http://schemas.microsoft.com/office/drawing/2014/main" id="{81C7AC3B-2803-3ABC-E6ED-A13CC9301A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0356" y="4693419"/>
            <a:ext cx="1791642" cy="1791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65FA89-B0DA-B13A-D928-B6AAA356F7A3}"/>
              </a:ext>
            </a:extLst>
          </p:cNvPr>
          <p:cNvPicPr>
            <a:picLocks noChangeAspect="1"/>
          </p:cNvPicPr>
          <p:nvPr/>
        </p:nvPicPr>
        <p:blipFill>
          <a:blip r:embed="rId2"/>
          <a:stretch>
            <a:fillRect/>
          </a:stretch>
        </p:blipFill>
        <p:spPr>
          <a:xfrm>
            <a:off x="1485900" y="1700808"/>
            <a:ext cx="9526669" cy="3670684"/>
          </a:xfrm>
          <a:prstGeom prst="rect">
            <a:avLst/>
          </a:prstGeom>
        </p:spPr>
      </p:pic>
    </p:spTree>
    <p:extLst>
      <p:ext uri="{BB962C8B-B14F-4D97-AF65-F5344CB8AC3E}">
        <p14:creationId xmlns:p14="http://schemas.microsoft.com/office/powerpoint/2010/main" val="118582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451E6-F0A0-0EFA-262B-F4277044CD2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Tokenization</a:t>
            </a:r>
          </a:p>
        </p:txBody>
      </p:sp>
      <p:sp>
        <p:nvSpPr>
          <p:cNvPr id="3" name="Content Placeholder 2">
            <a:extLst>
              <a:ext uri="{FF2B5EF4-FFF2-40B4-BE49-F238E27FC236}">
                <a16:creationId xmlns:a16="http://schemas.microsoft.com/office/drawing/2014/main" id="{7EC09943-73D1-54C5-BD11-EC56DBEC1282}"/>
              </a:ext>
            </a:extLst>
          </p:cNvPr>
          <p:cNvSpPr>
            <a:spLocks noGrp="1"/>
          </p:cNvSpPr>
          <p:nvPr>
            <p:ph idx="1"/>
          </p:nvPr>
        </p:nvSpPr>
        <p:spPr>
          <a:xfrm>
            <a:off x="1218882" y="1844824"/>
            <a:ext cx="10360501" cy="4462272"/>
          </a:xfrm>
        </p:spPr>
        <p:txBody>
          <a:bodyPr/>
          <a:lstStyle/>
          <a:p>
            <a:pPr algn="l"/>
            <a:r>
              <a:rPr lang="en-US" b="0" i="0" dirty="0">
                <a:effectLst/>
                <a:latin typeface="Times New Roman" panose="02020603050405020304" pitchFamily="18" charset="0"/>
                <a:cs typeface="Times New Roman" panose="02020603050405020304" pitchFamily="18" charset="0"/>
              </a:rPr>
              <a:t>Tokenization is breaking the raw text into small chunks. Tokenization breaks the raw text into words, sentences called tokens. These tokens help in understanding the context or developing the model for the NLP. The tokenization helps in interpreting the meaning of the text by analyzing the sequence of the words.</a:t>
            </a:r>
          </a:p>
          <a:p>
            <a:pPr algn="l"/>
            <a:r>
              <a:rPr lang="en-US" b="0" i="0" dirty="0">
                <a:effectLst/>
                <a:latin typeface="Times New Roman" panose="02020603050405020304" pitchFamily="18" charset="0"/>
                <a:cs typeface="Times New Roman" panose="02020603050405020304" pitchFamily="18" charset="0"/>
              </a:rPr>
              <a:t>For example, the text “It is raining” can be tokenized into ‘It’, ‘is’, ‘raining’</a:t>
            </a:r>
          </a:p>
          <a:p>
            <a:pPr marL="0" indent="0">
              <a:buNone/>
            </a:pPr>
            <a:r>
              <a:rPr lang="en-IN" dirty="0"/>
              <a:t>                    </a:t>
            </a:r>
          </a:p>
        </p:txBody>
      </p:sp>
    </p:spTree>
    <p:extLst>
      <p:ext uri="{BB962C8B-B14F-4D97-AF65-F5344CB8AC3E}">
        <p14:creationId xmlns:p14="http://schemas.microsoft.com/office/powerpoint/2010/main" val="264948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okenization — A complete guide. Natural Language Processing — NLP From… |  by Utkarsh Kant | Medium">
            <a:extLst>
              <a:ext uri="{FF2B5EF4-FFF2-40B4-BE49-F238E27FC236}">
                <a16:creationId xmlns:a16="http://schemas.microsoft.com/office/drawing/2014/main" id="{FCAB8C39-9373-2840-6975-AA02AAABA1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1923" y="1340768"/>
            <a:ext cx="8229485" cy="460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937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4B40F-D297-1AFF-8728-34B49B63F14A}"/>
              </a:ext>
            </a:extLst>
          </p:cNvPr>
          <p:cNvSpPr>
            <a:spLocks noGrp="1"/>
          </p:cNvSpPr>
          <p:nvPr>
            <p:ph type="title"/>
          </p:nvPr>
        </p:nvSpPr>
        <p:spPr>
          <a:xfrm>
            <a:off x="1197868" y="620688"/>
            <a:ext cx="10360501" cy="1223963"/>
          </a:xfrm>
        </p:spPr>
        <p:txBody>
          <a:bodyPr/>
          <a:lstStyle/>
          <a:p>
            <a:r>
              <a:rPr lang="en-IN" dirty="0">
                <a:latin typeface="Times New Roman" panose="02020603050405020304" pitchFamily="18" charset="0"/>
                <a:cs typeface="Times New Roman" panose="02020603050405020304" pitchFamily="18" charset="0"/>
              </a:rPr>
              <a:t>Stemming</a:t>
            </a:r>
          </a:p>
        </p:txBody>
      </p:sp>
      <p:sp>
        <p:nvSpPr>
          <p:cNvPr id="3" name="Content Placeholder 2">
            <a:extLst>
              <a:ext uri="{FF2B5EF4-FFF2-40B4-BE49-F238E27FC236}">
                <a16:creationId xmlns:a16="http://schemas.microsoft.com/office/drawing/2014/main" id="{7A9C609A-7367-E167-9338-9A167D5E6418}"/>
              </a:ext>
            </a:extLst>
          </p:cNvPr>
          <p:cNvSpPr>
            <a:spLocks noGrp="1"/>
          </p:cNvSpPr>
          <p:nvPr>
            <p:ph idx="1"/>
          </p:nvPr>
        </p:nvSpPr>
        <p:spPr>
          <a:xfrm>
            <a:off x="1413892" y="2276872"/>
            <a:ext cx="10360501" cy="4462272"/>
          </a:xfrm>
        </p:spPr>
        <p:txBody>
          <a:bodyPr/>
          <a:lstStyle/>
          <a:p>
            <a:r>
              <a:rPr lang="en-US" b="0" i="0" dirty="0">
                <a:solidFill>
                  <a:srgbClr val="FFFFFF"/>
                </a:solidFill>
                <a:effectLst/>
                <a:latin typeface="Times New Roman" panose="02020603050405020304" pitchFamily="18" charset="0"/>
                <a:cs typeface="Times New Roman" panose="02020603050405020304" pitchFamily="18" charset="0"/>
              </a:rPr>
              <a:t>Stemming is the process of producing morphological variants of a root/base word. Stemming programs are commonly referred to as stemming algorithms or stemmers. A stemming algorithm reduces the words “chocolates”, “chocolatey”, “</a:t>
            </a:r>
            <a:r>
              <a:rPr lang="en-US" b="0" i="0" dirty="0" err="1">
                <a:solidFill>
                  <a:srgbClr val="FFFFFF"/>
                </a:solidFill>
                <a:effectLst/>
                <a:latin typeface="Times New Roman" panose="02020603050405020304" pitchFamily="18" charset="0"/>
                <a:cs typeface="Times New Roman" panose="02020603050405020304" pitchFamily="18" charset="0"/>
              </a:rPr>
              <a:t>choco</a:t>
            </a:r>
            <a:r>
              <a:rPr lang="en-US" b="0" i="0" dirty="0">
                <a:solidFill>
                  <a:srgbClr val="FFFFFF"/>
                </a:solidFill>
                <a:effectLst/>
                <a:latin typeface="Times New Roman" panose="02020603050405020304" pitchFamily="18" charset="0"/>
                <a:cs typeface="Times New Roman" panose="02020603050405020304" pitchFamily="18" charset="0"/>
              </a:rPr>
              <a:t>” to the root word, “chocolate” and “retrieval”, “retrieved”, “retrieves” reduce to the stem “retrieve”. Stemming is an important part of the pipelining process in Natural language processing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3773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14E1DC-2D00-FF54-ED43-277A6C50B3C7}"/>
              </a:ext>
            </a:extLst>
          </p:cNvPr>
          <p:cNvPicPr>
            <a:picLocks noChangeAspect="1"/>
          </p:cNvPicPr>
          <p:nvPr/>
        </p:nvPicPr>
        <p:blipFill>
          <a:blip r:embed="rId2"/>
          <a:stretch>
            <a:fillRect/>
          </a:stretch>
        </p:blipFill>
        <p:spPr>
          <a:xfrm>
            <a:off x="2998068" y="980728"/>
            <a:ext cx="6447262" cy="5147410"/>
          </a:xfrm>
          <a:prstGeom prst="rect">
            <a:avLst/>
          </a:prstGeom>
        </p:spPr>
      </p:pic>
    </p:spTree>
    <p:extLst>
      <p:ext uri="{BB962C8B-B14F-4D97-AF65-F5344CB8AC3E}">
        <p14:creationId xmlns:p14="http://schemas.microsoft.com/office/powerpoint/2010/main" val="4654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1CA283-A308-0608-5929-73FFBADFEEC1}"/>
              </a:ext>
            </a:extLst>
          </p:cNvPr>
          <p:cNvSpPr>
            <a:spLocks noGrp="1"/>
          </p:cNvSpPr>
          <p:nvPr>
            <p:ph idx="1"/>
          </p:nvPr>
        </p:nvSpPr>
        <p:spPr>
          <a:xfrm>
            <a:off x="1269876" y="1052736"/>
            <a:ext cx="10360501" cy="4462272"/>
          </a:xfrm>
        </p:spPr>
        <p:txBody>
          <a:bodyPr/>
          <a:lstStyle/>
          <a:p>
            <a:r>
              <a:rPr lang="en-US" i="0" dirty="0" err="1">
                <a:effectLst/>
                <a:latin typeface="Times New Roman" panose="02020603050405020304" pitchFamily="18" charset="0"/>
                <a:cs typeface="Times New Roman" panose="02020603050405020304" pitchFamily="18" charset="0"/>
              </a:rPr>
              <a:t>TFlearn</a:t>
            </a:r>
            <a:r>
              <a:rPr lang="en-US" i="0" dirty="0">
                <a:effectLst/>
                <a:latin typeface="Times New Roman" panose="02020603050405020304" pitchFamily="18" charset="0"/>
                <a:cs typeface="Times New Roman" panose="02020603050405020304" pitchFamily="18" charset="0"/>
              </a:rPr>
              <a:t> is a modular and transparent deep learning library built on top of </a:t>
            </a:r>
            <a:r>
              <a:rPr lang="en-US" i="0" dirty="0" err="1">
                <a:effectLst/>
                <a:latin typeface="Times New Roman" panose="02020603050405020304" pitchFamily="18" charset="0"/>
                <a:cs typeface="Times New Roman" panose="02020603050405020304" pitchFamily="18" charset="0"/>
              </a:rPr>
              <a:t>Tensorflow</a:t>
            </a:r>
            <a:r>
              <a:rPr lang="en-US" i="0" dirty="0">
                <a:effectLst/>
                <a:latin typeface="Times New Roman" panose="02020603050405020304" pitchFamily="18" charset="0"/>
                <a:cs typeface="Times New Roman" panose="02020603050405020304" pitchFamily="18" charset="0"/>
              </a:rPr>
              <a:t>. It was designed to provide a higher-level API to TensorFlow in order to facilitate and speed-up experimentations, while remaining fully transparent and compatible with it.</a:t>
            </a:r>
          </a:p>
          <a:p>
            <a:pPr marL="0" indent="0">
              <a:buNone/>
            </a:pPr>
            <a:endParaRPr lang="en-US" i="0" dirty="0">
              <a:effectLst/>
              <a:latin typeface="Times New Roman" panose="02020603050405020304" pitchFamily="18" charset="0"/>
              <a:cs typeface="Times New Roman" panose="02020603050405020304" pitchFamily="18" charset="0"/>
            </a:endParaRPr>
          </a:p>
          <a:p>
            <a:r>
              <a:rPr lang="en-US" i="0" dirty="0">
                <a:effectLst/>
                <a:latin typeface="Times New Roman" panose="02020603050405020304" pitchFamily="18" charset="0"/>
                <a:cs typeface="Times New Roman" panose="02020603050405020304" pitchFamily="18" charset="0"/>
              </a:rPr>
              <a:t>TensorFlow is an end-to-end open source platform for machine learning. It has a comprehensive, flexible ecosystem of tools, libraries and community resources that lets researchers push the state-of-the-art in ML and developers easily build and deploy ML powered applications.</a:t>
            </a:r>
          </a:p>
          <a:p>
            <a:endParaRPr lang="en-US"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930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2B893-1C22-581B-8D7A-51D45F1E44CD}"/>
              </a:ext>
            </a:extLst>
          </p:cNvPr>
          <p:cNvSpPr>
            <a:spLocks noGrp="1"/>
          </p:cNvSpPr>
          <p:nvPr>
            <p:ph type="title"/>
          </p:nvPr>
        </p:nvSpPr>
        <p:spPr/>
        <p:txBody>
          <a:bodyPr/>
          <a:lstStyle/>
          <a:p>
            <a:r>
              <a:rPr lang="en-IN" dirty="0"/>
              <a:t>Training Model</a:t>
            </a:r>
          </a:p>
        </p:txBody>
      </p:sp>
      <p:sp>
        <p:nvSpPr>
          <p:cNvPr id="3" name="Content Placeholder 2">
            <a:extLst>
              <a:ext uri="{FF2B5EF4-FFF2-40B4-BE49-F238E27FC236}">
                <a16:creationId xmlns:a16="http://schemas.microsoft.com/office/drawing/2014/main" id="{447C806C-F558-5874-C99D-EBC6AF956968}"/>
              </a:ext>
            </a:extLst>
          </p:cNvPr>
          <p:cNvSpPr>
            <a:spLocks noGrp="1"/>
          </p:cNvSpPr>
          <p:nvPr>
            <p:ph idx="1"/>
          </p:nvPr>
        </p:nvSpPr>
        <p:spPr/>
        <p:txBody>
          <a:bodyPr/>
          <a:lstStyle/>
          <a:p>
            <a:r>
              <a:rPr lang="en-IN" dirty="0"/>
              <a:t>Training a Deep Neural Network with the processed text Data</a:t>
            </a:r>
          </a:p>
          <a:p>
            <a:endParaRPr lang="en-IN" dirty="0"/>
          </a:p>
        </p:txBody>
      </p:sp>
      <p:pic>
        <p:nvPicPr>
          <p:cNvPr id="5" name="Picture 4">
            <a:extLst>
              <a:ext uri="{FF2B5EF4-FFF2-40B4-BE49-F238E27FC236}">
                <a16:creationId xmlns:a16="http://schemas.microsoft.com/office/drawing/2014/main" id="{0CF87467-3240-0A7C-8923-1401ED864C2D}"/>
              </a:ext>
            </a:extLst>
          </p:cNvPr>
          <p:cNvPicPr>
            <a:picLocks noChangeAspect="1"/>
          </p:cNvPicPr>
          <p:nvPr/>
        </p:nvPicPr>
        <p:blipFill>
          <a:blip r:embed="rId2"/>
          <a:stretch>
            <a:fillRect/>
          </a:stretch>
        </p:blipFill>
        <p:spPr>
          <a:xfrm>
            <a:off x="1629916" y="2708920"/>
            <a:ext cx="9185675" cy="2142038"/>
          </a:xfrm>
          <a:prstGeom prst="rect">
            <a:avLst/>
          </a:prstGeom>
        </p:spPr>
      </p:pic>
    </p:spTree>
    <p:extLst>
      <p:ext uri="{BB962C8B-B14F-4D97-AF65-F5344CB8AC3E}">
        <p14:creationId xmlns:p14="http://schemas.microsoft.com/office/powerpoint/2010/main" val="3446187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5CDCD-CCE8-2C8D-1BF8-5CB831E9F08B}"/>
              </a:ext>
            </a:extLst>
          </p:cNvPr>
          <p:cNvSpPr>
            <a:spLocks noGrp="1"/>
          </p:cNvSpPr>
          <p:nvPr>
            <p:ph type="title"/>
          </p:nvPr>
        </p:nvSpPr>
        <p:spPr/>
        <p:txBody>
          <a:bodyPr/>
          <a:lstStyle/>
          <a:p>
            <a:r>
              <a:rPr lang="en-IN" dirty="0"/>
              <a:t>Final output</a:t>
            </a:r>
          </a:p>
        </p:txBody>
      </p:sp>
      <p:pic>
        <p:nvPicPr>
          <p:cNvPr id="5" name="Content Placeholder 4">
            <a:extLst>
              <a:ext uri="{FF2B5EF4-FFF2-40B4-BE49-F238E27FC236}">
                <a16:creationId xmlns:a16="http://schemas.microsoft.com/office/drawing/2014/main" id="{BA477FB1-4455-41E1-9AC2-1811A8DD69E2}"/>
              </a:ext>
            </a:extLst>
          </p:cNvPr>
          <p:cNvPicPr>
            <a:picLocks noGrp="1" noChangeAspect="1"/>
          </p:cNvPicPr>
          <p:nvPr>
            <p:ph idx="1"/>
          </p:nvPr>
        </p:nvPicPr>
        <p:blipFill>
          <a:blip r:embed="rId2"/>
          <a:stretch>
            <a:fillRect/>
          </a:stretch>
        </p:blipFill>
        <p:spPr>
          <a:xfrm>
            <a:off x="3358109" y="1916832"/>
            <a:ext cx="4574430" cy="4104455"/>
          </a:xfrm>
        </p:spPr>
      </p:pic>
    </p:spTree>
    <p:extLst>
      <p:ext uri="{BB962C8B-B14F-4D97-AF65-F5344CB8AC3E}">
        <p14:creationId xmlns:p14="http://schemas.microsoft.com/office/powerpoint/2010/main" val="200945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EFCCF-EF6B-BF74-4E7A-9230C6138603}"/>
              </a:ext>
            </a:extLst>
          </p:cNvPr>
          <p:cNvSpPr>
            <a:spLocks noGrp="1"/>
          </p:cNvSpPr>
          <p:nvPr>
            <p:ph type="title"/>
          </p:nvPr>
        </p:nvSpPr>
        <p:spPr>
          <a:xfrm>
            <a:off x="1197868" y="764704"/>
            <a:ext cx="10360501" cy="1223963"/>
          </a:xfrm>
        </p:spPr>
        <p:txBody>
          <a:bodyPr/>
          <a:lstStyle/>
          <a:p>
            <a:r>
              <a:rPr lang="en-IN" dirty="0"/>
              <a:t>Conclusion</a:t>
            </a:r>
          </a:p>
        </p:txBody>
      </p:sp>
      <p:sp>
        <p:nvSpPr>
          <p:cNvPr id="3" name="Content Placeholder 2">
            <a:extLst>
              <a:ext uri="{FF2B5EF4-FFF2-40B4-BE49-F238E27FC236}">
                <a16:creationId xmlns:a16="http://schemas.microsoft.com/office/drawing/2014/main" id="{03363814-A23C-384D-C9E2-1BB4E9B9C38B}"/>
              </a:ext>
            </a:extLst>
          </p:cNvPr>
          <p:cNvSpPr>
            <a:spLocks noGrp="1"/>
          </p:cNvSpPr>
          <p:nvPr>
            <p:ph idx="1"/>
          </p:nvPr>
        </p:nvSpPr>
        <p:spPr>
          <a:xfrm>
            <a:off x="1485900" y="2395728"/>
            <a:ext cx="10360501" cy="4462272"/>
          </a:xfrm>
        </p:spPr>
        <p:txBody>
          <a:bodyPr/>
          <a:lstStyle/>
          <a:p>
            <a:r>
              <a:rPr lang="en-US" b="0" i="0" dirty="0">
                <a:effectLst/>
                <a:latin typeface="Times New Roman" panose="02020603050405020304" pitchFamily="18" charset="0"/>
                <a:cs typeface="Times New Roman" panose="02020603050405020304" pitchFamily="18" charset="0"/>
              </a:rPr>
              <a:t>AI  </a:t>
            </a:r>
            <a:r>
              <a:rPr lang="en-US" dirty="0">
                <a:latin typeface="Times New Roman" panose="02020603050405020304" pitchFamily="18" charset="0"/>
                <a:cs typeface="Times New Roman" panose="02020603050405020304" pitchFamily="18" charset="0"/>
              </a:rPr>
              <a:t>chatbots will never replace your customer service representatives.</a:t>
            </a:r>
            <a:r>
              <a:rPr lang="en-US" b="0" i="0" dirty="0">
                <a:effectLst/>
                <a:latin typeface="Times New Roman" panose="02020603050405020304" pitchFamily="18" charset="0"/>
                <a:cs typeface="Times New Roman" panose="02020603050405020304" pitchFamily="18" charset="0"/>
              </a:rPr>
              <a:t> However, chatbots and customer service representatives can and will work together. For example, an AI chatbot can be used as an entry point for customers, identifying their issue and either helping them resolve it .</a:t>
            </a:r>
            <a:r>
              <a:rPr lang="en-US" b="0" i="0" dirty="0">
                <a:solidFill>
                  <a:srgbClr val="0E101A"/>
                </a:solidFill>
                <a:effectLst/>
                <a:latin typeface="Mulish"/>
              </a:rPr>
              <a:t>or correctly routing it</a:t>
            </a:r>
            <a:endParaRPr lang="en-IN" dirty="0"/>
          </a:p>
        </p:txBody>
      </p:sp>
    </p:spTree>
    <p:extLst>
      <p:ext uri="{BB962C8B-B14F-4D97-AF65-F5344CB8AC3E}">
        <p14:creationId xmlns:p14="http://schemas.microsoft.com/office/powerpoint/2010/main" val="60080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E1A63-01DA-20A5-4F95-5FC0702A9673}"/>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E23FAB02-C5E2-6F2D-526E-B6FD4217FA86}"/>
              </a:ext>
            </a:extLst>
          </p:cNvPr>
          <p:cNvSpPr>
            <a:spLocks noGrp="1"/>
          </p:cNvSpPr>
          <p:nvPr>
            <p:ph idx="1"/>
          </p:nvPr>
        </p:nvSpPr>
        <p:spPr/>
        <p:txBody>
          <a:bodyPr>
            <a:normAutofit/>
          </a:bodyPr>
          <a:lstStyle/>
          <a:p>
            <a:r>
              <a:rPr lang="en-IN" sz="2000" dirty="0" err="1">
                <a:latin typeface="Times New Roman" panose="02020603050405020304" pitchFamily="18" charset="0"/>
                <a:cs typeface="Times New Roman" panose="02020603050405020304" pitchFamily="18" charset="0"/>
              </a:rPr>
              <a:t>Guendalina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Caldarini</a:t>
            </a:r>
            <a:r>
              <a:rPr lang="en-IN" sz="2000" dirty="0">
                <a:latin typeface="Times New Roman" panose="02020603050405020304" pitchFamily="18" charset="0"/>
                <a:cs typeface="Times New Roman" panose="02020603050405020304" pitchFamily="18" charset="0"/>
              </a:rPr>
              <a:t>, Sardar </a:t>
            </a:r>
            <a:r>
              <a:rPr lang="en-IN" sz="2000" dirty="0" err="1">
                <a:latin typeface="Times New Roman" panose="02020603050405020304" pitchFamily="18" charset="0"/>
                <a:cs typeface="Times New Roman" panose="02020603050405020304" pitchFamily="18" charset="0"/>
              </a:rPr>
              <a:t>Jaf</a:t>
            </a:r>
            <a:r>
              <a:rPr lang="en-IN" sz="2000" dirty="0">
                <a:latin typeface="Times New Roman" panose="02020603050405020304" pitchFamily="18" charset="0"/>
                <a:cs typeface="Times New Roman" panose="02020603050405020304" pitchFamily="18" charset="0"/>
              </a:rPr>
              <a:t>, Kenneth </a:t>
            </a:r>
            <a:r>
              <a:rPr lang="en-IN" sz="2000" dirty="0" err="1">
                <a:latin typeface="Times New Roman" panose="02020603050405020304" pitchFamily="18" charset="0"/>
                <a:cs typeface="Times New Roman" panose="02020603050405020304" pitchFamily="18" charset="0"/>
              </a:rPr>
              <a:t>Mcgarry</a:t>
            </a:r>
            <a:r>
              <a:rPr lang="en-IN" sz="2000" dirty="0">
                <a:latin typeface="Times New Roman" panose="02020603050405020304" pitchFamily="18" charset="0"/>
                <a:cs typeface="Times New Roman" panose="02020603050405020304" pitchFamily="18" charset="0"/>
              </a:rPr>
              <a:t>. A Literature Survey of Recent Advances in Chatbots. Information, MDPI, 2022, 13 (1), pp.41. ff10.3390/info13010041ff. ffhal-03528673f</a:t>
            </a:r>
          </a:p>
          <a:p>
            <a:pPr algn="l"/>
            <a:r>
              <a:rPr lang="en-US" sz="2000" b="0"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Artificial Intelligence Applications and Innovations.</a:t>
            </a:r>
            <a:r>
              <a:rPr lang="en-US" sz="2000" b="0" i="0" dirty="0">
                <a:effectLst/>
                <a:latin typeface="Times New Roman" panose="02020603050405020304" pitchFamily="18" charset="0"/>
                <a:cs typeface="Times New Roman" panose="02020603050405020304" pitchFamily="18" charset="0"/>
              </a:rPr>
              <a:t> 2020; 584: 373–383.  Published online 2020 May 6. </a:t>
            </a:r>
            <a:r>
              <a:rPr lang="en-US" sz="2000" b="0" i="0" dirty="0" err="1">
                <a:effectLst/>
                <a:latin typeface="Times New Roman" panose="02020603050405020304" pitchFamily="18" charset="0"/>
                <a:cs typeface="Times New Roman" panose="02020603050405020304" pitchFamily="18" charset="0"/>
              </a:rPr>
              <a:t>doi</a:t>
            </a:r>
            <a:r>
              <a:rPr lang="en-US" sz="2000" b="0" i="0" dirty="0">
                <a:effectLst/>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10.1007/978-3-030-49186-4_31</a:t>
            </a:r>
            <a:endParaRPr lang="en-IN" sz="2000" u="sng" dirty="0">
              <a:latin typeface="Times New Roman" panose="02020603050405020304" pitchFamily="18" charset="0"/>
              <a:cs typeface="Times New Roman" panose="02020603050405020304" pitchFamily="18" charset="0"/>
            </a:endParaRPr>
          </a:p>
          <a:p>
            <a:pPr algn="l"/>
            <a:r>
              <a:rPr lang="en-US" sz="2000" b="0" i="0" dirty="0">
                <a:effectLst/>
                <a:latin typeface="Times New Roman" panose="02020603050405020304" pitchFamily="18" charset="0"/>
                <a:cs typeface="Times New Roman" panose="02020603050405020304" pitchFamily="18" charset="0"/>
              </a:rPr>
              <a:t>TensorFlow publishes a DOI for the open-source code base using Zenodo.org: </a:t>
            </a:r>
            <a:r>
              <a:rPr lang="en-US" sz="2000" b="0" i="0"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10.5281/zenodo.4724125</a:t>
            </a:r>
            <a:endParaRPr lang="en-US" sz="2000" b="0" i="0" dirty="0">
              <a:effectLst/>
              <a:latin typeface="Times New Roman" panose="02020603050405020304" pitchFamily="18" charset="0"/>
              <a:cs typeface="Times New Roman" panose="02020603050405020304" pitchFamily="18" charset="0"/>
            </a:endParaRPr>
          </a:p>
          <a:p>
            <a:pPr algn="l"/>
            <a:r>
              <a:rPr lang="en-US" sz="2000" b="0" dirty="0">
                <a:effectLst/>
                <a:latin typeface="Times New Roman" panose="02020603050405020304" pitchFamily="18" charset="0"/>
                <a:cs typeface="Times New Roman" panose="02020603050405020304" pitchFamily="18" charset="0"/>
              </a:rPr>
              <a:t>Bird, S., Klein, E., &amp; </a:t>
            </a:r>
            <a:r>
              <a:rPr lang="en-US" sz="2000" b="0" dirty="0" err="1">
                <a:effectLst/>
                <a:latin typeface="Times New Roman" panose="02020603050405020304" pitchFamily="18" charset="0"/>
                <a:cs typeface="Times New Roman" panose="02020603050405020304" pitchFamily="18" charset="0"/>
              </a:rPr>
              <a:t>Loper</a:t>
            </a:r>
            <a:r>
              <a:rPr lang="en-US" sz="2000" b="0" dirty="0">
                <a:effectLst/>
                <a:latin typeface="Times New Roman" panose="02020603050405020304" pitchFamily="18" charset="0"/>
                <a:cs typeface="Times New Roman" panose="02020603050405020304" pitchFamily="18" charset="0"/>
              </a:rPr>
              <a:t>, E. (2009). Natural language processing with python. O’Reilly Media.</a:t>
            </a:r>
          </a:p>
        </p:txBody>
      </p:sp>
    </p:spTree>
    <p:extLst>
      <p:ext uri="{BB962C8B-B14F-4D97-AF65-F5344CB8AC3E}">
        <p14:creationId xmlns:p14="http://schemas.microsoft.com/office/powerpoint/2010/main" val="4130686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hat is a chatbot and why to use them for your business | Chatimize">
            <a:extLst>
              <a:ext uri="{FF2B5EF4-FFF2-40B4-BE49-F238E27FC236}">
                <a16:creationId xmlns:a16="http://schemas.microsoft.com/office/drawing/2014/main" id="{77137E43-3973-43AF-E497-492E3F3670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0036" y="2060848"/>
            <a:ext cx="6984776" cy="3252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9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F952DC-76F7-9163-E389-F3BF17E44CBF}"/>
              </a:ext>
            </a:extLst>
          </p:cNvPr>
          <p:cNvSpPr>
            <a:spLocks noGrp="1"/>
          </p:cNvSpPr>
          <p:nvPr>
            <p:ph idx="1"/>
          </p:nvPr>
        </p:nvSpPr>
        <p:spPr/>
        <p:txBody>
          <a:bodyPr>
            <a:normAutofit lnSpcReduction="10000"/>
          </a:bodyPr>
          <a:lstStyle/>
          <a:p>
            <a:pPr marL="0" indent="0">
              <a:buNone/>
            </a:pPr>
            <a:r>
              <a:rPr lang="en-IN" sz="4400" dirty="0">
                <a:latin typeface="Times New Roman" panose="02020603050405020304" pitchFamily="18" charset="0"/>
                <a:cs typeface="Times New Roman" panose="02020603050405020304" pitchFamily="18" charset="0"/>
              </a:rPr>
              <a:t>                    </a:t>
            </a:r>
          </a:p>
          <a:p>
            <a:pPr marL="0" indent="0">
              <a:buNone/>
            </a:pPr>
            <a:r>
              <a:rPr lang="en-IN" sz="4400" dirty="0">
                <a:latin typeface="Times New Roman" panose="02020603050405020304" pitchFamily="18" charset="0"/>
                <a:cs typeface="Times New Roman" panose="02020603050405020304" pitchFamily="18" charset="0"/>
              </a:rPr>
              <a:t>                       THANK YOU : )</a:t>
            </a:r>
          </a:p>
          <a:p>
            <a:pPr marL="0" indent="0">
              <a:buNone/>
            </a:pPr>
            <a:endParaRPr lang="en-IN" sz="4400" dirty="0">
              <a:latin typeface="Times New Roman" panose="02020603050405020304" pitchFamily="18" charset="0"/>
              <a:cs typeface="Times New Roman" panose="02020603050405020304" pitchFamily="18" charset="0"/>
            </a:endParaRPr>
          </a:p>
          <a:p>
            <a:pPr marL="0" indent="0">
              <a:buNone/>
            </a:pPr>
            <a:endParaRPr lang="en-IN" sz="4400" dirty="0">
              <a:latin typeface="Times New Roman" panose="02020603050405020304" pitchFamily="18" charset="0"/>
              <a:cs typeface="Times New Roman" panose="02020603050405020304" pitchFamily="18" charset="0"/>
            </a:endParaRPr>
          </a:p>
          <a:p>
            <a:pPr marL="0" indent="0">
              <a:buNone/>
            </a:pPr>
            <a:endParaRPr lang="en-IN" sz="4400" dirty="0">
              <a:latin typeface="Times New Roman" panose="02020603050405020304" pitchFamily="18" charset="0"/>
              <a:cs typeface="Times New Roman" panose="02020603050405020304" pitchFamily="18" charset="0"/>
            </a:endParaRPr>
          </a:p>
          <a:p>
            <a:pPr marL="0" indent="0">
              <a:buNone/>
            </a:pPr>
            <a:r>
              <a:rPr lang="en-IN" sz="440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 Shilpa </a:t>
            </a:r>
            <a:r>
              <a:rPr lang="en-IN" sz="3200" dirty="0" err="1">
                <a:latin typeface="Times New Roman" panose="02020603050405020304" pitchFamily="18" charset="0"/>
                <a:cs typeface="Times New Roman" panose="02020603050405020304" pitchFamily="18" charset="0"/>
              </a:rPr>
              <a:t>Polepalli</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7875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97868" y="723045"/>
            <a:ext cx="10360501" cy="1223963"/>
          </a:xfrm>
        </p:spPr>
        <p:txBody>
          <a:bodyPr/>
          <a:lstStyle/>
          <a:p>
            <a:r>
              <a:rPr lang="en-US" dirty="0">
                <a:latin typeface="Times New Roman" panose="02020603050405020304" pitchFamily="18" charset="0"/>
                <a:cs typeface="Times New Roman" panose="02020603050405020304" pitchFamily="18" charset="0"/>
              </a:rPr>
              <a:t>INTRODUCTION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a:xfrm>
            <a:off x="1485900" y="2276872"/>
            <a:ext cx="10360501" cy="4462272"/>
          </a:xfrm>
        </p:spPr>
        <p:txBody>
          <a:bodyPr/>
          <a:lstStyle/>
          <a:p>
            <a:r>
              <a:rPr lang="en-US" dirty="0">
                <a:latin typeface="Times New Roman" panose="02020603050405020304" pitchFamily="18" charset="0"/>
                <a:cs typeface="Times New Roman" panose="02020603050405020304" pitchFamily="18" charset="0"/>
              </a:rPr>
              <a:t>A chatbot is a computer program that simulates and processes human conversation (whether written or spoken), allowing humans to interact with digital devices as if they were talking to a real person. Chatbots can range from simple programs that respond to a single-line query to sophisticated digital assistants that learn and evolve to provide increasing levels of personalization as they gather and process data.</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2725-AB63-FC7D-5855-CB18EBED9AC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History of Chatbot</a:t>
            </a:r>
          </a:p>
        </p:txBody>
      </p:sp>
      <p:sp>
        <p:nvSpPr>
          <p:cNvPr id="3" name="Content Placeholder 2">
            <a:extLst>
              <a:ext uri="{FF2B5EF4-FFF2-40B4-BE49-F238E27FC236}">
                <a16:creationId xmlns:a16="http://schemas.microsoft.com/office/drawing/2014/main" id="{7776D9BE-38B5-33AF-A426-0708F5295E4A}"/>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Eliza </a:t>
            </a:r>
            <a:r>
              <a:rPr lang="en-US" b="0" i="0" dirty="0">
                <a:effectLst/>
                <a:latin typeface="Times New Roman" panose="02020603050405020304" pitchFamily="18" charset="0"/>
                <a:cs typeface="Times New Roman" panose="02020603050405020304" pitchFamily="18" charset="0"/>
              </a:rPr>
              <a:t>was the very first chatbot as mentioned above. It was created by Joseph </a:t>
            </a:r>
            <a:r>
              <a:rPr lang="en-US" b="0" i="0" dirty="0" err="1">
                <a:effectLst/>
                <a:latin typeface="Times New Roman" panose="02020603050405020304" pitchFamily="18" charset="0"/>
                <a:cs typeface="Times New Roman" panose="02020603050405020304" pitchFamily="18" charset="0"/>
              </a:rPr>
              <a:t>Weizenbaum</a:t>
            </a:r>
            <a:r>
              <a:rPr lang="en-US" b="0" i="0" dirty="0">
                <a:effectLst/>
                <a:latin typeface="Times New Roman" panose="02020603050405020304" pitchFamily="18" charset="0"/>
                <a:cs typeface="Times New Roman" panose="02020603050405020304" pitchFamily="18" charset="0"/>
              </a:rPr>
              <a:t> in 1966 and it uses pattern matching and substitution methodology to simulate conversation.</a:t>
            </a:r>
          </a:p>
          <a:p>
            <a:pPr marL="0" indent="0">
              <a:buNone/>
            </a:pPr>
            <a:endParaRPr lang="en-US" b="0" i="0" dirty="0">
              <a:effectLst/>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The program was designed in a way that it mimics human conversation. The Chatbot ELIZA worked by passing the words that users entered into a computer and then pairing them to a list of possible scripted responses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9400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Paper Review 1: ELIZA — A Computer Program for the Study of Natural  Language Communication Between Man and Machine | by Fatih Cagatay Akyon |  NLP Chatbot Survey | Medium">
            <a:extLst>
              <a:ext uri="{FF2B5EF4-FFF2-40B4-BE49-F238E27FC236}">
                <a16:creationId xmlns:a16="http://schemas.microsoft.com/office/drawing/2014/main" id="{E3D0DD4A-2645-F954-1B7E-ED49D6558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924" y="945810"/>
            <a:ext cx="8850583" cy="5003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970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hatbot Working, Types, Examples">
            <a:extLst>
              <a:ext uri="{FF2B5EF4-FFF2-40B4-BE49-F238E27FC236}">
                <a16:creationId xmlns:a16="http://schemas.microsoft.com/office/drawing/2014/main" id="{5089DAC5-7D12-48F7-B046-A7177826A96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509"/>
          <a:stretch/>
        </p:blipFill>
        <p:spPr bwMode="auto">
          <a:xfrm>
            <a:off x="2216909" y="1700808"/>
            <a:ext cx="7755006" cy="3672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5648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F27FE-8466-FBB0-E529-31AA9D863A8F}"/>
              </a:ext>
            </a:extLst>
          </p:cNvPr>
          <p:cNvSpPr>
            <a:spLocks noGrp="1"/>
          </p:cNvSpPr>
          <p:nvPr>
            <p:ph type="title"/>
          </p:nvPr>
        </p:nvSpPr>
        <p:spPr>
          <a:xfrm>
            <a:off x="1216266" y="908720"/>
            <a:ext cx="10360501" cy="1223963"/>
          </a:xfrm>
        </p:spPr>
        <p:txBody>
          <a:bodyPr/>
          <a:lstStyle/>
          <a:p>
            <a:r>
              <a:rPr lang="en-IN" dirty="0">
                <a:latin typeface="Times New Roman" panose="02020603050405020304" pitchFamily="18" charset="0"/>
                <a:cs typeface="Times New Roman" panose="02020603050405020304" pitchFamily="18" charset="0"/>
              </a:rPr>
              <a:t>Natural Language Processing</a:t>
            </a:r>
          </a:p>
        </p:txBody>
      </p:sp>
      <p:sp>
        <p:nvSpPr>
          <p:cNvPr id="3" name="Content Placeholder 2">
            <a:extLst>
              <a:ext uri="{FF2B5EF4-FFF2-40B4-BE49-F238E27FC236}">
                <a16:creationId xmlns:a16="http://schemas.microsoft.com/office/drawing/2014/main" id="{2C8E566A-ED8F-B0F4-312D-68337090D556}"/>
              </a:ext>
            </a:extLst>
          </p:cNvPr>
          <p:cNvSpPr>
            <a:spLocks noGrp="1"/>
          </p:cNvSpPr>
          <p:nvPr>
            <p:ph idx="1"/>
          </p:nvPr>
        </p:nvSpPr>
        <p:spPr>
          <a:xfrm>
            <a:off x="1218882" y="2564904"/>
            <a:ext cx="10360501" cy="4462272"/>
          </a:xfrm>
        </p:spPr>
        <p:txBody>
          <a:bodyPr/>
          <a:lstStyle/>
          <a:p>
            <a:r>
              <a:rPr lang="en-US" dirty="0">
                <a:latin typeface="Times New Roman" panose="02020603050405020304" pitchFamily="18" charset="0"/>
                <a:cs typeface="Times New Roman" panose="02020603050405020304" pitchFamily="18" charset="0"/>
              </a:rPr>
              <a:t>Natural Language Processing is abbreviated as NLP. You can assist a machine in understanding human speech and spoken words by using NLP technology. NLP combines rule-based modeling of human spoken language with intelligent algorithms such as statistical, machine, and deep learning algorithms. These technologies work together to create the intelligent voice assistants and chatbots that you may encounter in your daily life.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810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F69391-9297-243E-13F1-88C7839B8E95}"/>
              </a:ext>
            </a:extLst>
          </p:cNvPr>
          <p:cNvSpPr>
            <a:spLocks noGrp="1"/>
          </p:cNvSpPr>
          <p:nvPr>
            <p:ph idx="1"/>
          </p:nvPr>
        </p:nvSpPr>
        <p:spPr>
          <a:xfrm>
            <a:off x="884708" y="1412775"/>
            <a:ext cx="10360501" cy="4462272"/>
          </a:xfrm>
        </p:spPr>
        <p:txBody>
          <a:bodyPr>
            <a:normAutofit lnSpcReduction="10000"/>
          </a:bodyPr>
          <a:lstStyle/>
          <a:p>
            <a:r>
              <a:rPr lang="en-US" b="0" i="0" dirty="0">
                <a:effectLst/>
                <a:latin typeface="Times New Roman" panose="02020603050405020304" pitchFamily="18" charset="0"/>
                <a:cs typeface="Times New Roman" panose="02020603050405020304" pitchFamily="18" charset="0"/>
              </a:rPr>
              <a:t>There are a number of human errors, differences, and special intonations that humans use every day in their speech. NLP technology allows the machine to understand, process, and respond to large volumes of text rapidly in real-time.</a:t>
            </a:r>
          </a:p>
          <a:p>
            <a:r>
              <a:rPr lang="en-US" b="0" i="0" dirty="0">
                <a:effectLst/>
                <a:latin typeface="Times New Roman" panose="02020603050405020304" pitchFamily="18" charset="0"/>
                <a:cs typeface="Times New Roman" panose="02020603050405020304" pitchFamily="18" charset="0"/>
              </a:rPr>
              <a:t>In everyday life, you have encountered NLP tech in </a:t>
            </a:r>
          </a:p>
          <a:p>
            <a:pPr marL="0" indent="0">
              <a:buNone/>
            </a:pP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voice-guided GPS apps</a:t>
            </a:r>
          </a:p>
          <a:p>
            <a:pPr marL="0" indent="0">
              <a:buNone/>
            </a:pP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          virtual assistants</a:t>
            </a:r>
          </a:p>
          <a:p>
            <a:pPr marL="0" indent="0">
              <a:buNone/>
            </a:pP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speech-to-text note creation apps </a:t>
            </a:r>
          </a:p>
          <a:p>
            <a:pPr marL="0" indent="0">
              <a:buNone/>
            </a:pPr>
            <a:r>
              <a:rPr lang="en-US" b="0" i="0" dirty="0">
                <a:effectLst/>
                <a:latin typeface="Times New Roman" panose="02020603050405020304" pitchFamily="18" charset="0"/>
                <a:cs typeface="Times New Roman" panose="02020603050405020304" pitchFamily="18" charset="0"/>
              </a:rPr>
              <a:t>              support chatbots</a:t>
            </a:r>
            <a:endParaRPr lang="en-IN" dirty="0">
              <a:latin typeface="Times New Roman" panose="02020603050405020304" pitchFamily="18" charset="0"/>
              <a:cs typeface="Times New Roman" panose="02020603050405020304" pitchFamily="18" charset="0"/>
            </a:endParaRPr>
          </a:p>
        </p:txBody>
      </p:sp>
      <p:pic>
        <p:nvPicPr>
          <p:cNvPr id="4098" name="Picture 2" descr="A chatbot as a first responder: How can AI contribute? - Engage">
            <a:extLst>
              <a:ext uri="{FF2B5EF4-FFF2-40B4-BE49-F238E27FC236}">
                <a16:creationId xmlns:a16="http://schemas.microsoft.com/office/drawing/2014/main" id="{FDA2E086-4AF6-8610-AA86-A60B8528DB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4652" y="3740250"/>
            <a:ext cx="2686050" cy="170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916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1AAC8-A505-3C51-1408-4D5F853532A0}"/>
              </a:ext>
            </a:extLst>
          </p:cNvPr>
          <p:cNvSpPr>
            <a:spLocks noGrp="1"/>
          </p:cNvSpPr>
          <p:nvPr>
            <p:ph type="title"/>
          </p:nvPr>
        </p:nvSpPr>
        <p:spPr/>
        <p:txBody>
          <a:bodyPr/>
          <a:lstStyle/>
          <a:p>
            <a:r>
              <a:rPr lang="en-IN" dirty="0"/>
              <a:t>Identifying Intents and Entities</a:t>
            </a:r>
          </a:p>
        </p:txBody>
      </p:sp>
      <p:sp>
        <p:nvSpPr>
          <p:cNvPr id="3" name="Content Placeholder 2">
            <a:extLst>
              <a:ext uri="{FF2B5EF4-FFF2-40B4-BE49-F238E27FC236}">
                <a16:creationId xmlns:a16="http://schemas.microsoft.com/office/drawing/2014/main" id="{193002BE-C9FA-E814-887E-058B5684DD74}"/>
              </a:ext>
            </a:extLst>
          </p:cNvPr>
          <p:cNvSpPr>
            <a:spLocks noGrp="1"/>
          </p:cNvSpPr>
          <p:nvPr>
            <p:ph idx="1"/>
          </p:nvPr>
        </p:nvSpPr>
        <p:spPr/>
        <p:txBody>
          <a:bodyPr/>
          <a:lstStyle/>
          <a:p>
            <a:r>
              <a:rPr lang="en-US" b="0" i="1" dirty="0">
                <a:effectLst/>
                <a:latin typeface="Times New Roman" panose="02020603050405020304" pitchFamily="18" charset="0"/>
                <a:cs typeface="Times New Roman" panose="02020603050405020304" pitchFamily="18" charset="0"/>
              </a:rPr>
              <a:t>intent </a:t>
            </a:r>
            <a:r>
              <a:rPr lang="en-US" b="0" i="0" dirty="0">
                <a:effectLst/>
                <a:latin typeface="Times New Roman" panose="02020603050405020304" pitchFamily="18" charset="0"/>
                <a:cs typeface="Times New Roman" panose="02020603050405020304" pitchFamily="18" charset="0"/>
              </a:rPr>
              <a:t>refers to the goal the customer has in mind when typing in a question or comment, </a:t>
            </a:r>
            <a:r>
              <a:rPr lang="en-US" b="0" i="1" dirty="0">
                <a:effectLst/>
                <a:latin typeface="Times New Roman" panose="02020603050405020304" pitchFamily="18" charset="0"/>
                <a:cs typeface="Times New Roman" panose="02020603050405020304" pitchFamily="18" charset="0"/>
              </a:rPr>
              <a:t>entity</a:t>
            </a:r>
            <a:r>
              <a:rPr lang="en-US" b="0" i="0" dirty="0">
                <a:effectLst/>
                <a:latin typeface="Times New Roman" panose="02020603050405020304" pitchFamily="18" charset="0"/>
                <a:cs typeface="Times New Roman" panose="02020603050405020304" pitchFamily="18" charset="0"/>
              </a:rPr>
              <a:t> refers to the modifier –  fields, data, or text, the customer uses to describe their requirement while the intent is what they really mean. Let’s understand this through an example.</a:t>
            </a:r>
          </a:p>
          <a:p>
            <a:pPr marL="0" indent="0">
              <a:buNone/>
            </a:pPr>
            <a:endParaRPr lang="en-US" b="0" i="0" dirty="0">
              <a:effectLst/>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Intents and entities are the building blocks of natural language understanding by context</a:t>
            </a:r>
            <a:r>
              <a:rPr lang="en-US" dirty="0">
                <a:latin typeface="Times New Roman" panose="02020603050405020304" pitchFamily="18" charset="0"/>
                <a:cs typeface="Times New Roman" panose="02020603050405020304" pitchFamily="18" charset="0"/>
              </a:rPr>
              <a:t>.</a:t>
            </a:r>
            <a:endParaRPr lang="en-US" b="0" i="0" dirty="0">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639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115</TotalTime>
  <Words>794</Words>
  <Application>Microsoft Office PowerPoint</Application>
  <PresentationFormat>Custom</PresentationFormat>
  <Paragraphs>45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Mulish</vt:lpstr>
      <vt:lpstr>Times New Roman</vt:lpstr>
      <vt:lpstr>Tech 16x9</vt:lpstr>
      <vt:lpstr>Implementation of Chatbot using Tensorflow, Natural Language Processing</vt:lpstr>
      <vt:lpstr>PowerPoint Presentation</vt:lpstr>
      <vt:lpstr>INTRODUCTION </vt:lpstr>
      <vt:lpstr>History of Chatbot</vt:lpstr>
      <vt:lpstr>PowerPoint Presentation</vt:lpstr>
      <vt:lpstr>PowerPoint Presentation</vt:lpstr>
      <vt:lpstr>Natural Language Processing</vt:lpstr>
      <vt:lpstr>PowerPoint Presentation</vt:lpstr>
      <vt:lpstr>Identifying Intents and Entities</vt:lpstr>
      <vt:lpstr>PowerPoint Presentation</vt:lpstr>
      <vt:lpstr>Tokenization</vt:lpstr>
      <vt:lpstr>PowerPoint Presentation</vt:lpstr>
      <vt:lpstr>Stemming</vt:lpstr>
      <vt:lpstr>PowerPoint Presentation</vt:lpstr>
      <vt:lpstr>PowerPoint Presentation</vt:lpstr>
      <vt:lpstr>Training Model</vt:lpstr>
      <vt:lpstr>Final output</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Chatbot using Tensorflow, Natural Language Processing</dc:title>
  <dc:creator>NIKHIL GOUD</dc:creator>
  <cp:lastModifiedBy>NIKHIL GOUD</cp:lastModifiedBy>
  <cp:revision>3</cp:revision>
  <dcterms:created xsi:type="dcterms:W3CDTF">2022-11-27T16:31:03Z</dcterms:created>
  <dcterms:modified xsi:type="dcterms:W3CDTF">2022-11-27T18:48:07Z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