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8"/>
  </p:notesMasterIdLst>
  <p:handoutMasterIdLst>
    <p:handoutMasterId r:id="rId9"/>
  </p:handoutMasterIdLst>
  <p:sldIdLst>
    <p:sldId id="271" r:id="rId2"/>
    <p:sldId id="279" r:id="rId3"/>
    <p:sldId id="281" r:id="rId4"/>
    <p:sldId id="280" r:id="rId5"/>
    <p:sldId id="257" r:id="rId6"/>
    <p:sldId id="28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ection>
        <p14:section name="Design, Morph, Annotate, Work Together, Tell Me" id="{B9B51309-D148-4332-87C2-07BE32FBCA3B}">
          <p14:sldIdLst>
            <p14:sldId id="271"/>
            <p14:sldId id="279"/>
            <p14:sldId id="281"/>
            <p14:sldId id="280"/>
            <p14:sldId id="257"/>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D3911-34B9-462E-9AEF-D964981BCBCF}" v="2" dt="2023-01-21T03:57:04.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59" d="100"/>
          <a:sy n="59" d="100"/>
        </p:scale>
        <p:origin x="964"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ky.233@outlook.com" userId="b9c16cc500067081" providerId="LiveId" clId="{0B7D3911-34B9-462E-9AEF-D964981BCBCF}"/>
    <pc:docChg chg="modSld">
      <pc:chgData name="nikky.233@outlook.com" userId="b9c16cc500067081" providerId="LiveId" clId="{0B7D3911-34B9-462E-9AEF-D964981BCBCF}" dt="2023-01-21T04:02:00.897" v="259"/>
      <pc:docMkLst>
        <pc:docMk/>
      </pc:docMkLst>
      <pc:sldChg chg="addSp delSp modSp mod">
        <pc:chgData name="nikky.233@outlook.com" userId="b9c16cc500067081" providerId="LiveId" clId="{0B7D3911-34B9-462E-9AEF-D964981BCBCF}" dt="2023-01-21T04:02:00.897" v="259"/>
        <pc:sldMkLst>
          <pc:docMk/>
          <pc:sldMk cId="1328676004" sldId="257"/>
        </pc:sldMkLst>
        <pc:spChg chg="add del mod">
          <ac:chgData name="nikky.233@outlook.com" userId="b9c16cc500067081" providerId="LiveId" clId="{0B7D3911-34B9-462E-9AEF-D964981BCBCF}" dt="2023-01-21T04:02:00.897" v="259"/>
          <ac:spMkLst>
            <pc:docMk/>
            <pc:sldMk cId="1328676004" sldId="257"/>
            <ac:spMk id="3" creationId="{9C848258-22FD-A374-4D50-1FB9A756214E}"/>
          </ac:spMkLst>
        </pc:spChg>
        <pc:spChg chg="add mod">
          <ac:chgData name="nikky.233@outlook.com" userId="b9c16cc500067081" providerId="LiveId" clId="{0B7D3911-34B9-462E-9AEF-D964981BCBCF}" dt="2023-01-21T04:01:45.976" v="257" actId="20577"/>
          <ac:spMkLst>
            <pc:docMk/>
            <pc:sldMk cId="1328676004" sldId="257"/>
            <ac:spMk id="4" creationId="{2664F284-33C5-D419-3F53-BCA81631F19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1/21/2023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9860EDB8-5305-433F-BE41-D7A86D811DB3}"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539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2900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433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1/21/2023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0375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420005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029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2293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7815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EEBAAA-29B5-4AF5-BC5F-7E580C29002D}" type="datetimeFigureOut">
              <a:rPr lang="en-US" smtClean="0"/>
              <a:pPr/>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53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pPr/>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269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pPr/>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26499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208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BEEBAAA-29B5-4AF5-BC5F-7E580C29002D}" type="datetimeFigureOut">
              <a:rPr lang="en-US" smtClean="0"/>
              <a:pPr/>
              <a:t>1/21/2023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85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BEEBAAA-29B5-4AF5-BC5F-7E580C29002D}" type="datetimeFigureOut">
              <a:rPr lang="en-US" smtClean="0"/>
              <a:pPr/>
              <a:t>1/21/2023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860EDB8-5305-433F-BE41-D7A86D811DB3}"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4732553-4187-4582-F1DF-766467E1032A}"/>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a:extLst>
              <a:ext uri="{FF2B5EF4-FFF2-40B4-BE49-F238E27FC236}">
                <a16:creationId xmlns:a16="http://schemas.microsoft.com/office/drawing/2014/main" id="{EABB4186-D7B2-CD7E-E11B-DCA9A30555A9}"/>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47167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2" r:id="rId12"/>
    <p:sldLayoutId id="2147483723"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448056"/>
            <a:ext cx="10542950" cy="640080"/>
          </a:xfrm>
        </p:spPr>
        <p:txBody>
          <a:bodyPr>
            <a:noAutofit/>
          </a:bodyPr>
          <a:lstStyle/>
          <a:p>
            <a:pPr algn="ctr"/>
            <a:r>
              <a:rPr lang="en-US" dirty="0">
                <a:latin typeface="Segoe UI Light" panose="020B0502040204020203" pitchFamily="34" charset="0"/>
                <a:cs typeface="Segoe UI Light" panose="020B0502040204020203" pitchFamily="34" charset="0"/>
              </a:rPr>
              <a:t>Wikipedia Article Classification</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321E73CC-F12C-BFD5-5EC7-12C61BD98350}"/>
              </a:ext>
            </a:extLst>
          </p:cNvPr>
          <p:cNvSpPr txBox="1"/>
          <p:nvPr/>
        </p:nvSpPr>
        <p:spPr>
          <a:xfrm>
            <a:off x="762000" y="1940560"/>
            <a:ext cx="10434320" cy="2308324"/>
          </a:xfrm>
          <a:prstGeom prst="rect">
            <a:avLst/>
          </a:prstGeom>
          <a:noFill/>
        </p:spPr>
        <p:txBody>
          <a:bodyPr wrap="square" rtlCol="0">
            <a:spAutoFit/>
          </a:bodyPr>
          <a:lstStyle/>
          <a:p>
            <a:r>
              <a:rPr lang="en-US" sz="2400" cap="all" dirty="0">
                <a:solidFill>
                  <a:schemeClr val="bg2">
                    <a:lumMod val="25000"/>
                  </a:schemeClr>
                </a:solidFill>
                <a:latin typeface="Segoe UI Light" panose="020B0502040204020203" pitchFamily="34" charset="0"/>
                <a:ea typeface="+mj-ea"/>
                <a:cs typeface="Segoe UI Light" panose="020B0502040204020203" pitchFamily="34" charset="0"/>
              </a:rPr>
              <a:t>The goal of the study is to build a binary classification model for a repository of Wikipedia articles,  we have to classify the articles as featured and non featured.</a:t>
            </a:r>
          </a:p>
          <a:p>
            <a:endParaRPr lang="en-US" sz="2400" cap="all" dirty="0">
              <a:solidFill>
                <a:schemeClr val="bg2">
                  <a:lumMod val="25000"/>
                </a:schemeClr>
              </a:solidFill>
              <a:latin typeface="Segoe UI Light" panose="020B0502040204020203" pitchFamily="34" charset="0"/>
              <a:ea typeface="+mj-ea"/>
              <a:cs typeface="Segoe UI Light" panose="020B0502040204020203" pitchFamily="34" charset="0"/>
            </a:endParaRPr>
          </a:p>
          <a:p>
            <a:r>
              <a:rPr lang="en-US" sz="2400" cap="all" dirty="0">
                <a:solidFill>
                  <a:schemeClr val="bg2">
                    <a:lumMod val="25000"/>
                  </a:schemeClr>
                </a:solidFill>
                <a:latin typeface="Segoe UI Light" panose="020B0502040204020203" pitchFamily="34" charset="0"/>
                <a:ea typeface="+mj-ea"/>
                <a:cs typeface="Segoe UI Light" panose="020B0502040204020203" pitchFamily="34" charset="0"/>
              </a:rPr>
              <a:t>This model can be used on a wide range of data from extracting the text from the last revisions</a:t>
            </a:r>
            <a:endParaRPr lang="en-IN" sz="2400" cap="all" dirty="0">
              <a:solidFill>
                <a:schemeClr val="bg2">
                  <a:lumMod val="25000"/>
                </a:schemeClr>
              </a:solidFill>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a:t>
            </a:r>
          </a:p>
        </p:txBody>
      </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We have a dataset of article description which has the articles details</a:t>
            </a:r>
            <a:endParaRPr lang="en-US" sz="1800" dirty="0">
              <a:solidFill>
                <a:prstClr val="black">
                  <a:lumMod val="75000"/>
                  <a:lumOff val="25000"/>
                </a:prstClr>
              </a:solidFill>
              <a:cs typeface="Segoe UI"/>
            </a:endParaRPr>
          </a:p>
        </p:txBody>
      </p:sp>
      <p:sp>
        <p:nvSpPr>
          <p:cNvPr id="36" name="Content Placeholder 17"/>
          <p:cNvSpPr txBox="1">
            <a:spLocks/>
          </p:cNvSpPr>
          <p:nvPr/>
        </p:nvSpPr>
        <p:spPr>
          <a:xfrm>
            <a:off x="1056513" y="2844450"/>
            <a:ext cx="4504252" cy="76114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The dataset contains the article name , importance, class and level</a:t>
            </a:r>
          </a:p>
        </p:txBody>
      </p:sp>
      <p:sp>
        <p:nvSpPr>
          <p:cNvPr id="32" name="Content Placeholder 17"/>
          <p:cNvSpPr txBox="1">
            <a:spLocks/>
          </p:cNvSpPr>
          <p:nvPr/>
        </p:nvSpPr>
        <p:spPr>
          <a:xfrm>
            <a:off x="1056513" y="3850640"/>
            <a:ext cx="4504252" cy="79136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Each article’s data contains its full revision history (in XML format).</a:t>
            </a: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1AD7E338-7ADB-3D29-C62F-BF09870D4C89}"/>
              </a:ext>
            </a:extLst>
          </p:cNvPr>
          <p:cNvPicPr>
            <a:picLocks noChangeAspect="1"/>
          </p:cNvPicPr>
          <p:nvPr/>
        </p:nvPicPr>
        <p:blipFill>
          <a:blip r:embed="rId2"/>
          <a:stretch>
            <a:fillRect/>
          </a:stretch>
        </p:blipFill>
        <p:spPr>
          <a:xfrm>
            <a:off x="5415280" y="1816786"/>
            <a:ext cx="6354671" cy="3224427"/>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process</a:t>
            </a:r>
          </a:p>
        </p:txBody>
      </p:sp>
      <p:sp>
        <p:nvSpPr>
          <p:cNvPr id="5" name="Content Placeholder 4"/>
          <p:cNvSpPr>
            <a:spLocks noGrp="1"/>
          </p:cNvSpPr>
          <p:nvPr>
            <p:ph sz="half" idx="4294967295"/>
          </p:nvPr>
        </p:nvSpPr>
        <p:spPr>
          <a:xfrm>
            <a:off x="629920" y="1391921"/>
            <a:ext cx="4338320" cy="4490720"/>
          </a:xfrm>
        </p:spPr>
        <p:txBody>
          <a:bodyPr vert="horz" lIns="91440" tIns="45720" rIns="91440" bIns="45720" rtlCol="0">
            <a:normAutofit/>
          </a:bodyPr>
          <a:lstStyle/>
          <a:p>
            <a:pPr marL="0" indent="0">
              <a:lnSpc>
                <a:spcPct val="150000"/>
              </a:lnSpc>
              <a:spcBef>
                <a:spcPts val="6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Each article’s data contains its full revision history (in XML format). So we extract the text from the last revision.  </a:t>
            </a:r>
          </a:p>
          <a:p>
            <a:pPr marL="0" indent="0">
              <a:lnSpc>
                <a:spcPct val="150000"/>
              </a:lnSpc>
              <a:spcBef>
                <a:spcPts val="6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We used </a:t>
            </a:r>
            <a:r>
              <a:rPr lang="en-IN" sz="1200" dirty="0">
                <a:solidFill>
                  <a:prstClr val="black">
                    <a:lumMod val="75000"/>
                    <a:lumOff val="25000"/>
                  </a:prstClr>
                </a:solidFill>
                <a:latin typeface="Segoe UI" panose="020B0502040204020203" pitchFamily="34" charset="0"/>
                <a:cs typeface="Segoe UI" panose="020B0502040204020203" pitchFamily="34" charset="0"/>
              </a:rPr>
              <a:t>Wikipedia-API to extract the text and parse the xml files. </a:t>
            </a:r>
            <a:r>
              <a:rPr lang="en-US" sz="1200" dirty="0">
                <a:solidFill>
                  <a:prstClr val="black">
                    <a:lumMod val="75000"/>
                    <a:lumOff val="25000"/>
                  </a:prstClr>
                </a:solidFill>
                <a:latin typeface="Segoe UI" panose="020B0502040204020203" pitchFamily="34" charset="0"/>
                <a:cs typeface="Segoe UI" panose="020B0502040204020203" pitchFamily="34" charset="0"/>
              </a:rPr>
              <a:t>Also, find the number of revisions and distinct users for each article.</a:t>
            </a:r>
          </a:p>
          <a:p>
            <a:pPr marL="0" indent="0">
              <a:lnSpc>
                <a:spcPct val="110000"/>
              </a:lnSpc>
              <a:spcBef>
                <a:spcPts val="6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For each article we find the following and represent them as a vector.</a:t>
            </a:r>
          </a:p>
          <a:p>
            <a:pPr marL="0" indent="0">
              <a:lnSpc>
                <a:spcPct val="110000"/>
              </a:lnSpc>
              <a:spcBef>
                <a:spcPts val="6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1. Number of words in the last revision.</a:t>
            </a:r>
          </a:p>
          <a:p>
            <a:pPr marL="0" indent="0">
              <a:lnSpc>
                <a:spcPct val="110000"/>
              </a:lnSpc>
              <a:spcBef>
                <a:spcPts val="6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2. Total number of revisions.</a:t>
            </a:r>
          </a:p>
          <a:p>
            <a:pPr marL="0" indent="0">
              <a:lnSpc>
                <a:spcPct val="110000"/>
              </a:lnSpc>
              <a:spcBef>
                <a:spcPts val="6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3. Number of distinct users.</a:t>
            </a:r>
          </a:p>
          <a:p>
            <a:pPr marL="0" indent="0">
              <a:lnSpc>
                <a:spcPct val="110000"/>
              </a:lnSpc>
              <a:spcBef>
                <a:spcPts val="6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marL="0" indent="0">
              <a:lnSpc>
                <a:spcPct val="110000"/>
              </a:lnSpc>
              <a:spcBef>
                <a:spcPts val="6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We add all these features as columns to the dataset </a:t>
            </a:r>
          </a:p>
          <a:p>
            <a:pPr marL="0" indent="0">
              <a:lnSpc>
                <a:spcPct val="110000"/>
              </a:lnSpc>
              <a:spcBef>
                <a:spcPts val="6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6" name="AutoShape 2" descr="Representation: Feature Engineering | Machine Learning | Google Developers">
            <a:extLst>
              <a:ext uri="{FF2B5EF4-FFF2-40B4-BE49-F238E27FC236}">
                <a16:creationId xmlns:a16="http://schemas.microsoft.com/office/drawing/2014/main" id="{BF3537DA-1D48-F6A7-C380-590F8B6D5E4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Content Placeholder 11">
            <a:extLst>
              <a:ext uri="{FF2B5EF4-FFF2-40B4-BE49-F238E27FC236}">
                <a16:creationId xmlns:a16="http://schemas.microsoft.com/office/drawing/2014/main" id="{874CCC3C-BA9A-46BC-B587-2C4ADA571F27}"/>
              </a:ext>
            </a:extLst>
          </p:cNvPr>
          <p:cNvPicPr>
            <a:picLocks noGrp="1" noChangeAspect="1"/>
          </p:cNvPicPr>
          <p:nvPr>
            <p:ph sz="quarter" idx="10"/>
          </p:nvPr>
        </p:nvPicPr>
        <p:blipFill>
          <a:blip r:embed="rId2"/>
          <a:stretch>
            <a:fillRect/>
          </a:stretch>
        </p:blipFill>
        <p:spPr>
          <a:xfrm>
            <a:off x="5659120" y="1605588"/>
            <a:ext cx="5984240" cy="3626812"/>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modelling</a:t>
            </a:r>
          </a:p>
        </p:txBody>
      </p:sp>
      <p:sp>
        <p:nvSpPr>
          <p:cNvPr id="30" name="Content Placeholder 17"/>
          <p:cNvSpPr txBox="1">
            <a:spLocks/>
          </p:cNvSpPr>
          <p:nvPr/>
        </p:nvSpPr>
        <p:spPr>
          <a:xfrm>
            <a:off x="541610" y="1455491"/>
            <a:ext cx="5087030" cy="150321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With the features extracted from the article name as features and class as target, split the data into tarin and test set.  Created different models to train and evaluate the model on the test set.</a:t>
            </a:r>
          </a:p>
          <a:p>
            <a:pPr marL="0" indent="0">
              <a:lnSpc>
                <a:spcPct val="150000"/>
              </a:lnSpc>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different classification models used are:</a:t>
            </a:r>
          </a:p>
          <a:p>
            <a:pPr marL="0" indent="0">
              <a:lnSpc>
                <a:spcPct val="150000"/>
              </a:lnSpc>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lnSpc>
                <a:spcPct val="100000"/>
              </a:lnSpc>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3" name="Group 12" descr="Small circle with number 1 inside  indicating step 1"/>
          <p:cNvGrpSpPr/>
          <p:nvPr/>
        </p:nvGrpSpPr>
        <p:grpSpPr bwMode="blackWhite">
          <a:xfrm>
            <a:off x="629175" y="3038353"/>
            <a:ext cx="509397"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217986" y="3072451"/>
            <a:ext cx="2486328" cy="4098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Logistic Regression</a:t>
            </a:r>
          </a:p>
        </p:txBody>
      </p:sp>
      <p:grpSp>
        <p:nvGrpSpPr>
          <p:cNvPr id="18" name="Group 17" descr="Small circle with number 2 inside  indicating step 2"/>
          <p:cNvGrpSpPr/>
          <p:nvPr/>
        </p:nvGrpSpPr>
        <p:grpSpPr bwMode="blackWhite">
          <a:xfrm>
            <a:off x="581451" y="3697910"/>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175164" y="3714200"/>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Decision Tree</a:t>
            </a:r>
          </a:p>
        </p:txBody>
      </p:sp>
      <p:grpSp>
        <p:nvGrpSpPr>
          <p:cNvPr id="26" name="Group 25" descr="Small circle with number 3 inside  indicating step 3"/>
          <p:cNvGrpSpPr/>
          <p:nvPr/>
        </p:nvGrpSpPr>
        <p:grpSpPr bwMode="blackWhite">
          <a:xfrm>
            <a:off x="602477" y="5132759"/>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29" name="Content Placeholder 17"/>
          <p:cNvSpPr txBox="1">
            <a:spLocks/>
          </p:cNvSpPr>
          <p:nvPr/>
        </p:nvSpPr>
        <p:spPr>
          <a:xfrm>
            <a:off x="1175164" y="5132759"/>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Support Vector Machine(SVM)</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7" name="Group 6" descr="Small circle with number 2 inside  indicating step 2">
            <a:extLst>
              <a:ext uri="{FF2B5EF4-FFF2-40B4-BE49-F238E27FC236}">
                <a16:creationId xmlns:a16="http://schemas.microsoft.com/office/drawing/2014/main" id="{8ADAC4C7-C9FF-2489-8871-E3582F7467AB}"/>
              </a:ext>
            </a:extLst>
          </p:cNvPr>
          <p:cNvGrpSpPr/>
          <p:nvPr/>
        </p:nvGrpSpPr>
        <p:grpSpPr bwMode="blackWhite">
          <a:xfrm>
            <a:off x="570052" y="4419343"/>
            <a:ext cx="558179" cy="409838"/>
            <a:chOff x="6953426" y="711274"/>
            <a:chExt cx="558179" cy="409838"/>
          </a:xfrm>
        </p:grpSpPr>
        <p:sp>
          <p:nvSpPr>
            <p:cNvPr id="8" name="Oval 7" descr="Small circle">
              <a:extLst>
                <a:ext uri="{FF2B5EF4-FFF2-40B4-BE49-F238E27FC236}">
                  <a16:creationId xmlns:a16="http://schemas.microsoft.com/office/drawing/2014/main" id="{AD4571E6-637A-E525-3535-7ED073AF80A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descr="Number 2">
              <a:extLst>
                <a:ext uri="{FF2B5EF4-FFF2-40B4-BE49-F238E27FC236}">
                  <a16:creationId xmlns:a16="http://schemas.microsoft.com/office/drawing/2014/main" id="{FC5D24B6-55B9-5194-C6DF-1E233E3BE675}"/>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2" name="Content Placeholder 17">
            <a:extLst>
              <a:ext uri="{FF2B5EF4-FFF2-40B4-BE49-F238E27FC236}">
                <a16:creationId xmlns:a16="http://schemas.microsoft.com/office/drawing/2014/main" id="{C26CEB57-EB63-C900-DF72-3855169CC634}"/>
              </a:ext>
            </a:extLst>
          </p:cNvPr>
          <p:cNvSpPr txBox="1">
            <a:spLocks/>
          </p:cNvSpPr>
          <p:nvPr/>
        </p:nvSpPr>
        <p:spPr>
          <a:xfrm>
            <a:off x="1192031" y="4435633"/>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Random Forest</a:t>
            </a:r>
          </a:p>
        </p:txBody>
      </p:sp>
      <p:pic>
        <p:nvPicPr>
          <p:cNvPr id="21" name="Picture 20">
            <a:extLst>
              <a:ext uri="{FF2B5EF4-FFF2-40B4-BE49-F238E27FC236}">
                <a16:creationId xmlns:a16="http://schemas.microsoft.com/office/drawing/2014/main" id="{1999EF58-D46A-512F-8830-004D96050661}"/>
              </a:ext>
            </a:extLst>
          </p:cNvPr>
          <p:cNvPicPr>
            <a:picLocks noChangeAspect="1"/>
          </p:cNvPicPr>
          <p:nvPr/>
        </p:nvPicPr>
        <p:blipFill>
          <a:blip r:embed="rId2"/>
          <a:stretch>
            <a:fillRect/>
          </a:stretch>
        </p:blipFill>
        <p:spPr>
          <a:xfrm>
            <a:off x="6312247" y="1484079"/>
            <a:ext cx="5079037" cy="4880985"/>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Evaluation</a:t>
            </a:r>
          </a:p>
        </p:txBody>
      </p:sp>
      <p:sp>
        <p:nvSpPr>
          <p:cNvPr id="5" name="Content Placeholder 4"/>
          <p:cNvSpPr>
            <a:spLocks noGrp="1"/>
          </p:cNvSpPr>
          <p:nvPr>
            <p:ph sz="quarter" idx="10"/>
          </p:nvPr>
        </p:nvSpPr>
        <p:spPr>
          <a:xfrm>
            <a:off x="546902" y="2021078"/>
            <a:ext cx="10390550" cy="913619"/>
          </a:xfrm>
        </p:spPr>
        <p:txBody>
          <a:bodyPr vert="horz" lIns="91440" tIns="45720" rIns="91440" bIns="45720" rtlCol="0">
            <a:normAutofit/>
          </a:bodyPr>
          <a:lstStyle/>
          <a:p>
            <a:pPr marL="0" indent="0">
              <a:lnSpc>
                <a:spcPts val="1800"/>
              </a:lnSpc>
              <a:spcBef>
                <a:spcPts val="1000"/>
              </a:spcBef>
              <a:spcAft>
                <a:spcPts val="20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We evaluated the all the models and got the accuracy scores for all and found the best model for the dataset. Also, found did we get the same accuracy for all the models</a:t>
            </a:r>
            <a:br>
              <a:rPr lang="en-US" sz="1600" dirty="0">
                <a:solidFill>
                  <a:prstClr val="black">
                    <a:lumMod val="75000"/>
                    <a:lumOff val="25000"/>
                  </a:prstClr>
                </a:solidFill>
                <a:latin typeface="Segoe UI" panose="020B0502040204020203" pitchFamily="34" charset="0"/>
                <a:cs typeface="Segoe UI" panose="020B0502040204020203" pitchFamily="34" charset="0"/>
              </a:rPr>
            </a:b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475259" y="3503066"/>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99008" y="3399651"/>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Found the accuracy for all the models</a:t>
            </a:r>
          </a:p>
        </p:txBody>
      </p:sp>
      <p:grpSp>
        <p:nvGrpSpPr>
          <p:cNvPr id="36" name="Group 35" descr="Small circle with number 2 inside indicating step 2"/>
          <p:cNvGrpSpPr/>
          <p:nvPr/>
        </p:nvGrpSpPr>
        <p:grpSpPr bwMode="blackWhite">
          <a:xfrm>
            <a:off x="4106862" y="3503066"/>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75786" y="340605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Got the best scores of all the models</a:t>
            </a:r>
          </a:p>
        </p:txBody>
      </p:sp>
      <p:grpSp>
        <p:nvGrpSpPr>
          <p:cNvPr id="39" name="Group 38" descr="Small circle with number 3 inside  indicating step 3"/>
          <p:cNvGrpSpPr/>
          <p:nvPr/>
        </p:nvGrpSpPr>
        <p:grpSpPr bwMode="blackWhite">
          <a:xfrm>
            <a:off x="7872397" y="3503066"/>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0819" y="3406053"/>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Got the best parameters from all the 4 models</a:t>
            </a:r>
          </a:p>
        </p:txBody>
      </p:sp>
      <p:sp>
        <p:nvSpPr>
          <p:cNvPr id="4" name="TextBox 3">
            <a:extLst>
              <a:ext uri="{FF2B5EF4-FFF2-40B4-BE49-F238E27FC236}">
                <a16:creationId xmlns:a16="http://schemas.microsoft.com/office/drawing/2014/main" id="{2664F284-33C5-D419-3F53-BCA81631F19C}"/>
              </a:ext>
            </a:extLst>
          </p:cNvPr>
          <p:cNvSpPr txBox="1"/>
          <p:nvPr/>
        </p:nvSpPr>
        <p:spPr>
          <a:xfrm>
            <a:off x="666645" y="4497563"/>
            <a:ext cx="9255760" cy="1569660"/>
          </a:xfrm>
          <a:prstGeom prst="rect">
            <a:avLst/>
          </a:prstGeom>
          <a:noFill/>
        </p:spPr>
        <p:txBody>
          <a:bodyPr wrap="square" rtlCol="0">
            <a:spAutoFit/>
          </a:bodyPr>
          <a:lstStyle/>
          <a:p>
            <a:r>
              <a:rPr lang="en-US" sz="1600" dirty="0">
                <a:solidFill>
                  <a:prstClr val="black">
                    <a:lumMod val="75000"/>
                    <a:lumOff val="25000"/>
                  </a:prstClr>
                </a:solidFill>
                <a:latin typeface="Segoe UI" panose="020B0502040204020203" pitchFamily="34" charset="0"/>
                <a:cs typeface="Segoe UI" panose="020B0502040204020203" pitchFamily="34" charset="0"/>
              </a:rPr>
              <a:t>Got the accuracy score of </a:t>
            </a:r>
            <a:r>
              <a:rPr lang="en-US" sz="1600" b="1" dirty="0">
                <a:solidFill>
                  <a:prstClr val="black">
                    <a:lumMod val="75000"/>
                    <a:lumOff val="25000"/>
                  </a:prstClr>
                </a:solidFill>
                <a:latin typeface="Segoe UI" panose="020B0502040204020203" pitchFamily="34" charset="0"/>
                <a:cs typeface="Segoe UI" panose="020B0502040204020203" pitchFamily="34" charset="0"/>
              </a:rPr>
              <a:t>92.66%</a:t>
            </a:r>
            <a:r>
              <a:rPr lang="en-US" sz="1600" dirty="0">
                <a:solidFill>
                  <a:prstClr val="black">
                    <a:lumMod val="75000"/>
                    <a:lumOff val="25000"/>
                  </a:prstClr>
                </a:solidFill>
                <a:latin typeface="Segoe UI" panose="020B0502040204020203" pitchFamily="34" charset="0"/>
                <a:cs typeface="Segoe UI" panose="020B0502040204020203" pitchFamily="34" charset="0"/>
              </a:rPr>
              <a:t> with SVM model and the we found the number of words as the most important feature</a:t>
            </a:r>
          </a:p>
          <a:p>
            <a:endParaRPr lang="en-US" sz="1600" dirty="0">
              <a:solidFill>
                <a:prstClr val="black">
                  <a:lumMod val="75000"/>
                  <a:lumOff val="25000"/>
                </a:prstClr>
              </a:solidFill>
              <a:latin typeface="Segoe UI" panose="020B0502040204020203" pitchFamily="34" charset="0"/>
              <a:cs typeface="Segoe UI" panose="020B0502040204020203" pitchFamily="34" charset="0"/>
            </a:endParaRPr>
          </a:p>
          <a:p>
            <a:endParaRPr lang="en-US" sz="1600" dirty="0">
              <a:solidFill>
                <a:prstClr val="black">
                  <a:lumMod val="75000"/>
                  <a:lumOff val="25000"/>
                </a:prstClr>
              </a:solidFill>
              <a:latin typeface="Segoe UI" panose="020B0502040204020203" pitchFamily="34" charset="0"/>
              <a:cs typeface="Segoe UI" panose="020B0502040204020203" pitchFamily="34" charset="0"/>
            </a:endParaRPr>
          </a:p>
          <a:p>
            <a:r>
              <a:rPr lang="en-US" sz="1600" dirty="0">
                <a:solidFill>
                  <a:prstClr val="black">
                    <a:lumMod val="75000"/>
                    <a:lumOff val="25000"/>
                  </a:prstClr>
                </a:solidFill>
                <a:latin typeface="Segoe UI" panose="020B0502040204020203" pitchFamily="34" charset="0"/>
                <a:cs typeface="Segoe UI" panose="020B0502040204020203" pitchFamily="34" charset="0"/>
              </a:rPr>
              <a:t>We have deployed the model using </a:t>
            </a:r>
            <a:r>
              <a:rPr lang="en-US" sz="1600" dirty="0" err="1">
                <a:solidFill>
                  <a:prstClr val="black">
                    <a:lumMod val="75000"/>
                    <a:lumOff val="25000"/>
                  </a:prstClr>
                </a:solidFill>
                <a:latin typeface="Segoe UI" panose="020B0502040204020203" pitchFamily="34" charset="0"/>
                <a:cs typeface="Segoe UI" panose="020B0502040204020203" pitchFamily="34" charset="0"/>
              </a:rPr>
              <a:t>streamlit</a:t>
            </a:r>
            <a:r>
              <a:rPr lang="en-US" sz="1600" dirty="0">
                <a:solidFill>
                  <a:prstClr val="black">
                    <a:lumMod val="75000"/>
                    <a:lumOff val="25000"/>
                  </a:prstClr>
                </a:solidFill>
                <a:latin typeface="Segoe UI" panose="020B0502040204020203" pitchFamily="34" charset="0"/>
                <a:cs typeface="Segoe UI" panose="020B0502040204020203" pitchFamily="34" charset="0"/>
              </a:rPr>
              <a:t> with which we can predict any article as featured or </a:t>
            </a:r>
            <a:r>
              <a:rPr lang="en-US" sz="1600">
                <a:solidFill>
                  <a:prstClr val="black">
                    <a:lumMod val="75000"/>
                    <a:lumOff val="25000"/>
                  </a:prstClr>
                </a:solidFill>
                <a:latin typeface="Segoe UI" panose="020B0502040204020203" pitchFamily="34" charset="0"/>
                <a:cs typeface="Segoe UI" panose="020B0502040204020203" pitchFamily="34" charset="0"/>
              </a:rPr>
              <a:t>non featured</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9DA9ACF-FBAE-BB5D-F8E8-3E25DEB71B01}"/>
              </a:ext>
            </a:extLst>
          </p:cNvPr>
          <p:cNvPicPr>
            <a:picLocks noChangeAspect="1"/>
          </p:cNvPicPr>
          <p:nvPr/>
        </p:nvPicPr>
        <p:blipFill>
          <a:blip r:embed="rId3"/>
          <a:stretch>
            <a:fillRect/>
          </a:stretch>
        </p:blipFill>
        <p:spPr>
          <a:xfrm>
            <a:off x="264160" y="1219200"/>
            <a:ext cx="11684000" cy="53746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359</Words>
  <Application>Microsoft Office PowerPoint</Application>
  <PresentationFormat>Widescreen</PresentationFormat>
  <Paragraphs>43</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Gill Sans MT</vt:lpstr>
      <vt:lpstr>Segoe UI</vt:lpstr>
      <vt:lpstr>Segoe UI Light</vt:lpstr>
      <vt:lpstr>Segoe UI Semibold</vt:lpstr>
      <vt:lpstr>Gallery</vt:lpstr>
      <vt:lpstr>Wikipedia Article Classification</vt:lpstr>
      <vt:lpstr>Data</vt:lpstr>
      <vt:lpstr>process</vt:lpstr>
      <vt:lpstr>modelling</vt:lpstr>
      <vt:lpstr>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Wikipedia Article Classification</dc:title>
  <dc:creator>nikky.233@outlook.com</dc:creator>
  <cp:keywords/>
  <cp:lastModifiedBy>nikky.233@outlook.com</cp:lastModifiedBy>
  <cp:revision>1</cp:revision>
  <dcterms:created xsi:type="dcterms:W3CDTF">2023-01-20T16:36:13Z</dcterms:created>
  <dcterms:modified xsi:type="dcterms:W3CDTF">2023-01-21T04:02:01Z</dcterms:modified>
  <cp:version/>
</cp:coreProperties>
</file>