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9" r:id="rId4"/>
    <p:sldId id="260" r:id="rId5"/>
    <p:sldId id="261" r:id="rId6"/>
    <p:sldId id="268" r:id="rId7"/>
    <p:sldId id="263" r:id="rId8"/>
    <p:sldId id="271" r:id="rId9"/>
    <p:sldId id="272" r:id="rId10"/>
    <p:sldId id="273" r:id="rId11"/>
    <p:sldId id="27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E317"/>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33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21-08-2025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r>
              <a:rPr lang="en-US" sz="1800" b="1">
                <a:effectLst/>
                <a:latin typeface="Calibri" panose="020F0502020204030204" pitchFamily="34" charset="0"/>
                <a:ea typeface="Corbel" panose="020B0503020204020204" pitchFamily="34" charset="0"/>
                <a:cs typeface="Tahoma" panose="020B0604030504040204" pitchFamily="34" charset="0"/>
              </a:rPr>
              <a:t>Module 1: 	</a:t>
            </a:r>
            <a:r>
              <a:rPr lang="en-US" sz="1800" b="1" err="1">
                <a:effectLst/>
                <a:latin typeface="Calibri" panose="020F0502020204030204" pitchFamily="34" charset="0"/>
                <a:ea typeface="Corbel" panose="020B0503020204020204" pitchFamily="34" charset="0"/>
                <a:cs typeface="Tahoma" panose="020B0604030504040204" pitchFamily="34" charset="0"/>
              </a:rPr>
              <a:t>Signn</a:t>
            </a:r>
            <a:r>
              <a:rPr lang="en-US" sz="1800" b="1">
                <a:effectLst/>
                <a:latin typeface="Calibri" panose="020F0502020204030204" pitchFamily="34" charset="0"/>
                <a:ea typeface="Corbel" panose="020B0503020204020204" pitchFamily="34" charset="0"/>
                <a:cs typeface="Tahoma" panose="020B0604030504040204" pitchFamily="34" charset="0"/>
              </a:rPr>
              <a:t> in page</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    Checked all the functionalities on Sign in page which included personal info </a:t>
            </a:r>
            <a:r>
              <a:rPr lang="en-US" sz="1800">
                <a:effectLst/>
                <a:latin typeface="Calibri" panose="020F0502020204030204" pitchFamily="34" charset="0"/>
                <a:ea typeface="Corbel" panose="020B0503020204020204" pitchFamily="34" charset="0"/>
                <a:cs typeface="Tahoma" panose="020B0604030504040204" pitchFamily="34" charset="0"/>
              </a:rPr>
              <a:t>as email </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a:effectLst/>
                <a:latin typeface="Calibri" panose="020F0502020204030204" pitchFamily="34" charset="0"/>
                <a:ea typeface="Corbel" panose="020B0503020204020204" pitchFamily="34" charset="0"/>
                <a:cs typeface="Tahoma" panose="020B0604030504040204" pitchFamily="34" charset="0"/>
              </a:rPr>
              <a:t>address, password </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 </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b="1">
                <a:effectLst/>
                <a:latin typeface="Calibri" panose="020F0502020204030204" pitchFamily="34" charset="0"/>
                <a:ea typeface="Corbel" panose="020B0503020204020204" pitchFamily="34" charset="0"/>
                <a:cs typeface="Tahoma" panose="020B0604030504040204" pitchFamily="34" charset="0"/>
              </a:rPr>
              <a:t>Module 2: 	Women page</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 Checked all the functionalities on Women page which included </a:t>
            </a:r>
            <a:r>
              <a:rPr lang="en-US" sz="180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a:effectLst/>
                <a:latin typeface="Calibri" panose="020F0502020204030204" pitchFamily="34" charset="0"/>
                <a:ea typeface="Corbel" panose="020B0503020204020204" pitchFamily="34" charset="0"/>
                <a:cs typeface="Tahoma" panose="020B0604030504040204" pitchFamily="34" charset="0"/>
              </a:rPr>
              <a:t> </a:t>
            </a:r>
            <a:r>
              <a:rPr lang="en-US" sz="1800" err="1">
                <a:effectLst/>
                <a:latin typeface="Calibri" panose="020F0502020204030204" pitchFamily="34" charset="0"/>
                <a:ea typeface="Corbel" panose="020B0503020204020204" pitchFamily="34" charset="0"/>
                <a:cs typeface="Tahoma" panose="020B0604030504040204" pitchFamily="34" charset="0"/>
              </a:rPr>
              <a:t>button,Add</a:t>
            </a:r>
            <a:r>
              <a:rPr lang="en-US" sz="1800">
                <a:effectLst/>
                <a:latin typeface="Calibri" panose="020F0502020204030204" pitchFamily="34" charset="0"/>
                <a:ea typeface="Corbel" panose="020B0503020204020204" pitchFamily="34" charset="0"/>
                <a:cs typeface="Tahoma" panose="020B0604030504040204" pitchFamily="34" charset="0"/>
              </a:rPr>
              <a:t> to cart </a:t>
            </a:r>
            <a:r>
              <a:rPr lang="en-US" sz="1800" err="1">
                <a:effectLst/>
                <a:latin typeface="Calibri" panose="020F0502020204030204" pitchFamily="34" charset="0"/>
                <a:ea typeface="Corbel" panose="020B0503020204020204" pitchFamily="34" charset="0"/>
                <a:cs typeface="Tahoma" panose="020B0604030504040204" pitchFamily="34" charset="0"/>
              </a:rPr>
              <a:t>button,product</a:t>
            </a:r>
            <a:r>
              <a:rPr lang="en-US" sz="1800">
                <a:effectLst/>
                <a:latin typeface="Calibri" panose="020F0502020204030204" pitchFamily="34" charset="0"/>
                <a:ea typeface="Corbel" panose="020B0503020204020204" pitchFamily="34" charset="0"/>
                <a:cs typeface="Tahoma" panose="020B0604030504040204" pitchFamily="34" charset="0"/>
              </a:rPr>
              <a:t> </a:t>
            </a:r>
            <a:r>
              <a:rPr lang="en-US" sz="1800" err="1">
                <a:effectLst/>
                <a:latin typeface="Calibri" panose="020F0502020204030204" pitchFamily="34" charset="0"/>
                <a:ea typeface="Corbel" panose="020B0503020204020204" pitchFamily="34" charset="0"/>
                <a:cs typeface="Tahoma" panose="020B0604030504040204" pitchFamily="34" charset="0"/>
              </a:rPr>
              <a:t>info,grid,list</a:t>
            </a:r>
            <a:r>
              <a:rPr lang="en-US" sz="1800">
                <a:effectLst/>
                <a:latin typeface="Calibri" panose="020F0502020204030204" pitchFamily="34" charset="0"/>
                <a:ea typeface="Corbel" panose="020B0503020204020204" pitchFamily="34" charset="0"/>
                <a:cs typeface="Tahoma" panose="020B0604030504040204" pitchFamily="34" charset="0"/>
              </a:rPr>
              <a:t> button</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 </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b="1">
                <a:effectLst/>
                <a:latin typeface="Calibri" panose="020F0502020204030204" pitchFamily="34" charset="0"/>
                <a:ea typeface="Corbel" panose="020B0503020204020204" pitchFamily="34" charset="0"/>
                <a:cs typeface="Tahoma" panose="020B0604030504040204" pitchFamily="34" charset="0"/>
              </a:rPr>
              <a:t>Module 3:	</a:t>
            </a:r>
            <a:r>
              <a:rPr lang="en-IN" sz="1800" b="1" err="1">
                <a:effectLst/>
                <a:latin typeface="Calibri" panose="020F0502020204030204" pitchFamily="34" charset="0"/>
                <a:ea typeface="Corbel" panose="020B0503020204020204" pitchFamily="34" charset="0"/>
                <a:cs typeface="Tahoma" panose="020B0604030504040204" pitchFamily="34" charset="0"/>
              </a:rPr>
              <a:t>Tshirt</a:t>
            </a:r>
            <a:r>
              <a:rPr lang="en-IN" sz="1800" b="1">
                <a:effectLst/>
                <a:latin typeface="Calibri" panose="020F0502020204030204" pitchFamily="34" charset="0"/>
                <a:ea typeface="Corbel" panose="020B0503020204020204" pitchFamily="34" charset="0"/>
                <a:cs typeface="Tahoma" panose="020B0604030504040204" pitchFamily="34" charset="0"/>
              </a:rPr>
              <a:t> page</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Checked all the functionalities on T-Shirt page which included </a:t>
            </a:r>
            <a:r>
              <a:rPr lang="en-US" sz="180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a:effectLst/>
                <a:latin typeface="Calibri" panose="020F0502020204030204" pitchFamily="34" charset="0"/>
                <a:ea typeface="Corbel" panose="020B0503020204020204" pitchFamily="34" charset="0"/>
                <a:cs typeface="Tahoma" panose="020B0604030504040204" pitchFamily="34" charset="0"/>
              </a:rPr>
              <a:t> </a:t>
            </a:r>
            <a:r>
              <a:rPr lang="en-US" sz="1800" err="1">
                <a:effectLst/>
                <a:latin typeface="Calibri" panose="020F0502020204030204" pitchFamily="34" charset="0"/>
                <a:ea typeface="Corbel" panose="020B0503020204020204" pitchFamily="34" charset="0"/>
                <a:cs typeface="Tahoma" panose="020B0604030504040204" pitchFamily="34" charset="0"/>
              </a:rPr>
              <a:t>button,Add</a:t>
            </a:r>
            <a:r>
              <a:rPr lang="en-US" sz="1800">
                <a:effectLst/>
                <a:latin typeface="Calibri" panose="020F0502020204030204" pitchFamily="34" charset="0"/>
                <a:ea typeface="Corbel" panose="020B0503020204020204" pitchFamily="34" charset="0"/>
                <a:cs typeface="Tahoma" panose="020B0604030504040204" pitchFamily="34" charset="0"/>
              </a:rPr>
              <a:t> to cart </a:t>
            </a:r>
            <a:r>
              <a:rPr lang="en-US" sz="1800" err="1">
                <a:effectLst/>
                <a:latin typeface="Calibri" panose="020F0502020204030204" pitchFamily="34" charset="0"/>
                <a:ea typeface="Corbel" panose="020B0503020204020204" pitchFamily="34" charset="0"/>
                <a:cs typeface="Tahoma" panose="020B0604030504040204" pitchFamily="34" charset="0"/>
              </a:rPr>
              <a:t>button,product</a:t>
            </a:r>
            <a:r>
              <a:rPr lang="en-US" sz="1800">
                <a:effectLst/>
                <a:latin typeface="Calibri" panose="020F0502020204030204" pitchFamily="34" charset="0"/>
                <a:ea typeface="Corbel" panose="020B0503020204020204" pitchFamily="34" charset="0"/>
                <a:cs typeface="Tahoma" panose="020B0604030504040204" pitchFamily="34" charset="0"/>
              </a:rPr>
              <a:t> </a:t>
            </a:r>
            <a:r>
              <a:rPr lang="en-US" sz="1800" err="1">
                <a:effectLst/>
                <a:latin typeface="Calibri" panose="020F0502020204030204" pitchFamily="34" charset="0"/>
                <a:ea typeface="Corbel" panose="020B0503020204020204" pitchFamily="34" charset="0"/>
                <a:cs typeface="Tahoma" panose="020B0604030504040204" pitchFamily="34" charset="0"/>
              </a:rPr>
              <a:t>info,grid,list</a:t>
            </a:r>
            <a:r>
              <a:rPr lang="en-US" sz="1800">
                <a:effectLst/>
                <a:latin typeface="Calibri" panose="020F0502020204030204" pitchFamily="34" charset="0"/>
                <a:ea typeface="Corbel" panose="020B0503020204020204" pitchFamily="34" charset="0"/>
                <a:cs typeface="Tahoma" panose="020B0604030504040204" pitchFamily="34" charset="0"/>
              </a:rPr>
              <a:t> button</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 </a:t>
            </a:r>
            <a:endParaRPr lang="en-IN" sz="1800">
              <a:effectLst/>
              <a:latin typeface="Corbel" panose="020B0503020204020204" pitchFamily="34" charset="0"/>
              <a:ea typeface="Corbel" panose="020B0503020204020204" pitchFamily="34" charset="0"/>
              <a:cs typeface="Tahoma" panose="020B0604030504040204" pitchFamily="34" charset="0"/>
            </a:endParaRPr>
          </a:p>
          <a:p>
            <a:pPr algn="just">
              <a:lnSpc>
                <a:spcPct val="107000"/>
              </a:lnSpc>
              <a:spcBef>
                <a:spcPts val="800"/>
              </a:spcBef>
            </a:pPr>
            <a:r>
              <a:rPr lang="en-US" sz="1800" b="1">
                <a:effectLst/>
                <a:latin typeface="Calibri" panose="020F0502020204030204" pitchFamily="34" charset="0"/>
                <a:ea typeface="Corbel" panose="020B0503020204020204" pitchFamily="34" charset="0"/>
                <a:cs typeface="Tahoma" panose="020B0604030504040204" pitchFamily="34" charset="0"/>
              </a:rPr>
              <a:t>                    Module 4:	All Buttons and Drop Down  Arrow :</a:t>
            </a:r>
            <a:endParaRPr lang="en-IN" sz="1800">
              <a:effectLst/>
              <a:latin typeface="Corbel" panose="020B0503020204020204" pitchFamily="34" charset="0"/>
              <a:ea typeface="Corbel" panose="020B0503020204020204" pitchFamily="34" charset="0"/>
              <a:cs typeface="Tahoma" panose="020B0604030504040204" pitchFamily="34" charset="0"/>
            </a:endParaRPr>
          </a:p>
          <a:p>
            <a:r>
              <a:rPr lang="en-US" sz="1800">
                <a:effectLst/>
                <a:latin typeface="Calibri" panose="020F0502020204030204" pitchFamily="34" charset="0"/>
                <a:ea typeface="Corbel" panose="020B0503020204020204" pitchFamily="34" charset="0"/>
              </a:rPr>
              <a:t>team checked if  all the buttons and drop down arrows of different fields are functioning  properly or not </a:t>
            </a:r>
            <a:endParaRPr lang="en-IN"/>
          </a:p>
        </p:txBody>
      </p:sp>
      <p:sp>
        <p:nvSpPr>
          <p:cNvPr id="4" name="Slide Number Placeholder 3"/>
          <p:cNvSpPr>
            <a:spLocks noGrp="1"/>
          </p:cNvSpPr>
          <p:nvPr>
            <p:ph type="sldNum" sz="quarter" idx="5"/>
          </p:nvPr>
        </p:nvSpPr>
        <p:spPr/>
        <p:txBody>
          <a:bodyPr/>
          <a:lstStyle/>
          <a:p>
            <a:fld id="{F4EDFDC5-DCA9-4D62-826F-74397662D212}" type="slidenum">
              <a:rPr lang="en-IN" smtClean="0"/>
              <a:t>5</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14</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512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66817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22126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220979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2019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21-08-2025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9179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21-08-2025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0994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78900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0809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66985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88233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8A6-5AA2-49B6-8A00-D839C8DDCBA2}"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2350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8A6-5AA2-49B6-8A00-D839C8DDCBA2}" type="datetimeFigureOut">
              <a:rPr lang="en-IN" smtClean="0"/>
              <a:t>21-08-2025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264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8A6-5AA2-49B6-8A00-D839C8DDCBA2}" type="datetimeFigureOut">
              <a:rPr lang="en-IN" smtClean="0"/>
              <a:t>21-08-2025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418531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90078A6-5AA2-49B6-8A00-D839C8DDCBA2}" type="datetimeFigureOut">
              <a:rPr lang="en-IN" smtClean="0"/>
              <a:t>21-08-2025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42094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6258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9233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90078A6-5AA2-49B6-8A00-D839C8DDCBA2}" type="datetimeFigureOut">
              <a:rPr lang="en-IN" smtClean="0"/>
              <a:t>21-08-2025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855176E-4508-4354-BC09-C12C7533C439}" type="slidenum">
              <a:rPr lang="en-IN" smtClean="0"/>
              <a:t>‹#›</a:t>
            </a:fld>
            <a:endParaRPr lang="en-IN"/>
          </a:p>
        </p:txBody>
      </p:sp>
    </p:spTree>
    <p:extLst>
      <p:ext uri="{BB962C8B-B14F-4D97-AF65-F5344CB8AC3E}">
        <p14:creationId xmlns:p14="http://schemas.microsoft.com/office/powerpoint/2010/main" val="2553334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6C5-960E-B04C-1EC6-7370BB7BF5E7}"/>
              </a:ext>
            </a:extLst>
          </p:cNvPr>
          <p:cNvSpPr>
            <a:spLocks noGrp="1"/>
          </p:cNvSpPr>
          <p:nvPr>
            <p:ph type="ctrTitle"/>
          </p:nvPr>
        </p:nvSpPr>
        <p:spPr>
          <a:xfrm>
            <a:off x="1751012" y="1600201"/>
            <a:ext cx="9881664" cy="1736101"/>
          </a:xfrm>
        </p:spPr>
        <p:txBody>
          <a:bodyPr>
            <a:normAutofit/>
          </a:bodyPr>
          <a:lstStyle/>
          <a:p>
            <a:r>
              <a:rPr lang="en-US" sz="3600" b="1" kern="1400">
                <a:solidFill>
                  <a:srgbClr val="2F2F2F"/>
                </a:solidFill>
                <a:latin typeface="Cooper Black" panose="0208090404030B020404" pitchFamily="18" charset="0"/>
                <a:ea typeface="MS Gothic" panose="020B0609070205080204" pitchFamily="49" charset="-128"/>
                <a:cs typeface="Tahoma" panose="020B0604030504040204" pitchFamily="34" charset="0"/>
              </a:rPr>
              <a:t>E-bay website</a:t>
            </a:r>
            <a:br>
              <a:rPr lang="en-IN" sz="1800" b="1" kern="1400">
                <a:solidFill>
                  <a:srgbClr val="2F2F2F"/>
                </a:solidFill>
                <a:effectLst/>
                <a:latin typeface="Corbel" panose="020B0503020204020204" pitchFamily="34" charset="0"/>
                <a:ea typeface="MS Gothic" panose="020B0609070205080204" pitchFamily="49" charset="-128"/>
                <a:cs typeface="Tahoma" panose="020B0604030504040204" pitchFamily="34" charset="0"/>
              </a:rPr>
            </a:br>
            <a:endParaRPr lang="en-IN"/>
          </a:p>
        </p:txBody>
      </p:sp>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1826426" y="3242034"/>
            <a:ext cx="8689976" cy="2310354"/>
          </a:xfrm>
        </p:spPr>
        <p:txBody>
          <a:bodyPr>
            <a:normAutofit/>
          </a:bodyPr>
          <a:lstStyle/>
          <a:p>
            <a:r>
              <a:rPr lang="en-US" sz="1800" u="sng" kern="1400">
                <a:solidFill>
                  <a:srgbClr val="2F2F2F"/>
                </a:solidFill>
                <a:effectLst/>
                <a:latin typeface="Arial Black" panose="020B0A04020102020204" pitchFamily="34" charset="0"/>
                <a:ea typeface="Calibri" panose="020F0502020204030204" pitchFamily="34" charset="0"/>
                <a:cs typeface="Calibri" panose="020F0502020204030204" pitchFamily="34" charset="0"/>
              </a:rPr>
              <a:t>Under Guidance of  </a:t>
            </a:r>
            <a:r>
              <a:rPr lang="en-US" sz="1800" u="sng" kern="140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Mrs. Vaishali </a:t>
            </a:r>
            <a:r>
              <a:rPr lang="en-US" sz="1800" u="sng" kern="1400" err="1">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Sonanis</a:t>
            </a:r>
            <a:r>
              <a:rPr lang="en-US" sz="1800" u="sng" kern="140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 Mam. </a:t>
            </a:r>
            <a:endParaRPr lang="en-IN" sz="1800" u="sng" kern="1400">
              <a:solidFill>
                <a:srgbClr val="2F2F2F"/>
              </a:solidFill>
              <a:effectLst/>
              <a:highlight>
                <a:srgbClr val="FF00FF"/>
              </a:highlight>
              <a:latin typeface="Arial Black" panose="020B0A04020102020204" pitchFamily="34" charset="0"/>
              <a:ea typeface="MS Gothic" panose="020B0609070205080204" pitchFamily="49" charset="-128"/>
              <a:cs typeface="Tahoma" panose="020B0604030504040204" pitchFamily="34" charset="0"/>
            </a:endParaRPr>
          </a:p>
          <a:p>
            <a:r>
              <a:rPr lang="en-IN"/>
              <a:t>        </a:t>
            </a:r>
          </a:p>
          <a:p>
            <a:endParaRPr lang="en-IN"/>
          </a:p>
          <a:p>
            <a:r>
              <a:rPr lang="en-IN"/>
              <a:t>                                                                  </a:t>
            </a:r>
            <a:r>
              <a:rPr lang="en-IN" sz="1600" b="1">
                <a:solidFill>
                  <a:schemeClr val="bg2">
                    <a:lumMod val="10000"/>
                  </a:schemeClr>
                </a:solidFill>
              </a:rPr>
              <a:t>Presented By: </a:t>
            </a:r>
            <a:r>
              <a:rPr lang="en-IN" sz="1600" b="1" err="1">
                <a:solidFill>
                  <a:schemeClr val="bg2">
                    <a:lumMod val="10000"/>
                  </a:schemeClr>
                </a:solidFill>
              </a:rPr>
              <a:t>nikhitha</a:t>
            </a:r>
            <a:endParaRPr lang="en-IN" sz="1600" b="1">
              <a:solidFill>
                <a:schemeClr val="bg2">
                  <a:lumMod val="10000"/>
                </a:schemeClr>
              </a:solidFill>
            </a:endParaRPr>
          </a:p>
        </p:txBody>
      </p:sp>
    </p:spTree>
    <p:extLst>
      <p:ext uri="{BB962C8B-B14F-4D97-AF65-F5344CB8AC3E}">
        <p14:creationId xmlns:p14="http://schemas.microsoft.com/office/powerpoint/2010/main" val="36819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EFD677-474C-3279-BC1B-43667C3EF7F7}"/>
              </a:ext>
            </a:extLst>
          </p:cNvPr>
          <p:cNvSpPr txBox="1"/>
          <p:nvPr/>
        </p:nvSpPr>
        <p:spPr>
          <a:xfrm>
            <a:off x="1172096" y="781397"/>
            <a:ext cx="8321040" cy="5516322"/>
          </a:xfrm>
          <a:prstGeom prst="rect">
            <a:avLst/>
          </a:prstGeom>
          <a:noFill/>
        </p:spPr>
        <p:txBody>
          <a:bodyPr wrap="square" rtlCol="0">
            <a:spAutoFit/>
          </a:bodyPr>
          <a:lstStyle/>
          <a:p>
            <a:pPr>
              <a:lnSpc>
                <a:spcPct val="107000"/>
              </a:lnSpc>
              <a:spcBef>
                <a:spcPts val="800"/>
              </a:spcBef>
              <a:spcAft>
                <a:spcPts val="285"/>
              </a:spcAft>
              <a:buFont typeface="Wingdings" panose="05000000000000000000" pitchFamily="2" charset="2"/>
              <a:buChar char="Ø"/>
            </a:pPr>
            <a:r>
              <a:rPr lang="en-US" sz="1200" b="1">
                <a:latin typeface="Calibri" panose="020F0502020204030204" pitchFamily="34" charset="0"/>
                <a:ea typeface="Calibri" panose="020F0502020204030204" pitchFamily="34" charset="0"/>
                <a:cs typeface="Calibri" panose="020F0502020204030204" pitchFamily="34" charset="0"/>
              </a:rPr>
              <a:t>Defect identifier  :-  </a:t>
            </a:r>
            <a:r>
              <a:rPr lang="en-US" sz="1200">
                <a:latin typeface="Calibri" panose="020F0502020204030204" pitchFamily="34" charset="0"/>
                <a:ea typeface="Calibri" panose="020F0502020204030204" pitchFamily="34" charset="0"/>
                <a:cs typeface="Calibri" panose="020F0502020204030204" pitchFamily="34" charset="0"/>
              </a:rPr>
              <a:t>B_002</a:t>
            </a:r>
            <a:endParaRPr lang="en-IN" sz="1200">
              <a:latin typeface="Corbel" panose="020B0503020204020204" pitchFamily="34" charset="0"/>
              <a:ea typeface="Corbel" panose="020B0503020204020204" pitchFamily="34" charset="0"/>
              <a:cs typeface="Tahoma" panose="020B0604030504040204" pitchFamily="34" charset="0"/>
            </a:endParaRPr>
          </a:p>
          <a:p>
            <a:pPr>
              <a:lnSpc>
                <a:spcPct val="107000"/>
              </a:lnSpc>
              <a:spcBef>
                <a:spcPts val="800"/>
              </a:spcBef>
              <a:spcAft>
                <a:spcPts val="285"/>
              </a:spcAft>
              <a:buFont typeface="Wingdings" panose="05000000000000000000" pitchFamily="2" charset="2"/>
              <a:buChar char="Ø"/>
            </a:pPr>
            <a:r>
              <a:rPr lang="en-US" sz="1200" b="1">
                <a:latin typeface="Calibri" panose="020F0502020204030204" pitchFamily="34" charset="0"/>
                <a:ea typeface="Calibri" panose="020F0502020204030204" pitchFamily="34" charset="0"/>
                <a:cs typeface="Calibri" panose="020F0502020204030204" pitchFamily="34" charset="0"/>
              </a:rPr>
              <a:t>Defect summary            :-   searching for blue hair accessories but displaying the black accessories</a:t>
            </a:r>
          </a:p>
          <a:p>
            <a:pPr>
              <a:lnSpc>
                <a:spcPct val="107000"/>
              </a:lnSpc>
              <a:spcBef>
                <a:spcPts val="800"/>
              </a:spcBef>
              <a:spcAft>
                <a:spcPts val="285"/>
              </a:spcAft>
              <a:buFont typeface="Wingdings" panose="05000000000000000000" pitchFamily="2" charset="2"/>
              <a:buChar char="Ø"/>
            </a:pPr>
            <a:r>
              <a:rPr lang="en-US" sz="1200" b="1">
                <a:latin typeface="Calibri" panose="020F0502020204030204" pitchFamily="34" charset="0"/>
                <a:ea typeface="Calibri" panose="020F0502020204030204" pitchFamily="34" charset="0"/>
                <a:cs typeface="Calibri" panose="020F0502020204030204" pitchFamily="34" charset="0"/>
              </a:rPr>
              <a:t>Test Id                                 :-  </a:t>
            </a:r>
            <a:r>
              <a:rPr lang="en-IN" sz="1200">
                <a:solidFill>
                  <a:srgbClr val="000000"/>
                </a:solidFill>
                <a:latin typeface="Calibri" panose="020F0502020204030204" pitchFamily="34" charset="0"/>
                <a:ea typeface="Calibri" panose="020F0502020204030204" pitchFamily="34" charset="0"/>
                <a:cs typeface="Calibri" panose="020F0502020204030204" pitchFamily="34" charset="0"/>
              </a:rPr>
              <a:t>TC_02</a:t>
            </a:r>
            <a:endParaRPr lang="en-IN" sz="120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Test case name              :- </a:t>
            </a:r>
            <a:r>
              <a:rPr lang="en-US" sz="1200">
                <a:latin typeface="Calibri" panose="020F0502020204030204" pitchFamily="34" charset="0"/>
                <a:ea typeface="Calibri" panose="020F0502020204030204" pitchFamily="34" charset="0"/>
                <a:cs typeface="Calibri" panose="020F0502020204030204" pitchFamily="34" charset="0"/>
              </a:rPr>
              <a:t> </a:t>
            </a:r>
            <a:r>
              <a:rPr lang="en-IN" sz="1200">
                <a:solidFill>
                  <a:srgbClr val="000000"/>
                </a:solidFill>
                <a:latin typeface="Calibri" panose="020F0502020204030204" pitchFamily="34" charset="0"/>
                <a:ea typeface="Calibri" panose="020F0502020204030204" pitchFamily="34" charset="0"/>
                <a:cs typeface="Calibri" panose="020F0502020204030204" pitchFamily="34" charset="0"/>
              </a:rPr>
              <a:t>TC_ebay displaying wrong results </a:t>
            </a:r>
            <a:endParaRPr lang="en-IN" sz="120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Module name                   :-</a:t>
            </a:r>
            <a:r>
              <a:rPr lang="en-US" sz="1200">
                <a:latin typeface="Calibri" panose="020F0502020204030204" pitchFamily="34" charset="0"/>
                <a:ea typeface="Calibri" panose="020F0502020204030204" pitchFamily="34" charset="0"/>
                <a:cs typeface="Calibri" panose="020F0502020204030204" pitchFamily="34" charset="0"/>
              </a:rPr>
              <a:t>  searching of a product</a:t>
            </a:r>
            <a:endParaRPr lang="en-IN" sz="120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Reproducible </a:t>
            </a: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a:t>
            </a:r>
            <a:r>
              <a:rPr lang="en-US" sz="1200">
                <a:latin typeface="Calibri" panose="020F0502020204030204" pitchFamily="34" charset="0"/>
                <a:ea typeface="Calibri" panose="020F0502020204030204" pitchFamily="34" charset="0"/>
                <a:cs typeface="Calibri" panose="020F0502020204030204" pitchFamily="34" charset="0"/>
              </a:rPr>
              <a:t> 1.click on the ebay website url 2.login 3.search the product </a:t>
            </a:r>
            <a:endParaRPr lang="en-IN" sz="120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Severity       </a:t>
            </a: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 low</a:t>
            </a:r>
            <a:endParaRPr lang="en-IN" sz="120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Priority  </a:t>
            </a: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 :- low</a:t>
            </a:r>
            <a:endParaRPr lang="en-IN" sz="120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Raised by                           :-</a:t>
            </a:r>
            <a:r>
              <a:rPr lang="en-US" sz="1200">
                <a:latin typeface="Calibri" panose="020F0502020204030204" pitchFamily="34" charset="0"/>
                <a:ea typeface="Calibri" panose="020F0502020204030204" pitchFamily="34" charset="0"/>
                <a:cs typeface="Calibri" panose="020F0502020204030204" pitchFamily="34" charset="0"/>
              </a:rPr>
              <a:t>  Nikhitha</a:t>
            </a:r>
            <a:endParaRPr lang="en-IN" sz="120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Assigned to                      :-</a:t>
            </a:r>
            <a:r>
              <a:rPr lang="en-US" sz="1200">
                <a:latin typeface="Calibri" panose="020F0502020204030204" pitchFamily="34" charset="0"/>
                <a:ea typeface="Calibri" panose="020F0502020204030204" pitchFamily="34" charset="0"/>
                <a:cs typeface="Calibri" panose="020F0502020204030204" pitchFamily="34" charset="0"/>
              </a:rPr>
              <a:t>  developer Team lead</a:t>
            </a:r>
            <a:endParaRPr lang="en-IN" sz="120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Date of assignment      :- 18-08-2025</a:t>
            </a:r>
            <a:endParaRPr lang="en-IN" sz="1200" b="1">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Status                                 :-</a:t>
            </a:r>
            <a:r>
              <a:rPr lang="en-US" sz="1200">
                <a:latin typeface="Calibri" panose="020F0502020204030204" pitchFamily="34" charset="0"/>
                <a:ea typeface="Calibri" panose="020F0502020204030204" pitchFamily="34" charset="0"/>
                <a:cs typeface="Calibri" panose="020F0502020204030204" pitchFamily="34" charset="0"/>
              </a:rPr>
              <a:t> open</a:t>
            </a:r>
            <a:endParaRPr lang="en-IN" sz="120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Snap shots                        :-</a:t>
            </a:r>
          </a:p>
          <a:p>
            <a:pPr>
              <a:lnSpc>
                <a:spcPct val="107000"/>
              </a:lnSpc>
              <a:spcBef>
                <a:spcPts val="800"/>
              </a:spcBef>
              <a:spcAft>
                <a:spcPts val="285"/>
              </a:spcAft>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Fixed by                               :-</a:t>
            </a:r>
            <a:r>
              <a:rPr lang="en-US" sz="1200">
                <a:latin typeface="Calibri" panose="020F0502020204030204" pitchFamily="34" charset="0"/>
                <a:ea typeface="Calibri" panose="020F0502020204030204" pitchFamily="34" charset="0"/>
                <a:cs typeface="Calibri" panose="020F0502020204030204" pitchFamily="34" charset="0"/>
              </a:rPr>
              <a:t> developer</a:t>
            </a:r>
            <a:endParaRPr lang="en-IN" sz="1200">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1200">
                <a:latin typeface="Calibri" panose="020F0502020204030204" pitchFamily="34" charset="0"/>
                <a:ea typeface="Calibri" panose="020F0502020204030204" pitchFamily="34" charset="0"/>
                <a:cs typeface="Calibri" panose="020F0502020204030204" pitchFamily="34" charset="0"/>
              </a:rPr>
              <a:t> </a:t>
            </a:r>
            <a:r>
              <a:rPr lang="en-US" sz="1200" b="1">
                <a:latin typeface="Calibri" panose="020F0502020204030204" pitchFamily="34" charset="0"/>
                <a:ea typeface="Calibri" panose="020F0502020204030204" pitchFamily="34" charset="0"/>
                <a:cs typeface="Calibri" panose="020F0502020204030204" pitchFamily="34" charset="0"/>
              </a:rPr>
              <a:t>Date of fixing                   :-</a:t>
            </a:r>
            <a:endParaRPr lang="en-IN" sz="1200" b="1">
              <a:latin typeface="Corbel" panose="020B0503020204020204" pitchFamily="34" charset="0"/>
              <a:ea typeface="Corbel" panose="020B0503020204020204" pitchFamily="34" charset="0"/>
              <a:cs typeface="Tahoma" panose="020B0604030504040204" pitchFamily="34" charset="0"/>
            </a:endParaRPr>
          </a:p>
          <a:p>
            <a:endParaRPr lang="en-IN"/>
          </a:p>
        </p:txBody>
      </p:sp>
    </p:spTree>
    <p:extLst>
      <p:ext uri="{BB962C8B-B14F-4D97-AF65-F5344CB8AC3E}">
        <p14:creationId xmlns:p14="http://schemas.microsoft.com/office/powerpoint/2010/main" val="225332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FD2098-1B27-2B67-165C-B880CF39C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23" y="1014154"/>
            <a:ext cx="10158152" cy="4798962"/>
          </a:xfrm>
          <a:prstGeom prst="rect">
            <a:avLst/>
          </a:prstGeom>
        </p:spPr>
      </p:pic>
      <p:cxnSp>
        <p:nvCxnSpPr>
          <p:cNvPr id="6" name="Straight Arrow Connector 5">
            <a:extLst>
              <a:ext uri="{FF2B5EF4-FFF2-40B4-BE49-F238E27FC236}">
                <a16:creationId xmlns:a16="http://schemas.microsoft.com/office/drawing/2014/main" id="{9502895C-314B-359E-1BFB-E842F46F26F8}"/>
              </a:ext>
            </a:extLst>
          </p:cNvPr>
          <p:cNvCxnSpPr/>
          <p:nvPr/>
        </p:nvCxnSpPr>
        <p:spPr>
          <a:xfrm flipV="1">
            <a:off x="1454727" y="4073236"/>
            <a:ext cx="1113906" cy="62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09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2400" b="1">
                <a:effectLst/>
                <a:latin typeface="Arial Rounded MT Bold" panose="020F0704030504030204" pitchFamily="34" charset="0"/>
                <a:ea typeface="Corbel" panose="020B0503020204020204" pitchFamily="34" charset="0"/>
                <a:cs typeface="Tahoma" panose="020B0604030504040204" pitchFamily="34" charset="0"/>
              </a:rPr>
              <a:t>Challenges:</a:t>
            </a:r>
            <a:br>
              <a:rPr lang="en-IN" sz="1800">
                <a:effectLst/>
                <a:latin typeface="Corbel" panose="020B0503020204020204" pitchFamily="34" charset="0"/>
                <a:ea typeface="Corbel" panose="020B050302020402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a:xfrm>
            <a:off x="1611984" y="1762812"/>
            <a:ext cx="9665616" cy="4028387"/>
          </a:xfrm>
        </p:spPr>
        <p:txBody>
          <a:bodyPr/>
          <a:lstStyle/>
          <a:p>
            <a:pPr>
              <a:buFont typeface="Wingdings" panose="05000000000000000000" pitchFamily="2" charset="2"/>
              <a:buChar char="Ø"/>
            </a:pPr>
            <a:r>
              <a:rPr lang="en-US" sz="1800">
                <a:effectLst/>
                <a:latin typeface="Calibri" panose="020F0502020204030204" pitchFamily="34" charset="0"/>
                <a:ea typeface="Calibri" panose="020F0502020204030204" pitchFamily="34" charset="0"/>
                <a:cs typeface="Calibri" panose="020F0502020204030204" pitchFamily="34" charset="0"/>
              </a:rPr>
              <a:t>While testing </a:t>
            </a:r>
            <a:r>
              <a:rPr lang="en-US" sz="1800" err="1">
                <a:latin typeface="Calibri" panose="020F0502020204030204" pitchFamily="34" charset="0"/>
                <a:ea typeface="Calibri" panose="020F0502020204030204" pitchFamily="34" charset="0"/>
                <a:cs typeface="Calibri" panose="020F0502020204030204" pitchFamily="34" charset="0"/>
              </a:rPr>
              <a:t>ebay</a:t>
            </a:r>
            <a:r>
              <a:rPr lang="en-US" sz="1800">
                <a:effectLst/>
                <a:latin typeface="Calibri" panose="020F0502020204030204" pitchFamily="34" charset="0"/>
                <a:ea typeface="Calibri" panose="020F0502020204030204" pitchFamily="34" charset="0"/>
                <a:cs typeface="Calibri" panose="020F0502020204030204" pitchFamily="34" charset="0"/>
              </a:rPr>
              <a:t> website  we faced some challenges about:</a:t>
            </a:r>
          </a:p>
          <a:p>
            <a:pPr marL="0" indent="0">
              <a:buNone/>
            </a:pPr>
            <a:r>
              <a:rPr lang="en-US" sz="1800">
                <a:latin typeface="Calibri" panose="020F0502020204030204" pitchFamily="34" charset="0"/>
                <a:ea typeface="Calibri" panose="020F0502020204030204" pitchFamily="34" charset="0"/>
                <a:cs typeface="Calibri" panose="020F0502020204030204" pitchFamily="34" charset="0"/>
              </a:rPr>
              <a:t>1.I have no knowledge on testing side, firstly faced issue of understanding , but after        mams explanation ang giving projects to us ,then now </a:t>
            </a:r>
            <a:r>
              <a:rPr lang="en-US" sz="1800" err="1">
                <a:latin typeface="Calibri" panose="020F0502020204030204" pitchFamily="34" charset="0"/>
                <a:ea typeface="Calibri" panose="020F0502020204030204" pitchFamily="34" charset="0"/>
                <a:cs typeface="Calibri" panose="020F0502020204030204" pitchFamily="34" charset="0"/>
              </a:rPr>
              <a:t>im</a:t>
            </a:r>
            <a:r>
              <a:rPr lang="en-US" sz="1800">
                <a:latin typeface="Calibri" panose="020F0502020204030204" pitchFamily="34" charset="0"/>
                <a:ea typeface="Calibri" panose="020F0502020204030204" pitchFamily="34" charset="0"/>
                <a:cs typeface="Calibri" panose="020F0502020204030204" pitchFamily="34" charset="0"/>
              </a:rPr>
              <a:t> able to do projects.</a:t>
            </a:r>
            <a:endParaRPr lang="en-IN" sz="180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Bef>
                <a:spcPts val="800"/>
              </a:spcBef>
              <a:buNone/>
              <a:tabLst>
                <a:tab pos="457200" algn="l"/>
              </a:tabLst>
            </a:pPr>
            <a:r>
              <a:rPr lang="en-US" sz="1800">
                <a:effectLst/>
                <a:latin typeface="Calibri" panose="020F0502020204030204" pitchFamily="34" charset="0"/>
                <a:ea typeface="Calibri" panose="020F0502020204030204" pitchFamily="34" charset="0"/>
                <a:cs typeface="Calibri" panose="020F0502020204030204" pitchFamily="34" charset="0"/>
              </a:rPr>
              <a:t>2. There is comes difference in writing a test case and while running it.</a:t>
            </a:r>
            <a:endParaRPr lang="en-IN" sz="1800">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Bef>
                <a:spcPts val="800"/>
              </a:spcBef>
              <a:buNone/>
              <a:tabLst>
                <a:tab pos="457200" algn="l"/>
              </a:tabLst>
            </a:pPr>
            <a:r>
              <a:rPr lang="en-IN" sz="1800">
                <a:effectLst/>
                <a:latin typeface="Calibri" panose="020F0502020204030204" pitchFamily="34" charset="0"/>
                <a:ea typeface="Calibri" panose="020F0502020204030204" pitchFamily="34" charset="0"/>
                <a:cs typeface="Calibri" panose="020F0502020204030204" pitchFamily="34" charset="0"/>
              </a:rPr>
              <a:t>3 .</a:t>
            </a:r>
            <a:r>
              <a:rPr lang="en-US" sz="1800">
                <a:effectLst/>
                <a:latin typeface="Calibri" panose="020F0502020204030204" pitchFamily="34" charset="0"/>
                <a:ea typeface="Calibri" panose="020F0502020204030204" pitchFamily="34" charset="0"/>
                <a:cs typeface="Calibri" panose="020F0502020204030204" pitchFamily="34" charset="0"/>
              </a:rPr>
              <a:t> </a:t>
            </a:r>
            <a:r>
              <a:rPr lang="en-US" sz="1800">
                <a:latin typeface="Calibri" panose="020F0502020204030204" pitchFamily="34" charset="0"/>
                <a:ea typeface="Calibri" panose="020F0502020204030204" pitchFamily="34" charset="0"/>
                <a:cs typeface="Calibri" panose="020F0502020204030204" pitchFamily="34" charset="0"/>
              </a:rPr>
              <a:t>finding out the defects in the </a:t>
            </a:r>
            <a:r>
              <a:rPr lang="en-US" sz="1800" err="1">
                <a:latin typeface="Calibri" panose="020F0502020204030204" pitchFamily="34" charset="0"/>
                <a:ea typeface="Calibri" panose="020F0502020204030204" pitchFamily="34" charset="0"/>
                <a:cs typeface="Calibri" panose="020F0502020204030204" pitchFamily="34" charset="0"/>
              </a:rPr>
              <a:t>ebay</a:t>
            </a:r>
            <a:r>
              <a:rPr lang="en-US" sz="1800">
                <a:latin typeface="Calibri" panose="020F0502020204030204" pitchFamily="34" charset="0"/>
                <a:ea typeface="Calibri" panose="020F0502020204030204" pitchFamily="34" charset="0"/>
                <a:cs typeface="Calibri" panose="020F0502020204030204" pitchFamily="34" charset="0"/>
              </a:rPr>
              <a:t> website.</a:t>
            </a:r>
            <a:endParaRPr lang="en-IN" sz="180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Bef>
                <a:spcPts val="800"/>
              </a:spcBef>
              <a:buNone/>
              <a:tabLst>
                <a:tab pos="457200" algn="l"/>
              </a:tabLst>
            </a:pPr>
            <a:r>
              <a:rPr lang="en-US" sz="1800">
                <a:effectLst/>
                <a:latin typeface="Calibri" panose="020F0502020204030204" pitchFamily="34" charset="0"/>
                <a:ea typeface="Calibri" panose="020F0502020204030204" pitchFamily="34" charset="0"/>
                <a:cs typeface="Calibri" panose="020F0502020204030204" pitchFamily="34" charset="0"/>
              </a:rPr>
              <a:t>4. </a:t>
            </a:r>
            <a:r>
              <a:rPr lang="en-US" sz="1800">
                <a:latin typeface="Calibri" panose="020F0502020204030204" pitchFamily="34" charset="0"/>
                <a:ea typeface="Calibri" panose="020F0502020204030204" pitchFamily="34" charset="0"/>
                <a:cs typeface="Calibri" panose="020F0502020204030204" pitchFamily="34" charset="0"/>
              </a:rPr>
              <a:t>I personally faced challenge in add to card and delete from cart testcase in automation.</a:t>
            </a:r>
            <a:endParaRPr lang="en-IN" sz="180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Bef>
                <a:spcPts val="800"/>
              </a:spcBef>
              <a:buNone/>
              <a:tabLst>
                <a:tab pos="457200" algn="l"/>
              </a:tabLst>
            </a:pPr>
            <a:r>
              <a:rPr lang="en-US" sz="1800">
                <a:effectLst/>
                <a:latin typeface="Calibri" panose="020F0502020204030204" pitchFamily="34" charset="0"/>
                <a:ea typeface="Calibri" panose="020F0502020204030204" pitchFamily="34" charset="0"/>
                <a:cs typeface="Calibri" panose="020F0502020204030204" pitchFamily="34" charset="0"/>
              </a:rPr>
              <a:t>5. </a:t>
            </a:r>
            <a:r>
              <a:rPr lang="en-US" sz="1800">
                <a:latin typeface="Calibri" panose="020F0502020204030204" pitchFamily="34" charset="0"/>
                <a:ea typeface="Calibri" panose="020F0502020204030204" pitchFamily="34" charset="0"/>
                <a:cs typeface="Calibri" panose="020F0502020204030204" pitchFamily="34" charset="0"/>
              </a:rPr>
              <a:t>sometimes I have tested the both invalid credentials first and after that valid in automation testing ,then its not working ,and later mam said that enter valid </a:t>
            </a:r>
            <a:r>
              <a:rPr lang="en-US" sz="1800" err="1">
                <a:latin typeface="Calibri" panose="020F0502020204030204" pitchFamily="34" charset="0"/>
                <a:ea typeface="Calibri" panose="020F0502020204030204" pitchFamily="34" charset="0"/>
                <a:cs typeface="Calibri" panose="020F0502020204030204" pitchFamily="34" charset="0"/>
              </a:rPr>
              <a:t>credentails</a:t>
            </a:r>
            <a:r>
              <a:rPr lang="en-US" sz="1800">
                <a:latin typeface="Calibri" panose="020F0502020204030204" pitchFamily="34" charset="0"/>
                <a:ea typeface="Calibri" panose="020F0502020204030204" pitchFamily="34" charset="0"/>
                <a:cs typeface="Calibri" panose="020F0502020204030204" pitchFamily="34" charset="0"/>
              </a:rPr>
              <a:t>  first and invalid last ,it is working.</a:t>
            </a:r>
            <a:endParaRPr lang="en-IN" sz="1800">
              <a:effectLst/>
              <a:latin typeface="Calibri" panose="020F0502020204030204" pitchFamily="34" charset="0"/>
              <a:ea typeface="Calibri" panose="020F0502020204030204" pitchFamily="34" charset="0"/>
              <a:cs typeface="Calibri" panose="020F0502020204030204" pitchFamily="34" charset="0"/>
            </a:endParaRPr>
          </a:p>
          <a:p>
            <a:endParaRPr lang="en-IN"/>
          </a:p>
        </p:txBody>
      </p:sp>
    </p:spTree>
    <p:extLst>
      <p:ext uri="{BB962C8B-B14F-4D97-AF65-F5344CB8AC3E}">
        <p14:creationId xmlns:p14="http://schemas.microsoft.com/office/powerpoint/2010/main" val="936210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26897" y="920175"/>
            <a:ext cx="10364451" cy="1596177"/>
          </a:xfrm>
        </p:spPr>
        <p:txBody>
          <a:bodyPr/>
          <a:lstStyle/>
          <a:p>
            <a:pPr algn="l"/>
            <a:r>
              <a:rPr lang="en-IN" sz="2800" b="1">
                <a:effectLst/>
                <a:latin typeface="Calibri" panose="020F0502020204030204" pitchFamily="34" charset="0"/>
                <a:ea typeface="Calibri" panose="020F0502020204030204" pitchFamily="34" charset="0"/>
                <a:cs typeface="Calibri" panose="020F0502020204030204" pitchFamily="34" charset="0"/>
              </a:rPr>
              <a:t>Experience:</a:t>
            </a:r>
            <a:br>
              <a:rPr lang="en-IN" sz="1800">
                <a:effectLst/>
                <a:latin typeface="Corbel" panose="020B0503020204020204" pitchFamily="34" charset="0"/>
                <a:ea typeface="Corbel" panose="020B050302020402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a:xfrm>
            <a:off x="1781666" y="1781667"/>
            <a:ext cx="9495934" cy="1941922"/>
          </a:xfrm>
        </p:spPr>
        <p:txBody>
          <a:bodyPr/>
          <a:lstStyle/>
          <a:p>
            <a:pPr lvl="0" algn="just">
              <a:lnSpc>
                <a:spcPct val="107000"/>
              </a:lnSpc>
              <a:buFont typeface="Courier New" panose="02070309020205020404" pitchFamily="49" charset="0"/>
              <a:buChar char="o"/>
            </a:pPr>
            <a:r>
              <a:rPr lang="en-IN" sz="1800">
                <a:effectLst/>
                <a:latin typeface="Calibri" panose="020F0502020204030204" pitchFamily="34" charset="0"/>
                <a:ea typeface="Calibri" panose="020F0502020204030204" pitchFamily="34" charset="0"/>
                <a:cs typeface="Calibri" panose="020F0502020204030204" pitchFamily="34" charset="0"/>
              </a:rPr>
              <a:t>I have learned how to write test plan ,test cases , test reports.</a:t>
            </a:r>
          </a:p>
          <a:p>
            <a:pPr lvl="0" algn="just">
              <a:lnSpc>
                <a:spcPct val="107000"/>
              </a:lnSpc>
              <a:buFont typeface="Courier New" panose="02070309020205020404" pitchFamily="49" charset="0"/>
              <a:buChar char="o"/>
            </a:pPr>
            <a:r>
              <a:rPr lang="en-IN" sz="1800">
                <a:latin typeface="Calibri" panose="020F0502020204030204" pitchFamily="34" charset="0"/>
                <a:ea typeface="Calibri" panose="020F0502020204030204" pitchFamily="34" charset="0"/>
                <a:cs typeface="Calibri" panose="020F0502020204030204" pitchFamily="34" charset="0"/>
              </a:rPr>
              <a:t>I have learned how to </a:t>
            </a:r>
            <a:r>
              <a:rPr lang="en-IN" sz="1800">
                <a:effectLst/>
                <a:latin typeface="Calibri" panose="020F0502020204030204" pitchFamily="34" charset="0"/>
                <a:ea typeface="Calibri" panose="020F0502020204030204" pitchFamily="34" charset="0"/>
                <a:cs typeface="Calibri" panose="020F0502020204030204" pitchFamily="34" charset="0"/>
              </a:rPr>
              <a:t>find out bugs or defects.</a:t>
            </a:r>
          </a:p>
          <a:p>
            <a:pPr lvl="0" algn="just">
              <a:lnSpc>
                <a:spcPct val="107000"/>
              </a:lnSpc>
              <a:buFont typeface="Courier New" panose="02070309020205020404" pitchFamily="49" charset="0"/>
              <a:buChar char="o"/>
            </a:pPr>
            <a:r>
              <a:rPr lang="en-IN" sz="1800">
                <a:latin typeface="Calibri" panose="020F0502020204030204" pitchFamily="34" charset="0"/>
                <a:ea typeface="Calibri" panose="020F0502020204030204" pitchFamily="34" charset="0"/>
                <a:cs typeface="Calibri" panose="020F0502020204030204" pitchFamily="34" charset="0"/>
              </a:rPr>
              <a:t>I have gained hands on experience on manual and automation testing</a:t>
            </a:r>
            <a:endParaRPr lang="en-IN" sz="1800">
              <a:effectLst/>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buFont typeface="Courier New" panose="02070309020205020404" pitchFamily="49" charset="0"/>
              <a:buChar char="o"/>
            </a:pPr>
            <a:r>
              <a:rPr lang="en-IN" sz="1800">
                <a:latin typeface="Calibri" panose="020F0502020204030204" pitchFamily="34" charset="0"/>
                <a:ea typeface="Calibri" panose="020F0502020204030204" pitchFamily="34" charset="0"/>
                <a:cs typeface="Calibri" panose="020F0502020204030204" pitchFamily="34" charset="0"/>
              </a:rPr>
              <a:t>Have improved my communication skills because discussing how to write projects with mam and friends.</a:t>
            </a:r>
            <a:endParaRPr lang="en-IN" sz="180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a:p>
        </p:txBody>
      </p:sp>
    </p:spTree>
    <p:extLst>
      <p:ext uri="{BB962C8B-B14F-4D97-AF65-F5344CB8AC3E}">
        <p14:creationId xmlns:p14="http://schemas.microsoft.com/office/powerpoint/2010/main" val="1574362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B3687-5369-D57A-786F-0768454FB7F4}"/>
              </a:ext>
            </a:extLst>
          </p:cNvPr>
          <p:cNvSpPr txBox="1"/>
          <p:nvPr/>
        </p:nvSpPr>
        <p:spPr>
          <a:xfrm>
            <a:off x="3048786" y="2751871"/>
            <a:ext cx="6094428" cy="819776"/>
          </a:xfrm>
          <a:prstGeom prst="rect">
            <a:avLst/>
          </a:prstGeom>
          <a:noFill/>
        </p:spPr>
        <p:txBody>
          <a:bodyPr wrap="square">
            <a:spAutoFit/>
          </a:bodyPr>
          <a:lstStyle/>
          <a:p>
            <a:pPr algn="ctr">
              <a:lnSpc>
                <a:spcPct val="107000"/>
              </a:lnSpc>
              <a:spcBef>
                <a:spcPts val="800"/>
              </a:spcBef>
            </a:pPr>
            <a:r>
              <a:rPr lang="en-US" sz="4800">
                <a:effectLst/>
                <a:latin typeface="Arial Rounded MT Bold" panose="020F0704030504030204" pitchFamily="34" charset="0"/>
                <a:ea typeface="Corbel" panose="020B0503020204020204" pitchFamily="34" charset="0"/>
                <a:cs typeface="Tahoma" panose="020B0604030504040204" pitchFamily="34" charset="0"/>
              </a:rPr>
              <a:t>Thank You</a:t>
            </a:r>
            <a:r>
              <a:rPr lang="en-IN" sz="4800">
                <a:effectLst/>
                <a:latin typeface="Arial Rounded MT Bold" panose="020F0704030504030204" pitchFamily="34" charset="0"/>
                <a:ea typeface="Corbel" panose="020B050302020402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375552"/>
          </a:xfrm>
          <a:prstGeom prst="rect">
            <a:avLst/>
          </a:prstGeom>
          <a:noFill/>
        </p:spPr>
        <p:txBody>
          <a:bodyPr wrap="square">
            <a:spAutoFit/>
          </a:bodyPr>
          <a:lstStyle/>
          <a:p>
            <a:pPr marL="914400" algn="ctr">
              <a:lnSpc>
                <a:spcPct val="107000"/>
              </a:lnSpc>
              <a:spcBef>
                <a:spcPts val="800"/>
              </a:spcBef>
            </a:pPr>
            <a:r>
              <a:rPr lang="en-US" sz="1800" b="1">
                <a:effectLst/>
                <a:latin typeface="Calibri" panose="020F0502020204030204" pitchFamily="34" charset="0"/>
                <a:ea typeface="Calibri" panose="020F0502020204030204" pitchFamily="34" charset="0"/>
                <a:cs typeface="Calibri" panose="020F0502020204030204" pitchFamily="34" charset="0"/>
              </a:rPr>
              <a:t>Vaishali Mam For Guiding Us through</a:t>
            </a:r>
            <a:r>
              <a:rPr lang="en-US" b="1">
                <a:latin typeface="Calibri" panose="020F0502020204030204" pitchFamily="34" charset="0"/>
                <a:ea typeface="Calibri" panose="020F0502020204030204" pitchFamily="34" charset="0"/>
                <a:cs typeface="Calibri" panose="020F0502020204030204" pitchFamily="34" charset="0"/>
              </a:rPr>
              <a:t> </a:t>
            </a:r>
            <a:r>
              <a:rPr lang="en-US" sz="1800" b="1">
                <a:effectLst/>
                <a:latin typeface="Calibri" panose="020F0502020204030204" pitchFamily="34" charset="0"/>
                <a:ea typeface="Calibri" panose="020F0502020204030204" pitchFamily="34" charset="0"/>
                <a:cs typeface="Calibri" panose="020F0502020204030204" pitchFamily="34" charset="0"/>
              </a:rPr>
              <a:t>out the Project</a:t>
            </a:r>
            <a:r>
              <a:rPr lang="en-US" sz="1800">
                <a:effectLst/>
                <a:latin typeface="Calibri" panose="020F0502020204030204" pitchFamily="34" charset="0"/>
                <a:ea typeface="Calibri" panose="020F0502020204030204" pitchFamily="34" charset="0"/>
                <a:cs typeface="Calibri" panose="020F0502020204030204" pitchFamily="34" charset="0"/>
              </a:rPr>
              <a:t>.</a:t>
            </a:r>
            <a:endParaRPr lang="en-IN" sz="180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622169" y="829559"/>
            <a:ext cx="10750325" cy="1658513"/>
          </a:xfrm>
        </p:spPr>
        <p:txBody>
          <a:bodyPr>
            <a:normAutofit/>
          </a:bodyPr>
          <a:lstStyle/>
          <a:p>
            <a:pPr algn="l"/>
            <a:r>
              <a:rPr lang="en-US" sz="3200" b="1">
                <a:effectLst/>
                <a:latin typeface="Calibri" panose="020F0502020204030204" pitchFamily="34" charset="0"/>
                <a:ea typeface="Calibri" panose="020F0502020204030204" pitchFamily="34" charset="0"/>
                <a:cs typeface="Calibri" panose="020F0502020204030204" pitchFamily="34" charset="0"/>
              </a:rPr>
              <a:t>Introduction: </a:t>
            </a:r>
            <a:r>
              <a:rPr lang="en-US" sz="4400" b="1">
                <a:solidFill>
                  <a:srgbClr val="FFFFFF"/>
                </a:solidFill>
                <a:effectLst/>
                <a:latin typeface="Times New Roman" panose="02020603050405020304" pitchFamily="18" charset="0"/>
                <a:ea typeface="Corbel" panose="020B0503020204020204" pitchFamily="34" charset="0"/>
                <a:cs typeface="Times New Roman" panose="02020603050405020304" pitchFamily="18" charset="0"/>
              </a:rPr>
              <a:t>: </a:t>
            </a:r>
            <a:br>
              <a:rPr lang="en-IN" sz="4400">
                <a:effectLst/>
                <a:latin typeface="Times New Roman" panose="02020603050405020304" pitchFamily="18" charset="0"/>
                <a:ea typeface="Corbel" panose="020B0503020204020204" pitchFamily="34" charset="0"/>
                <a:cs typeface="Times New Roman" panose="02020603050405020304" pitchFamily="18" charset="0"/>
              </a:rPr>
            </a:br>
            <a:endParaRPr lang="en-IN" sz="44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DD3FC1-885F-20F1-D9FF-FE33D189C5F0}"/>
              </a:ext>
            </a:extLst>
          </p:cNvPr>
          <p:cNvSpPr>
            <a:spLocks noGrp="1"/>
          </p:cNvSpPr>
          <p:nvPr>
            <p:ph sz="quarter" idx="13"/>
          </p:nvPr>
        </p:nvSpPr>
        <p:spPr>
          <a:xfrm>
            <a:off x="1404594" y="1847654"/>
            <a:ext cx="9294829" cy="4251488"/>
          </a:xfrm>
        </p:spPr>
        <p:txBody>
          <a:bodyPr/>
          <a:lstStyle/>
          <a:p>
            <a:pPr>
              <a:buFont typeface="Wingdings" panose="05000000000000000000" pitchFamily="2" charset="2"/>
              <a:buChar char="Ø"/>
            </a:pPr>
            <a:r>
              <a:rPr lang="en-US" sz="1800">
                <a:latin typeface="Calibri" panose="020F0502020204030204" pitchFamily="34" charset="0"/>
                <a:ea typeface="Calibri" panose="020F0502020204030204" pitchFamily="34" charset="0"/>
                <a:cs typeface="Calibri" panose="020F0502020204030204" pitchFamily="34" charset="0"/>
              </a:rPr>
              <a:t>eBay is a global online shopping platform. </a:t>
            </a:r>
          </a:p>
          <a:p>
            <a:pPr>
              <a:buFont typeface="Wingdings" panose="05000000000000000000" pitchFamily="2" charset="2"/>
              <a:buChar char="Ø"/>
            </a:pPr>
            <a:r>
              <a:rPr lang="en-US" sz="1800" err="1">
                <a:latin typeface="Calibri" panose="020F0502020204030204" pitchFamily="34" charset="0"/>
                <a:ea typeface="Calibri" panose="020F0502020204030204" pitchFamily="34" charset="0"/>
                <a:cs typeface="Calibri" panose="020F0502020204030204" pitchFamily="34" charset="0"/>
              </a:rPr>
              <a:t>Ebay</a:t>
            </a:r>
            <a:r>
              <a:rPr lang="en-US" sz="1800">
                <a:latin typeface="Calibri" panose="020F0502020204030204" pitchFamily="34" charset="0"/>
                <a:ea typeface="Calibri" panose="020F0502020204030204" pitchFamily="34" charset="0"/>
                <a:cs typeface="Calibri" panose="020F0502020204030204" pitchFamily="34" charset="0"/>
              </a:rPr>
              <a:t> started in 1995, it has grown into one of the biggest e-commerce platforms in the world.</a:t>
            </a:r>
          </a:p>
          <a:p>
            <a:pPr>
              <a:buFont typeface="Wingdings" panose="05000000000000000000" pitchFamily="2" charset="2"/>
              <a:buChar char="Ø"/>
            </a:pPr>
            <a:r>
              <a:rPr lang="en-US" sz="1800">
                <a:latin typeface="Calibri" panose="020F0502020204030204" pitchFamily="34" charset="0"/>
                <a:ea typeface="Calibri" panose="020F0502020204030204" pitchFamily="34" charset="0"/>
                <a:cs typeface="Calibri" panose="020F0502020204030204" pitchFamily="34" charset="0"/>
              </a:rPr>
              <a:t>It's a place where millions of people can buy, sell, and manage their online business. </a:t>
            </a:r>
          </a:p>
          <a:p>
            <a:pPr>
              <a:buFont typeface="Wingdings" panose="05000000000000000000" pitchFamily="2" charset="2"/>
              <a:buChar char="Ø"/>
            </a:pPr>
            <a:r>
              <a:rPr lang="en-US" sz="1800">
                <a:latin typeface="Calibri" panose="020F0502020204030204" pitchFamily="34" charset="0"/>
                <a:ea typeface="Calibri" panose="020F0502020204030204" pitchFamily="34" charset="0"/>
                <a:cs typeface="Calibri" panose="020F0502020204030204" pitchFamily="34" charset="0"/>
              </a:rPr>
              <a:t>This means that a single glitch, bug, or error can affect a lot of users and cause big problems.</a:t>
            </a:r>
          </a:p>
          <a:p>
            <a:pPr>
              <a:buFont typeface="Wingdings" panose="05000000000000000000" pitchFamily="2" charset="2"/>
              <a:buChar char="Ø"/>
            </a:pPr>
            <a:r>
              <a:rPr lang="en-US" sz="1800">
                <a:latin typeface="Calibri" panose="020F0502020204030204" pitchFamily="34" charset="0"/>
                <a:ea typeface="Calibri" panose="020F0502020204030204" pitchFamily="34" charset="0"/>
                <a:cs typeface="Calibri" panose="020F0502020204030204" pitchFamily="34" charset="0"/>
              </a:rPr>
              <a:t>In this presentation, I'll take you through my journey of testing the eBay website. </a:t>
            </a:r>
          </a:p>
          <a:p>
            <a:pPr marL="0" indent="0">
              <a:buNone/>
            </a:pPr>
            <a:endParaRPr lang="en-US"/>
          </a:p>
          <a:p>
            <a:pPr>
              <a:buFont typeface="Wingdings" panose="05000000000000000000" pitchFamily="2" charset="2"/>
              <a:buChar char="Ø"/>
            </a:pPr>
            <a:endParaRPr lang="en-US"/>
          </a:p>
          <a:p>
            <a:pPr>
              <a:buFont typeface="Wingdings" panose="05000000000000000000" pitchFamily="2" charset="2"/>
              <a:buChar char="Ø"/>
            </a:pPr>
            <a:endParaRPr lang="en-IN"/>
          </a:p>
        </p:txBody>
      </p:sp>
    </p:spTree>
    <p:extLst>
      <p:ext uri="{BB962C8B-B14F-4D97-AF65-F5344CB8AC3E}">
        <p14:creationId xmlns:p14="http://schemas.microsoft.com/office/powerpoint/2010/main" val="566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FEDE-B728-F40B-5D5C-242993C717B5}"/>
              </a:ext>
            </a:extLst>
          </p:cNvPr>
          <p:cNvSpPr>
            <a:spLocks noGrp="1"/>
          </p:cNvSpPr>
          <p:nvPr>
            <p:ph type="title"/>
          </p:nvPr>
        </p:nvSpPr>
        <p:spPr>
          <a:xfrm>
            <a:off x="820133" y="150829"/>
            <a:ext cx="10458094" cy="2063865"/>
          </a:xfrm>
        </p:spPr>
        <p:txBody>
          <a:bodyPr>
            <a:normAutofit/>
          </a:bodyPr>
          <a:lstStyle/>
          <a:p>
            <a:pPr algn="l"/>
            <a:r>
              <a:rPr lang="en-US" sz="3200">
                <a:effectLst/>
                <a:latin typeface="Calibri" panose="020F0502020204030204" pitchFamily="34" charset="0"/>
                <a:ea typeface="Calibri" panose="020F0502020204030204" pitchFamily="34" charset="0"/>
                <a:cs typeface="Calibri" panose="020F0502020204030204" pitchFamily="34" charset="0"/>
              </a:rPr>
              <a:t>Responsibilities</a:t>
            </a:r>
            <a:endParaRPr lang="en-IN" sz="320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1C6D1EA-2277-4FD4-0B61-7F62313CA43A}"/>
              </a:ext>
            </a:extLst>
          </p:cNvPr>
          <p:cNvSpPr>
            <a:spLocks noGrp="1"/>
          </p:cNvSpPr>
          <p:nvPr>
            <p:ph sz="quarter" idx="13"/>
          </p:nvPr>
        </p:nvSpPr>
        <p:spPr>
          <a:xfrm>
            <a:off x="913149" y="1734208"/>
            <a:ext cx="10364451" cy="4056992"/>
          </a:xfrm>
        </p:spPr>
        <p:txBody>
          <a:bodyPr/>
          <a:lstStyle/>
          <a:p>
            <a:pPr lvl="0" algn="just">
              <a:lnSpc>
                <a:spcPct val="107000"/>
              </a:lnSpc>
              <a:buFont typeface="Wingdings" panose="05000000000000000000" pitchFamily="2" charset="2"/>
              <a:buChar char="q"/>
            </a:pPr>
            <a:r>
              <a:rPr lang="en-IN" sz="1800">
                <a:effectLst/>
                <a:latin typeface="Calibri" panose="020F0502020204030204" pitchFamily="34" charset="0"/>
                <a:ea typeface="Calibri" panose="020F0502020204030204" pitchFamily="34" charset="0"/>
                <a:cs typeface="Calibri" panose="020F0502020204030204" pitchFamily="34" charset="0"/>
              </a:rPr>
              <a:t>Doing the project independently</a:t>
            </a:r>
          </a:p>
          <a:p>
            <a:pPr lvl="0" algn="just">
              <a:lnSpc>
                <a:spcPct val="107000"/>
              </a:lnSpc>
              <a:buFont typeface="Wingdings" panose="05000000000000000000" pitchFamily="2" charset="2"/>
              <a:buChar char="q"/>
            </a:pPr>
            <a:r>
              <a:rPr lang="en-IN" sz="1800">
                <a:latin typeface="Calibri" panose="020F0502020204030204" pitchFamily="34" charset="0"/>
                <a:ea typeface="Calibri" panose="020F0502020204030204" pitchFamily="34" charset="0"/>
                <a:cs typeface="Calibri" panose="020F0502020204030204" pitchFamily="34" charset="0"/>
              </a:rPr>
              <a:t>Writing the test plan</a:t>
            </a:r>
          </a:p>
          <a:p>
            <a:pPr lvl="0" algn="just">
              <a:lnSpc>
                <a:spcPct val="107000"/>
              </a:lnSpc>
              <a:buFont typeface="Wingdings" panose="05000000000000000000" pitchFamily="2" charset="2"/>
              <a:buChar char="q"/>
            </a:pPr>
            <a:r>
              <a:rPr lang="en-IN" sz="1800">
                <a:effectLst/>
                <a:latin typeface="Calibri" panose="020F0502020204030204" pitchFamily="34" charset="0"/>
                <a:ea typeface="Calibri" panose="020F0502020204030204" pitchFamily="34" charset="0"/>
                <a:cs typeface="Calibri" panose="020F0502020204030204" pitchFamily="34" charset="0"/>
              </a:rPr>
              <a:t>Writing the test cases</a:t>
            </a:r>
            <a:endParaRPr lang="en-IN" sz="1800">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buFont typeface="Wingdings" panose="05000000000000000000" pitchFamily="2" charset="2"/>
              <a:buChar char="q"/>
            </a:pPr>
            <a:r>
              <a:rPr lang="en-IN" sz="1800">
                <a:effectLst/>
                <a:latin typeface="Calibri" panose="020F0502020204030204" pitchFamily="34" charset="0"/>
                <a:ea typeface="Calibri" panose="020F0502020204030204" pitchFamily="34" charset="0"/>
                <a:cs typeface="Calibri" panose="020F0502020204030204" pitchFamily="34" charset="0"/>
              </a:rPr>
              <a:t>Execute all the test cases.</a:t>
            </a:r>
          </a:p>
          <a:p>
            <a:pPr lvl="0" algn="just">
              <a:lnSpc>
                <a:spcPct val="107000"/>
              </a:lnSpc>
              <a:buFont typeface="Wingdings" panose="05000000000000000000" pitchFamily="2" charset="2"/>
              <a:buChar char="q"/>
            </a:pPr>
            <a:r>
              <a:rPr lang="en-IN" sz="1800">
                <a:effectLst/>
                <a:latin typeface="Calibri" panose="020F0502020204030204" pitchFamily="34" charset="0"/>
                <a:ea typeface="Calibri" panose="020F0502020204030204" pitchFamily="34" charset="0"/>
                <a:cs typeface="Calibri" panose="020F0502020204030204" pitchFamily="34" charset="0"/>
              </a:rPr>
              <a:t>Create defect report.</a:t>
            </a:r>
          </a:p>
          <a:p>
            <a:pPr lvl="0" algn="just">
              <a:lnSpc>
                <a:spcPct val="107000"/>
              </a:lnSpc>
              <a:buFont typeface="Wingdings" panose="05000000000000000000" pitchFamily="2" charset="2"/>
              <a:buChar char="q"/>
            </a:pPr>
            <a:r>
              <a:rPr lang="en-IN" sz="1800">
                <a:effectLst/>
                <a:latin typeface="Calibri" panose="020F0502020204030204" pitchFamily="34" charset="0"/>
                <a:ea typeface="Calibri" panose="020F0502020204030204" pitchFamily="34" charset="0"/>
                <a:cs typeface="Calibri" panose="020F0502020204030204" pitchFamily="34" charset="0"/>
              </a:rPr>
              <a:t>Presentation and final reporting</a:t>
            </a:r>
          </a:p>
        </p:txBody>
      </p:sp>
    </p:spTree>
    <p:extLst>
      <p:ext uri="{BB962C8B-B14F-4D97-AF65-F5344CB8AC3E}">
        <p14:creationId xmlns:p14="http://schemas.microsoft.com/office/powerpoint/2010/main" val="197582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567559" y="-740979"/>
            <a:ext cx="10710667" cy="3936665"/>
          </a:xfrm>
        </p:spPr>
        <p:txBody>
          <a:bodyPr>
            <a:normAutofit/>
          </a:bodyPr>
          <a:lstStyle/>
          <a:p>
            <a:pPr algn="l"/>
            <a:r>
              <a:rPr lang="en-US" sz="3200">
                <a:effectLst/>
                <a:latin typeface="Calibri" panose="020F0502020204030204" pitchFamily="34" charset="0"/>
                <a:ea typeface="Calibri" panose="020F0502020204030204" pitchFamily="34" charset="0"/>
                <a:cs typeface="Calibri" panose="020F0502020204030204" pitchFamily="34" charset="0"/>
              </a:rPr>
              <a:t>Overview</a:t>
            </a:r>
            <a:br>
              <a:rPr lang="en-IN" sz="4400">
                <a:effectLst/>
                <a:latin typeface="Arial Rounded MT Bold" panose="020F0704030504030204" pitchFamily="34" charset="0"/>
                <a:ea typeface="Corbel" panose="020B0503020204020204" pitchFamily="34" charset="0"/>
                <a:cs typeface="Tahoma" panose="020B0604030504040204" pitchFamily="34" charset="0"/>
              </a:rPr>
            </a:br>
            <a:endParaRPr lang="en-IN" sz="600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1253765" y="1182415"/>
            <a:ext cx="8936610" cy="4335408"/>
          </a:xfrm>
        </p:spPr>
        <p:txBody>
          <a:bodyPr>
            <a:normAutofit/>
          </a:bodyPr>
          <a:lstStyle/>
          <a:p>
            <a:r>
              <a:rPr lang="en-US" sz="3000" b="1">
                <a:effectLst/>
                <a:latin typeface="Calibri" panose="020F0502020204030204" pitchFamily="34" charset="0"/>
                <a:ea typeface="Calibri" panose="020F0502020204030204" pitchFamily="34" charset="0"/>
                <a:cs typeface="Calibri" panose="020F0502020204030204" pitchFamily="34" charset="0"/>
              </a:rPr>
              <a:t>What is </a:t>
            </a:r>
            <a:r>
              <a:rPr lang="en-US" sz="3000" b="1" err="1">
                <a:effectLst/>
                <a:latin typeface="Calibri" panose="020F0502020204030204" pitchFamily="34" charset="0"/>
                <a:ea typeface="Calibri" panose="020F0502020204030204" pitchFamily="34" charset="0"/>
                <a:cs typeface="Calibri" panose="020F0502020204030204" pitchFamily="34" charset="0"/>
              </a:rPr>
              <a:t>ebay</a:t>
            </a:r>
            <a:r>
              <a:rPr lang="en-US" sz="3000" b="1">
                <a:effectLst/>
                <a:latin typeface="Calibri" panose="020F0502020204030204" pitchFamily="34" charset="0"/>
                <a:ea typeface="Calibri" panose="020F0502020204030204" pitchFamily="34" charset="0"/>
                <a:cs typeface="Calibri" panose="020F0502020204030204" pitchFamily="34" charset="0"/>
              </a:rPr>
              <a:t>?</a:t>
            </a:r>
            <a:endParaRPr lang="en-IN" sz="3000" b="1">
              <a:effectLs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spcBef>
                <a:spcPts val="800"/>
              </a:spcBef>
              <a:buNone/>
            </a:pPr>
            <a:r>
              <a:rPr lang="en-US" sz="1800">
                <a:latin typeface="Times New Roman" panose="02020603050405020304" pitchFamily="18" charset="0"/>
                <a:cs typeface="Times New Roman" panose="02020603050405020304" pitchFamily="18" charset="0"/>
              </a:rPr>
              <a:t>      </a:t>
            </a:r>
            <a:r>
              <a:rPr lang="en-US" sz="1800">
                <a:latin typeface="Calibri" panose="020F0502020204030204" pitchFamily="34" charset="0"/>
                <a:ea typeface="Calibri" panose="020F0502020204030204" pitchFamily="34" charset="0"/>
                <a:cs typeface="Calibri" panose="020F0502020204030204" pitchFamily="34" charset="0"/>
              </a:rPr>
              <a:t>eBay website testing is the process of checking the functionality, performance, and user experience of the eBay platform.</a:t>
            </a:r>
          </a:p>
          <a:p>
            <a:pPr marL="971550" indent="-285750" algn="just">
              <a:lnSpc>
                <a:spcPct val="107000"/>
              </a:lnSpc>
              <a:spcBef>
                <a:spcPts val="800"/>
              </a:spcBef>
            </a:pPr>
            <a:r>
              <a:rPr lang="en-US" sz="1800">
                <a:latin typeface="Calibri" panose="020F0502020204030204" pitchFamily="34" charset="0"/>
                <a:ea typeface="Calibri" panose="020F0502020204030204" pitchFamily="34" charset="0"/>
                <a:cs typeface="Calibri" panose="020F0502020204030204" pitchFamily="34" charset="0"/>
              </a:rPr>
              <a:t>Ensures smooth buying and selling experience for users.</a:t>
            </a:r>
          </a:p>
          <a:p>
            <a:pPr marL="971550" indent="-285750" algn="just">
              <a:lnSpc>
                <a:spcPct val="107000"/>
              </a:lnSpc>
              <a:spcBef>
                <a:spcPts val="800"/>
              </a:spcBef>
            </a:pPr>
            <a:r>
              <a:rPr lang="en-US" sz="1800">
                <a:latin typeface="Calibri" panose="020F0502020204030204" pitchFamily="34" charset="0"/>
                <a:ea typeface="Calibri" panose="020F0502020204030204" pitchFamily="34" charset="0"/>
                <a:cs typeface="Calibri" panose="020F0502020204030204" pitchFamily="34" charset="0"/>
              </a:rPr>
              <a:t>Validates key features like search, filters, cart, checkout, and payments.</a:t>
            </a:r>
          </a:p>
          <a:p>
            <a:pPr marL="971550" indent="-285750" algn="just">
              <a:lnSpc>
                <a:spcPct val="107000"/>
              </a:lnSpc>
              <a:spcBef>
                <a:spcPts val="800"/>
              </a:spcBef>
            </a:pPr>
            <a:r>
              <a:rPr lang="en-US" sz="1800">
                <a:latin typeface="Calibri" panose="020F0502020204030204" pitchFamily="34" charset="0"/>
                <a:ea typeface="Calibri" panose="020F0502020204030204" pitchFamily="34" charset="0"/>
                <a:cs typeface="Calibri" panose="020F0502020204030204" pitchFamily="34" charset="0"/>
              </a:rPr>
              <a:t>Checks performance, speed, and reliability across devices and browsers.</a:t>
            </a:r>
          </a:p>
          <a:p>
            <a:pPr marL="971550" indent="-285750" algn="just">
              <a:lnSpc>
                <a:spcPct val="107000"/>
              </a:lnSpc>
              <a:spcBef>
                <a:spcPts val="800"/>
              </a:spcBef>
            </a:pPr>
            <a:r>
              <a:rPr lang="en-US" sz="1800">
                <a:latin typeface="Calibri" panose="020F0502020204030204" pitchFamily="34" charset="0"/>
                <a:ea typeface="Calibri" panose="020F0502020204030204" pitchFamily="34" charset="0"/>
                <a:cs typeface="Calibri" panose="020F0502020204030204" pitchFamily="34" charset="0"/>
              </a:rPr>
              <a:t>Focuses on security to protect user data and transactions.</a:t>
            </a:r>
          </a:p>
          <a:p>
            <a:pPr marL="971550" indent="-285750" algn="just">
              <a:lnSpc>
                <a:spcPct val="107000"/>
              </a:lnSpc>
              <a:spcBef>
                <a:spcPts val="800"/>
              </a:spcBef>
            </a:pPr>
            <a:r>
              <a:rPr lang="en-US" sz="1800">
                <a:latin typeface="Calibri" panose="020F0502020204030204" pitchFamily="34" charset="0"/>
                <a:ea typeface="Calibri" panose="020F0502020204030204" pitchFamily="34" charset="0"/>
                <a:cs typeface="Calibri" panose="020F0502020204030204" pitchFamily="34" charset="0"/>
              </a:rPr>
              <a:t>Improves user experience (UI/UX) with easy navigation and responsiveness.</a:t>
            </a:r>
          </a:p>
          <a:p>
            <a:pPr marL="685800" indent="0" algn="just">
              <a:lnSpc>
                <a:spcPct val="107000"/>
              </a:lnSpc>
              <a:spcBef>
                <a:spcPts val="800"/>
              </a:spcBef>
              <a:buNone/>
            </a:pPr>
            <a:endParaRPr lang="en-US" sz="1800"/>
          </a:p>
          <a:p>
            <a:pPr marL="685800" indent="0" algn="just">
              <a:lnSpc>
                <a:spcPct val="107000"/>
              </a:lnSpc>
              <a:spcBef>
                <a:spcPts val="800"/>
              </a:spcBef>
              <a:buNone/>
            </a:pPr>
            <a:endParaRPr lang="en-US" sz="1800"/>
          </a:p>
          <a:p>
            <a:pPr marL="685800" indent="0" algn="just">
              <a:lnSpc>
                <a:spcPct val="107000"/>
              </a:lnSpc>
              <a:spcBef>
                <a:spcPts val="800"/>
              </a:spcBef>
              <a:buNone/>
            </a:pPr>
            <a:endParaRPr lang="en-US" sz="1800"/>
          </a:p>
          <a:p>
            <a:pPr marL="685800" indent="0" algn="just">
              <a:lnSpc>
                <a:spcPct val="107000"/>
              </a:lnSpc>
              <a:spcBef>
                <a:spcPts val="800"/>
              </a:spcBef>
              <a:buNone/>
            </a:pPr>
            <a:endParaRPr lang="en-US" sz="1800"/>
          </a:p>
          <a:p>
            <a:pPr marL="685800" indent="0" algn="just">
              <a:lnSpc>
                <a:spcPct val="107000"/>
              </a:lnSpc>
              <a:spcBef>
                <a:spcPts val="800"/>
              </a:spcBef>
              <a:buNone/>
            </a:pPr>
            <a:endParaRPr lang="en-US" sz="1800"/>
          </a:p>
          <a:p>
            <a:pPr marL="685800" indent="0" algn="just">
              <a:lnSpc>
                <a:spcPct val="107000"/>
              </a:lnSpc>
              <a:spcBef>
                <a:spcPts val="800"/>
              </a:spcBef>
              <a:buNone/>
            </a:pPr>
            <a:endParaRPr lang="en-IN" sz="1800">
              <a:effectLst/>
              <a:latin typeface="Calibri" panose="020F0502020204030204" pitchFamily="34" charset="0"/>
              <a:ea typeface="Calibri" panose="020F0502020204030204" pitchFamily="34" charset="0"/>
              <a:cs typeface="Calibri" panose="020F0502020204030204" pitchFamily="34" charset="0"/>
            </a:endParaRPr>
          </a:p>
          <a:p>
            <a:endParaRPr lang="en-IN"/>
          </a:p>
        </p:txBody>
      </p:sp>
      <p:sp>
        <p:nvSpPr>
          <p:cNvPr id="6" name="Rectangle 3">
            <a:extLst>
              <a:ext uri="{FF2B5EF4-FFF2-40B4-BE49-F238E27FC236}">
                <a16:creationId xmlns:a16="http://schemas.microsoft.com/office/drawing/2014/main" id="{A8B5435B-9E42-4E88-6415-4DFA61260F64}"/>
              </a:ext>
            </a:extLst>
          </p:cNvPr>
          <p:cNvSpPr>
            <a:spLocks noChangeArrowheads="1"/>
          </p:cNvSpPr>
          <p:nvPr/>
        </p:nvSpPr>
        <p:spPr bwMode="auto">
          <a:xfrm>
            <a:off x="0" y="-3231645"/>
            <a:ext cx="264816"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0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p:txBody>
          <a:bodyPr/>
          <a:lstStyle/>
          <a:p>
            <a:pPr algn="l"/>
            <a:r>
              <a:rPr lang="en-US" sz="2400" b="1">
                <a:effectLst/>
                <a:latin typeface="Calibri" panose="020F0502020204030204" pitchFamily="34" charset="0"/>
                <a:ea typeface="Calibri" panose="020F0502020204030204" pitchFamily="34" charset="0"/>
                <a:cs typeface="Calibri" panose="020F0502020204030204" pitchFamily="34" charset="0"/>
              </a:rPr>
              <a:t>Modules:</a:t>
            </a:r>
            <a:br>
              <a:rPr lang="en-IN" sz="1800">
                <a:effectLst/>
                <a:latin typeface="Corbel" panose="020B0503020204020204" pitchFamily="34" charset="0"/>
                <a:ea typeface="Corbel" panose="020B050302020402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537327" y="1432874"/>
            <a:ext cx="10859679" cy="4920791"/>
          </a:xfrm>
        </p:spPr>
        <p:txBody>
          <a:bodyPr>
            <a:normAutofit/>
          </a:bodyPr>
          <a:lstStyle/>
          <a:p>
            <a:pPr marL="1028700" indent="-342900" algn="just">
              <a:lnSpc>
                <a:spcPct val="107000"/>
              </a:lnSpc>
              <a:spcBef>
                <a:spcPts val="800"/>
              </a:spcBef>
              <a:buFont typeface="Wingdings" panose="05000000000000000000" pitchFamily="2" charset="2"/>
              <a:buChar char="ü"/>
            </a:pPr>
            <a:r>
              <a:rPr lang="en-US" sz="1700" b="1">
                <a:effectLst/>
                <a:latin typeface="Calibri" panose="020F0502020204030204" pitchFamily="34" charset="0"/>
                <a:ea typeface="Calibri" panose="020F0502020204030204" pitchFamily="34" charset="0"/>
                <a:cs typeface="Calibri" panose="020F0502020204030204" pitchFamily="34" charset="0"/>
              </a:rPr>
              <a:t>Module 1 :  </a:t>
            </a:r>
            <a:r>
              <a:rPr lang="en-US" sz="1700" b="1">
                <a:highlight>
                  <a:srgbClr val="FF00FF"/>
                </a:highlight>
                <a:latin typeface="Calibri" panose="020F0502020204030204" pitchFamily="34" charset="0"/>
                <a:ea typeface="Calibri" panose="020F0502020204030204" pitchFamily="34" charset="0"/>
                <a:cs typeface="Calibri" panose="020F0502020204030204" pitchFamily="34" charset="0"/>
              </a:rPr>
              <a:t>login page</a:t>
            </a:r>
            <a:endParaRPr lang="en-US" sz="1700" b="1">
              <a:effectLst/>
              <a:highlight>
                <a:srgbClr val="FF00FF"/>
              </a:highligh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r>
              <a:rPr lang="en-IN" sz="1700">
                <a:latin typeface="Calibri" panose="020F0502020204030204" pitchFamily="34" charset="0"/>
                <a:ea typeface="Calibri" panose="020F0502020204030204" pitchFamily="34" charset="0"/>
                <a:cs typeface="Calibri" panose="020F0502020204030204" pitchFamily="34" charset="0"/>
              </a:rPr>
              <a:t>     </a:t>
            </a:r>
            <a:r>
              <a:rPr lang="en-US" sz="1700">
                <a:latin typeface="Calibri" panose="020F0502020204030204" pitchFamily="34" charset="0"/>
                <a:ea typeface="Calibri" panose="020F0502020204030204" pitchFamily="34" charset="0"/>
                <a:cs typeface="Calibri" panose="020F0502020204030204" pitchFamily="34" charset="0"/>
              </a:rPr>
              <a:t>Verify successful login with correct credentials and appropriate error messages for incorrect credentials like username , password.</a:t>
            </a:r>
            <a:endParaRPr lang="en-IN" sz="1700">
              <a:effectLst/>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US" sz="1700" b="1">
                <a:effectLst/>
                <a:latin typeface="Calibri" panose="020F0502020204030204" pitchFamily="34" charset="0"/>
                <a:ea typeface="Calibri" panose="020F0502020204030204" pitchFamily="34" charset="0"/>
                <a:cs typeface="Calibri" panose="020F0502020204030204" pitchFamily="34" charset="0"/>
              </a:rPr>
              <a:t>Module 2 :  </a:t>
            </a:r>
            <a:r>
              <a:rPr lang="en-US" sz="1700" b="1" err="1">
                <a:highlight>
                  <a:srgbClr val="FF0000"/>
                </a:highlight>
                <a:latin typeface="Calibri" panose="020F0502020204030204" pitchFamily="34" charset="0"/>
                <a:ea typeface="Calibri" panose="020F0502020204030204" pitchFamily="34" charset="0"/>
                <a:cs typeface="Calibri" panose="020F0502020204030204" pitchFamily="34" charset="0"/>
              </a:rPr>
              <a:t>searchbar</a:t>
            </a:r>
            <a:endParaRPr lang="en-IN" sz="1700">
              <a:effectLst/>
              <a:highlight>
                <a:srgbClr val="FF0000"/>
              </a:highligh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r>
              <a:rPr lang="en-IN" sz="1700">
                <a:effectLst/>
                <a:latin typeface="Calibri" panose="020F0502020204030204" pitchFamily="34" charset="0"/>
                <a:ea typeface="Calibri" panose="020F0502020204030204" pitchFamily="34" charset="0"/>
                <a:cs typeface="Calibri" panose="020F0502020204030204" pitchFamily="34" charset="0"/>
              </a:rPr>
              <a:t>         </a:t>
            </a:r>
            <a:r>
              <a:rPr lang="en-US" sz="1700">
                <a:latin typeface="Calibri" panose="020F0502020204030204" pitchFamily="34" charset="0"/>
                <a:ea typeface="Calibri" panose="020F0502020204030204" pitchFamily="34" charset="0"/>
                <a:cs typeface="Calibri" panose="020F0502020204030204" pitchFamily="34" charset="0"/>
              </a:rPr>
              <a:t>The Search Bar Module is a core component that allows users to find multiple products by entering keywords. </a:t>
            </a:r>
          </a:p>
          <a:p>
            <a:pPr marL="1028700" indent="-342900" algn="just">
              <a:lnSpc>
                <a:spcPct val="107000"/>
              </a:lnSpc>
              <a:buFont typeface="Wingdings" panose="05000000000000000000" pitchFamily="2" charset="2"/>
              <a:buChar char="ü"/>
            </a:pPr>
            <a:r>
              <a:rPr lang="en-IN" sz="1700" b="1">
                <a:effectLst/>
                <a:latin typeface="Calibri" panose="020F0502020204030204" pitchFamily="34" charset="0"/>
                <a:ea typeface="Calibri" panose="020F0502020204030204" pitchFamily="34" charset="0"/>
                <a:cs typeface="Calibri" panose="020F0502020204030204" pitchFamily="34" charset="0"/>
              </a:rPr>
              <a:t>Module 3 </a:t>
            </a:r>
            <a:r>
              <a:rPr lang="en-IN" sz="1700">
                <a:effectLst/>
                <a:latin typeface="Calibri" panose="020F0502020204030204" pitchFamily="34" charset="0"/>
                <a:ea typeface="Calibri" panose="020F0502020204030204" pitchFamily="34" charset="0"/>
                <a:cs typeface="Calibri" panose="020F0502020204030204" pitchFamily="34" charset="0"/>
              </a:rPr>
              <a:t>:  </a:t>
            </a:r>
            <a:r>
              <a:rPr lang="en-IN" sz="1700">
                <a:highlight>
                  <a:srgbClr val="00FFFF"/>
                </a:highlight>
                <a:latin typeface="Calibri" panose="020F0502020204030204" pitchFamily="34" charset="0"/>
                <a:ea typeface="Calibri" panose="020F0502020204030204" pitchFamily="34" charset="0"/>
                <a:cs typeface="Calibri" panose="020F0502020204030204" pitchFamily="34" charset="0"/>
              </a:rPr>
              <a:t>add to cart</a:t>
            </a:r>
            <a:endParaRPr lang="en-IN" sz="1700">
              <a:effectLst/>
              <a:highlight>
                <a:srgbClr val="00FFFF"/>
              </a:highligh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r>
              <a:rPr lang="en-US" sz="1700">
                <a:latin typeface="Calibri" panose="020F0502020204030204" pitchFamily="34" charset="0"/>
                <a:ea typeface="Calibri" panose="020F0502020204030204" pitchFamily="34" charset="0"/>
                <a:cs typeface="Calibri" panose="020F0502020204030204" pitchFamily="34" charset="0"/>
              </a:rPr>
              <a:t>        Select a product from a listing and place it into their cart. This action should reflect the correct item quantity and price.</a:t>
            </a:r>
          </a:p>
          <a:p>
            <a:pPr marL="1028700" indent="-342900" algn="just">
              <a:lnSpc>
                <a:spcPct val="107000"/>
              </a:lnSpc>
              <a:buFont typeface="Wingdings" panose="05000000000000000000" pitchFamily="2" charset="2"/>
              <a:buChar char="ü"/>
            </a:pPr>
            <a:r>
              <a:rPr lang="en-IN" sz="1700" b="1">
                <a:latin typeface="Calibri" panose="020F0502020204030204" pitchFamily="34" charset="0"/>
                <a:ea typeface="Calibri" panose="020F0502020204030204" pitchFamily="34" charset="0"/>
                <a:cs typeface="Calibri" panose="020F0502020204030204" pitchFamily="34" charset="0"/>
              </a:rPr>
              <a:t>Module 3 </a:t>
            </a:r>
            <a:r>
              <a:rPr lang="en-IN" sz="1700">
                <a:latin typeface="Calibri" panose="020F0502020204030204" pitchFamily="34" charset="0"/>
                <a:ea typeface="Calibri" panose="020F0502020204030204" pitchFamily="34" charset="0"/>
                <a:cs typeface="Calibri" panose="020F0502020204030204" pitchFamily="34" charset="0"/>
              </a:rPr>
              <a:t>:</a:t>
            </a:r>
            <a:r>
              <a:rPr lang="en-IN" sz="1700">
                <a:highlight>
                  <a:srgbClr val="808000"/>
                </a:highlight>
                <a:latin typeface="Calibri" panose="020F0502020204030204" pitchFamily="34" charset="0"/>
                <a:ea typeface="Calibri" panose="020F0502020204030204" pitchFamily="34" charset="0"/>
                <a:cs typeface="Calibri" panose="020F0502020204030204" pitchFamily="34" charset="0"/>
              </a:rPr>
              <a:t>delete from cart</a:t>
            </a:r>
            <a:endParaRPr lang="en-IN" sz="1700">
              <a:effectLst/>
              <a:highlight>
                <a:srgbClr val="808000"/>
              </a:highligh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Bef>
                <a:spcPts val="800"/>
              </a:spcBef>
              <a:buNone/>
            </a:pPr>
            <a:r>
              <a:rPr lang="en-US" sz="1700" b="1">
                <a:latin typeface="Calibri" panose="020F0502020204030204" pitchFamily="34" charset="0"/>
                <a:ea typeface="Corbel" panose="020B0503020204020204" pitchFamily="34" charset="0"/>
                <a:cs typeface="Tahoma" panose="020B0604030504040204" pitchFamily="34" charset="0"/>
              </a:rPr>
              <a:t>                    </a:t>
            </a:r>
            <a:r>
              <a:rPr lang="en-US" sz="1700" b="1">
                <a:latin typeface="Calibri" panose="020F0502020204030204" pitchFamily="34" charset="0"/>
                <a:ea typeface="Calibri" panose="020F0502020204030204" pitchFamily="34" charset="0"/>
                <a:cs typeface="Calibri" panose="020F0502020204030204" pitchFamily="34" charset="0"/>
              </a:rPr>
              <a:t>     </a:t>
            </a:r>
            <a:r>
              <a:rPr lang="en-US" sz="1700">
                <a:latin typeface="Calibri" panose="020F0502020204030204" pitchFamily="34" charset="0"/>
                <a:ea typeface="Calibri" panose="020F0502020204030204" pitchFamily="34" charset="0"/>
                <a:cs typeface="Calibri" panose="020F0502020204030204" pitchFamily="34" charset="0"/>
              </a:rPr>
              <a:t>Remove a product from their cart if they change their mind or they find better option than</a:t>
            </a:r>
            <a:r>
              <a:rPr lang="en-US" sz="1700"/>
              <a:t>                                     </a:t>
            </a:r>
          </a:p>
          <a:p>
            <a:pPr marL="0" indent="0" algn="just">
              <a:lnSpc>
                <a:spcPct val="107000"/>
              </a:lnSpc>
              <a:spcBef>
                <a:spcPts val="800"/>
              </a:spcBef>
              <a:buNone/>
            </a:pPr>
            <a:r>
              <a:rPr lang="en-US" sz="1700">
                <a:latin typeface="Calibri" panose="020F0502020204030204" pitchFamily="34" charset="0"/>
                <a:ea typeface="Calibri" panose="020F0502020204030204" pitchFamily="34" charset="0"/>
                <a:cs typeface="Calibri" panose="020F0502020204030204" pitchFamily="34" charset="0"/>
              </a:rPr>
              <a:t>             this product.</a:t>
            </a:r>
            <a:endParaRPr lang="en-US" sz="1700" b="1">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Bef>
                <a:spcPts val="800"/>
              </a:spcBef>
              <a:buNone/>
            </a:pPr>
            <a:r>
              <a:rPr lang="en-US" sz="1800" b="1">
                <a:latin typeface="Calibri" panose="020F0502020204030204" pitchFamily="34" charset="0"/>
                <a:ea typeface="Corbel" panose="020B0503020204020204" pitchFamily="34" charset="0"/>
                <a:cs typeface="Tahoma" panose="020B0604030504040204" pitchFamily="34" charset="0"/>
              </a:rPr>
              <a:t>          </a:t>
            </a:r>
            <a:endParaRPr lang="en-IN" sz="21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637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907EC-EE6A-275E-BA9E-14DFD59CF4D2}"/>
              </a:ext>
            </a:extLst>
          </p:cNvPr>
          <p:cNvSpPr>
            <a:spLocks noGrp="1"/>
          </p:cNvSpPr>
          <p:nvPr>
            <p:ph sz="quarter" idx="13"/>
          </p:nvPr>
        </p:nvSpPr>
        <p:spPr>
          <a:xfrm>
            <a:off x="876694" y="897774"/>
            <a:ext cx="10209228" cy="5295635"/>
          </a:xfrm>
        </p:spPr>
        <p:txBody>
          <a:bodyPr>
            <a:normAutofit fontScale="70000" lnSpcReduction="20000"/>
          </a:bodyPr>
          <a:lstStyle/>
          <a:p>
            <a:pPr marL="0" indent="0" algn="just">
              <a:lnSpc>
                <a:spcPct val="107000"/>
              </a:lnSpc>
              <a:spcBef>
                <a:spcPts val="800"/>
              </a:spcBef>
              <a:buNone/>
            </a:pPr>
            <a:r>
              <a:rPr lang="en-US" sz="1800" b="1">
                <a:effectLst/>
                <a:latin typeface="Arial Black" panose="020B0A04020102020204" pitchFamily="34" charset="0"/>
                <a:ea typeface="Corbel" panose="020B0503020204020204" pitchFamily="34" charset="0"/>
                <a:cs typeface="Tahoma" panose="020B0604030504040204" pitchFamily="34" charset="0"/>
              </a:rPr>
              <a:t>          </a:t>
            </a:r>
            <a:r>
              <a:rPr lang="en-US" sz="2300" b="1">
                <a:effectLst/>
                <a:latin typeface="Arial Black" panose="020B0A04020102020204" pitchFamily="34" charset="0"/>
                <a:ea typeface="Corbel" panose="020B0503020204020204" pitchFamily="34" charset="0"/>
                <a:cs typeface="Tahoma" panose="020B0604030504040204" pitchFamily="34" charset="0"/>
              </a:rPr>
              <a:t>M</a:t>
            </a:r>
            <a:r>
              <a:rPr lang="en-US" sz="2300" b="1">
                <a:latin typeface="Calibri" panose="020F0502020204030204" pitchFamily="34" charset="0"/>
                <a:ea typeface="Calibri" panose="020F0502020204030204" pitchFamily="34" charset="0"/>
                <a:cs typeface="Calibri" panose="020F0502020204030204" pitchFamily="34" charset="0"/>
              </a:rPr>
              <a:t>odule 5</a:t>
            </a:r>
            <a:r>
              <a:rPr lang="en-US" sz="2300" b="1">
                <a:effectLst/>
                <a:latin typeface="Calibri" panose="020F0502020204030204" pitchFamily="34" charset="0"/>
                <a:ea typeface="Calibri" panose="020F0502020204030204" pitchFamily="34" charset="0"/>
                <a:cs typeface="Calibri" panose="020F0502020204030204" pitchFamily="34" charset="0"/>
              </a:rPr>
              <a:t> :  </a:t>
            </a:r>
            <a:r>
              <a:rPr lang="en-US" sz="2300" b="1">
                <a:solidFill>
                  <a:schemeClr val="bg1"/>
                </a:solidFill>
                <a:highlight>
                  <a:srgbClr val="FF0000"/>
                </a:highlight>
                <a:latin typeface="Calibri" panose="020F0502020204030204" pitchFamily="34" charset="0"/>
                <a:ea typeface="Calibri" panose="020F0502020204030204" pitchFamily="34" charset="0"/>
                <a:cs typeface="Calibri" panose="020F0502020204030204" pitchFamily="34" charset="0"/>
              </a:rPr>
              <a:t>change login name</a:t>
            </a:r>
            <a:endParaRPr lang="en-IN" sz="2300" b="1">
              <a:solidFill>
                <a:schemeClr val="bg1"/>
              </a:solidFill>
              <a:effectLst/>
              <a:highlight>
                <a:srgbClr val="FF0000"/>
              </a:highligh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spcBef>
                <a:spcPts val="800"/>
              </a:spcBef>
              <a:buNone/>
            </a:pPr>
            <a:r>
              <a:rPr lang="en-US" sz="2300">
                <a:latin typeface="Calibri" panose="020F0502020204030204" pitchFamily="34" charset="0"/>
                <a:ea typeface="Calibri" panose="020F0502020204030204" pitchFamily="34" charset="0"/>
                <a:cs typeface="Calibri" panose="020F0502020204030204" pitchFamily="34" charset="0"/>
              </a:rPr>
              <a:t>      It allows a user to modify their public-facing username, which is their unique identifier on the platform.</a:t>
            </a:r>
            <a:endParaRPr lang="en-IN" sz="2100">
              <a:effectLst/>
              <a:latin typeface="Calibri" panose="020F0502020204030204" pitchFamily="34" charset="0"/>
              <a:ea typeface="Calibri" panose="020F0502020204030204" pitchFamily="34" charset="0"/>
              <a:cs typeface="Calibri" panose="020F0502020204030204" pitchFamily="34" charset="0"/>
            </a:endParaRPr>
          </a:p>
          <a:p>
            <a:pPr marL="971550" indent="-285750" algn="just">
              <a:lnSpc>
                <a:spcPct val="107000"/>
              </a:lnSpc>
              <a:buFont typeface="Wingdings" panose="05000000000000000000" pitchFamily="2" charset="2"/>
              <a:buChar char="ü"/>
            </a:pPr>
            <a:r>
              <a:rPr lang="en-US" sz="2100" b="1">
                <a:effectLst/>
                <a:latin typeface="Arial Black" panose="020B0A04020102020204" pitchFamily="34" charset="0"/>
                <a:ea typeface="Corbel" panose="020B0503020204020204" pitchFamily="34" charset="0"/>
                <a:cs typeface="Tahoma" panose="020B0604030504040204" pitchFamily="34" charset="0"/>
              </a:rPr>
              <a:t>Module 6 :  </a:t>
            </a:r>
            <a:r>
              <a:rPr lang="en-US" sz="2100" b="1">
                <a:solidFill>
                  <a:schemeClr val="bg1"/>
                </a:solidFill>
                <a:highlight>
                  <a:srgbClr val="800080"/>
                </a:highlight>
                <a:latin typeface="Arial Black" panose="020B0A04020102020204" pitchFamily="34" charset="0"/>
                <a:ea typeface="Corbel" panose="020B0503020204020204" pitchFamily="34" charset="0"/>
                <a:cs typeface="Tahoma" panose="020B0604030504040204" pitchFamily="34" charset="0"/>
              </a:rPr>
              <a:t>change address</a:t>
            </a:r>
            <a:endParaRPr lang="en-IN" sz="2100" b="1">
              <a:solidFill>
                <a:schemeClr val="bg1"/>
              </a:solidFill>
              <a:effectLst/>
              <a:highlight>
                <a:srgbClr val="80008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300">
                <a:effectLst/>
                <a:latin typeface="Calibri" panose="020F0502020204030204" pitchFamily="34" charset="0"/>
                <a:ea typeface="Calibri" panose="020F0502020204030204" pitchFamily="34" charset="0"/>
                <a:cs typeface="Calibri" panose="020F0502020204030204" pitchFamily="34" charset="0"/>
              </a:rPr>
              <a:t>           </a:t>
            </a:r>
            <a:r>
              <a:rPr lang="en-US" sz="2300">
                <a:latin typeface="Calibri" panose="020F0502020204030204" pitchFamily="34" charset="0"/>
                <a:ea typeface="Calibri" panose="020F0502020204030204" pitchFamily="34" charset="0"/>
                <a:cs typeface="Calibri" panose="020F0502020204030204" pitchFamily="34" charset="0"/>
              </a:rPr>
              <a:t>The "Change Address" module provides a user with the ability to manage all addresses associated with their account.</a:t>
            </a:r>
            <a:endParaRPr lang="en-IN" sz="2300">
              <a:effectLst/>
              <a:latin typeface="Calibri" panose="020F0502020204030204" pitchFamily="34" charset="0"/>
              <a:ea typeface="Calibri" panose="020F0502020204030204" pitchFamily="34" charset="0"/>
              <a:cs typeface="Calibri" panose="020F0502020204030204" pitchFamily="34" charset="0"/>
            </a:endParaRPr>
          </a:p>
          <a:p>
            <a:pPr marL="971550" indent="-285750" algn="just">
              <a:lnSpc>
                <a:spcPct val="107000"/>
              </a:lnSpc>
              <a:buFont typeface="Wingdings" panose="05000000000000000000" pitchFamily="2" charset="2"/>
              <a:buChar char="ü"/>
            </a:pPr>
            <a:r>
              <a:rPr lang="en-US" sz="2300" b="1">
                <a:effectLst/>
                <a:latin typeface="Arial Black" panose="020B0A04020102020204" pitchFamily="34" charset="0"/>
                <a:ea typeface="Corbel" panose="020B0503020204020204" pitchFamily="34" charset="0"/>
                <a:cs typeface="Tahoma" panose="020B0604030504040204" pitchFamily="34" charset="0"/>
              </a:rPr>
              <a:t>Module </a:t>
            </a:r>
            <a:r>
              <a:rPr lang="en-US" sz="2300" b="1">
                <a:latin typeface="Arial Black" panose="020B0A04020102020204" pitchFamily="34" charset="0"/>
                <a:ea typeface="Corbel" panose="020B0503020204020204" pitchFamily="34" charset="0"/>
                <a:cs typeface="Tahoma" panose="020B0604030504040204" pitchFamily="34" charset="0"/>
              </a:rPr>
              <a:t>7</a:t>
            </a:r>
            <a:r>
              <a:rPr lang="en-US" sz="2300" b="1">
                <a:effectLst/>
                <a:latin typeface="Arial Black" panose="020B0A04020102020204" pitchFamily="34" charset="0"/>
                <a:ea typeface="Corbel" panose="020B0503020204020204" pitchFamily="34" charset="0"/>
                <a:cs typeface="Tahoma" panose="020B0604030504040204" pitchFamily="34" charset="0"/>
              </a:rPr>
              <a:t> :  </a:t>
            </a:r>
            <a:r>
              <a:rPr lang="en-US" sz="2300" b="1">
                <a:solidFill>
                  <a:schemeClr val="bg1"/>
                </a:solidFill>
                <a:highlight>
                  <a:srgbClr val="000080"/>
                </a:highlight>
                <a:latin typeface="Arial Black" panose="020B0A04020102020204" pitchFamily="34" charset="0"/>
                <a:ea typeface="Corbel" panose="020B0503020204020204" pitchFamily="34" charset="0"/>
                <a:cs typeface="Tahoma" panose="020B0604030504040204" pitchFamily="34" charset="0"/>
              </a:rPr>
              <a:t>shop by </a:t>
            </a:r>
            <a:r>
              <a:rPr lang="en-US" sz="2300" b="1" err="1">
                <a:solidFill>
                  <a:schemeClr val="bg1"/>
                </a:solidFill>
                <a:highlight>
                  <a:srgbClr val="000080"/>
                </a:highlight>
                <a:latin typeface="Arial Black" panose="020B0A04020102020204" pitchFamily="34" charset="0"/>
                <a:ea typeface="Corbel" panose="020B0503020204020204" pitchFamily="34" charset="0"/>
                <a:cs typeface="Tahoma" panose="020B0604030504040204" pitchFamily="34" charset="0"/>
              </a:rPr>
              <a:t>catagory</a:t>
            </a:r>
            <a:endParaRPr lang="en-IN" sz="2300">
              <a:solidFill>
                <a:schemeClr val="bg1"/>
              </a:solidFill>
              <a:effectLst/>
              <a:highlight>
                <a:srgbClr val="00008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1800" b="1">
                <a:effectLst/>
                <a:latin typeface="Calibri" panose="020F0502020204030204" pitchFamily="34" charset="0"/>
                <a:ea typeface="Corbel" panose="020B0503020204020204" pitchFamily="34" charset="0"/>
                <a:cs typeface="Tahoma" panose="020B0604030504040204" pitchFamily="34" charset="0"/>
              </a:rPr>
              <a:t>     </a:t>
            </a:r>
            <a:r>
              <a:rPr lang="en-US" sz="2300" b="1">
                <a:effectLst/>
                <a:latin typeface="Calibri" panose="020F0502020204030204" pitchFamily="34" charset="0"/>
                <a:ea typeface="Calibri" panose="020F0502020204030204" pitchFamily="34" charset="0"/>
                <a:cs typeface="Calibri" panose="020F0502020204030204" pitchFamily="34" charset="0"/>
              </a:rPr>
              <a:t> </a:t>
            </a:r>
            <a:r>
              <a:rPr lang="en-US" sz="2300">
                <a:latin typeface="Calibri" panose="020F0502020204030204" pitchFamily="34" charset="0"/>
                <a:ea typeface="Calibri" panose="020F0502020204030204" pitchFamily="34" charset="0"/>
                <a:cs typeface="Calibri" panose="020F0502020204030204" pitchFamily="34" charset="0"/>
              </a:rPr>
              <a:t>The "Shop by Category" module provides a clear, organized menu of links that lead users from broad categories (e.g., "Electronics") to more specific subcategories (e.g., "Cell Phones &amp; Accessories")</a:t>
            </a:r>
            <a:endParaRPr lang="en-IN" sz="2300">
              <a:effectLst/>
              <a:latin typeface="Calibri" panose="020F0502020204030204" pitchFamily="34" charset="0"/>
              <a:ea typeface="Calibri" panose="020F0502020204030204" pitchFamily="34" charset="0"/>
              <a:cs typeface="Calibri" panose="020F0502020204030204" pitchFamily="34" charset="0"/>
            </a:endParaRPr>
          </a:p>
          <a:p>
            <a:pPr marL="971550" indent="-285750" algn="just">
              <a:lnSpc>
                <a:spcPct val="107000"/>
              </a:lnSpc>
              <a:buFont typeface="Wingdings" panose="05000000000000000000" pitchFamily="2" charset="2"/>
              <a:buChar char="ü"/>
            </a:pPr>
            <a:r>
              <a:rPr lang="en-US" sz="2600" b="1">
                <a:effectLst/>
                <a:latin typeface="Calibri" panose="020F0502020204030204" pitchFamily="34" charset="0"/>
                <a:ea typeface="Calibri" panose="020F0502020204030204" pitchFamily="34" charset="0"/>
                <a:cs typeface="Calibri" panose="020F0502020204030204" pitchFamily="34" charset="0"/>
              </a:rPr>
              <a:t>Module 8 : </a:t>
            </a:r>
            <a:r>
              <a:rPr lang="en-US" sz="2600" b="1">
                <a:effectLst/>
                <a:highlight>
                  <a:srgbClr val="FFFF00"/>
                </a:highlight>
                <a:latin typeface="Calibri" panose="020F0502020204030204" pitchFamily="34" charset="0"/>
                <a:ea typeface="Calibri" panose="020F0502020204030204" pitchFamily="34" charset="0"/>
                <a:cs typeface="Calibri" panose="020F0502020204030204" pitchFamily="34" charset="0"/>
              </a:rPr>
              <a:t>product right click</a:t>
            </a:r>
            <a:endParaRPr lang="en-US" sz="2600" b="1">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r>
              <a:rPr lang="en-US" sz="2300">
                <a:latin typeface="Calibri" panose="020F0502020204030204" pitchFamily="34" charset="0"/>
                <a:ea typeface="Calibri" panose="020F0502020204030204" pitchFamily="34" charset="0"/>
                <a:cs typeface="Calibri" panose="020F0502020204030204" pitchFamily="34" charset="0"/>
              </a:rPr>
              <a:t>       "right-click" refers to the simulation of a user performing a right-mouse click on a specific web element or at a particular location on a web page and displaying the description about the product.</a:t>
            </a:r>
            <a:endParaRPr lang="en-US" sz="1800" b="1">
              <a:effectLst/>
              <a:highlight>
                <a:srgbClr val="FFFF00"/>
              </a:highlight>
              <a:latin typeface="Arial Black" panose="020B0A04020102020204" pitchFamily="34" charset="0"/>
              <a:ea typeface="Corbel" panose="020B0503020204020204" pitchFamily="34" charset="0"/>
              <a:cs typeface="Tahoma" panose="020B0604030504040204" pitchFamily="34" charset="0"/>
            </a:endParaRPr>
          </a:p>
          <a:p>
            <a:pPr marL="971550" indent="-285750" algn="just">
              <a:lnSpc>
                <a:spcPct val="107000"/>
              </a:lnSpc>
              <a:buFont typeface="Wingdings" panose="05000000000000000000" pitchFamily="2" charset="2"/>
              <a:buChar char="ü"/>
            </a:pPr>
            <a:r>
              <a:rPr lang="en-US" sz="2300" b="1">
                <a:latin typeface="Calibri" panose="020F0502020204030204" pitchFamily="34" charset="0"/>
                <a:ea typeface="Calibri" panose="020F0502020204030204" pitchFamily="34" charset="0"/>
                <a:cs typeface="Calibri" panose="020F0502020204030204" pitchFamily="34" charset="0"/>
              </a:rPr>
              <a:t>Module 9: </a:t>
            </a:r>
            <a:r>
              <a:rPr lang="en-US" sz="2300" b="1">
                <a:highlight>
                  <a:srgbClr val="008080"/>
                </a:highlight>
                <a:latin typeface="Calibri" panose="020F0502020204030204" pitchFamily="34" charset="0"/>
                <a:ea typeface="Calibri" panose="020F0502020204030204" pitchFamily="34" charset="0"/>
                <a:cs typeface="Calibri" panose="020F0502020204030204" pitchFamily="34" charset="0"/>
              </a:rPr>
              <a:t>language change</a:t>
            </a:r>
          </a:p>
          <a:p>
            <a:pPr marL="685800" indent="0" algn="just">
              <a:lnSpc>
                <a:spcPct val="107000"/>
              </a:lnSpc>
              <a:buNone/>
            </a:pPr>
            <a:r>
              <a:rPr lang="en-US" sz="1800"/>
              <a:t>     </a:t>
            </a:r>
            <a:r>
              <a:rPr lang="en-US" sz="2300">
                <a:latin typeface="Calibri" panose="020F0502020204030204" pitchFamily="34" charset="0"/>
                <a:ea typeface="Calibri" panose="020F0502020204030204" pitchFamily="34" charset="0"/>
                <a:cs typeface="Calibri" panose="020F0502020204030204" pitchFamily="34" charset="0"/>
              </a:rPr>
              <a:t>The Change Language Module (or system) on eBay gives users the ability to switch the website's interface language.</a:t>
            </a:r>
            <a:endParaRPr lang="en-US" sz="2300" b="1">
              <a:solidFill>
                <a:schemeClr val="bg1"/>
              </a:solidFill>
              <a:highlight>
                <a:srgbClr val="008080"/>
              </a:highligh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a:effectLst/>
                <a:latin typeface="Calibri" panose="020F0502020204030204" pitchFamily="34" charset="0"/>
                <a:ea typeface="Corbel" panose="020B0503020204020204" pitchFamily="34" charset="0"/>
              </a:rPr>
              <a:t>                   </a:t>
            </a:r>
            <a:endParaRPr lang="en-IN"/>
          </a:p>
        </p:txBody>
      </p:sp>
    </p:spTree>
    <p:extLst>
      <p:ext uri="{BB962C8B-B14F-4D97-AF65-F5344CB8AC3E}">
        <p14:creationId xmlns:p14="http://schemas.microsoft.com/office/powerpoint/2010/main" val="180401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p:txBody>
          <a:bodyPr>
            <a:normAutofit/>
          </a:bodyPr>
          <a:lstStyle/>
          <a:p>
            <a:pPr algn="l"/>
            <a:r>
              <a:rPr lang="en-IN" sz="2400">
                <a:latin typeface="Arial Rounded MT Bold" panose="020F0704030504030204" pitchFamily="34"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a:xfrm>
            <a:off x="1545996" y="1725105"/>
            <a:ext cx="9078012" cy="4066094"/>
          </a:xfrm>
        </p:spPr>
        <p:txBody>
          <a:bodyPr>
            <a:normAutofit lnSpcReduction="10000"/>
          </a:bodyPr>
          <a:lstStyle/>
          <a:p>
            <a:pPr marL="971550" indent="-285750" algn="just">
              <a:lnSpc>
                <a:spcPct val="107000"/>
              </a:lnSpc>
              <a:spcBef>
                <a:spcPts val="800"/>
              </a:spcBef>
              <a:buFont typeface="Wingdings" panose="05000000000000000000" pitchFamily="2" charset="2"/>
              <a:buChar char="q"/>
            </a:pPr>
            <a:r>
              <a:rPr lang="en-US" sz="1600">
                <a:latin typeface="Calibri" panose="020F0502020204030204" pitchFamily="34" charset="0"/>
                <a:ea typeface="Calibri" panose="020F0502020204030204" pitchFamily="34" charset="0"/>
                <a:cs typeface="Calibri" panose="020F0502020204030204" pitchFamily="34" charset="0"/>
              </a:rPr>
              <a:t>In the </a:t>
            </a:r>
            <a:r>
              <a:rPr lang="en-US" sz="1600" err="1">
                <a:latin typeface="Calibri" panose="020F0502020204030204" pitchFamily="34" charset="0"/>
                <a:ea typeface="Calibri" panose="020F0502020204030204" pitchFamily="34" charset="0"/>
                <a:cs typeface="Calibri" panose="020F0502020204030204" pitchFamily="34" charset="0"/>
              </a:rPr>
              <a:t>ebay</a:t>
            </a:r>
            <a:r>
              <a:rPr lang="en-US" sz="1600">
                <a:latin typeface="Calibri" panose="020F0502020204030204" pitchFamily="34" charset="0"/>
                <a:ea typeface="Calibri" panose="020F0502020204030204" pitchFamily="34" charset="0"/>
                <a:cs typeface="Calibri" panose="020F0502020204030204" pitchFamily="34" charset="0"/>
              </a:rPr>
              <a:t> website if </a:t>
            </a:r>
            <a:r>
              <a:rPr lang="en-US" sz="1600" err="1">
                <a:latin typeface="Calibri" panose="020F0502020204030204" pitchFamily="34" charset="0"/>
                <a:ea typeface="Calibri" panose="020F0502020204030204" pitchFamily="34" charset="0"/>
                <a:cs typeface="Calibri" panose="020F0502020204030204" pitchFamily="34" charset="0"/>
              </a:rPr>
              <a:t>im</a:t>
            </a:r>
            <a:r>
              <a:rPr lang="en-US" sz="1600">
                <a:latin typeface="Calibri" panose="020F0502020204030204" pitchFamily="34" charset="0"/>
                <a:ea typeface="Calibri" panose="020F0502020204030204" pitchFamily="34" charset="0"/>
                <a:cs typeface="Calibri" panose="020F0502020204030204" pitchFamily="34" charset="0"/>
              </a:rPr>
              <a:t> searching for bangles it is showing watches</a:t>
            </a:r>
            <a:r>
              <a:rPr lang="en-US" sz="1600">
                <a:effectLst/>
                <a:latin typeface="Calibri" panose="020F0502020204030204" pitchFamily="34" charset="0"/>
                <a:ea typeface="Calibri" panose="020F0502020204030204" pitchFamily="34" charset="0"/>
                <a:cs typeface="Calibri" panose="020F0502020204030204" pitchFamily="34" charset="0"/>
              </a:rPr>
              <a:t> </a:t>
            </a:r>
            <a:r>
              <a:rPr lang="en-US" sz="1600">
                <a:latin typeface="Calibri" panose="020F0502020204030204" pitchFamily="34" charset="0"/>
                <a:ea typeface="Calibri" panose="020F0502020204030204" pitchFamily="34" charset="0"/>
                <a:cs typeface="Calibri" panose="020F0502020204030204" pitchFamily="34" charset="0"/>
              </a:rPr>
              <a:t>,this is </a:t>
            </a:r>
            <a:r>
              <a:rPr lang="en-US" sz="1600">
                <a:effectLst/>
                <a:latin typeface="Calibri" panose="020F0502020204030204" pitchFamily="34" charset="0"/>
                <a:ea typeface="Calibri" panose="020F0502020204030204" pitchFamily="34" charset="0"/>
                <a:cs typeface="Calibri" panose="020F0502020204030204" pitchFamily="34" charset="0"/>
              </a:rPr>
              <a:t>not working as it is expected which is nothing but a defect, so </a:t>
            </a:r>
            <a:r>
              <a:rPr lang="en-US" sz="1600">
                <a:latin typeface="Calibri" panose="020F0502020204030204" pitchFamily="34" charset="0"/>
                <a:ea typeface="Calibri" panose="020F0502020204030204" pitchFamily="34" charset="0"/>
                <a:cs typeface="Calibri" panose="020F0502020204030204" pitchFamily="34" charset="0"/>
              </a:rPr>
              <a:t>I have</a:t>
            </a:r>
            <a:r>
              <a:rPr lang="en-US" sz="1600">
                <a:effectLst/>
                <a:latin typeface="Calibri" panose="020F0502020204030204" pitchFamily="34" charset="0"/>
                <a:ea typeface="Calibri" panose="020F0502020204030204" pitchFamily="34" charset="0"/>
                <a:cs typeface="Calibri" panose="020F0502020204030204" pitchFamily="34" charset="0"/>
              </a:rPr>
              <a:t> created a Defect report on those defect.</a:t>
            </a:r>
          </a:p>
          <a:p>
            <a:pPr marL="971550" indent="-285750" algn="just">
              <a:lnSpc>
                <a:spcPct val="107000"/>
              </a:lnSpc>
              <a:spcBef>
                <a:spcPts val="800"/>
              </a:spcBef>
              <a:buFont typeface="Wingdings" panose="05000000000000000000" pitchFamily="2" charset="2"/>
              <a:buChar char="q"/>
            </a:pPr>
            <a:endParaRPr lang="en-US" sz="1600">
              <a:latin typeface="Calibri" panose="020F0502020204030204" pitchFamily="34" charset="0"/>
              <a:ea typeface="Calibri" panose="020F0502020204030204" pitchFamily="34" charset="0"/>
              <a:cs typeface="Calibri" panose="020F0502020204030204" pitchFamily="34" charset="0"/>
            </a:endParaRPr>
          </a:p>
          <a:p>
            <a:pPr marL="971550" indent="-285750" algn="just">
              <a:lnSpc>
                <a:spcPct val="107000"/>
              </a:lnSpc>
              <a:spcBef>
                <a:spcPts val="800"/>
              </a:spcBef>
              <a:buFont typeface="Wingdings" panose="05000000000000000000" pitchFamily="2" charset="2"/>
              <a:buChar char="q"/>
            </a:pPr>
            <a:endParaRPr lang="en-US" sz="1600">
              <a:effectLst/>
              <a:latin typeface="Calibri" panose="020F0502020204030204" pitchFamily="34" charset="0"/>
              <a:ea typeface="Calibri" panose="020F0502020204030204" pitchFamily="34" charset="0"/>
              <a:cs typeface="Calibri" panose="020F0502020204030204" pitchFamily="34" charset="0"/>
            </a:endParaRPr>
          </a:p>
          <a:p>
            <a:pPr marL="971550" indent="-285750" algn="just">
              <a:lnSpc>
                <a:spcPct val="107000"/>
              </a:lnSpc>
              <a:spcBef>
                <a:spcPts val="800"/>
              </a:spcBef>
              <a:buFont typeface="Wingdings" panose="05000000000000000000" pitchFamily="2" charset="2"/>
              <a:buChar char="q"/>
            </a:pPr>
            <a:endParaRPr lang="en-US" sz="1600">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spcBef>
                <a:spcPts val="800"/>
              </a:spcBef>
              <a:buNone/>
            </a:pPr>
            <a:endParaRPr lang="en-US" sz="1600">
              <a:effectLst/>
              <a:latin typeface="Calibri" panose="020F0502020204030204" pitchFamily="34" charset="0"/>
              <a:ea typeface="Calibri" panose="020F0502020204030204" pitchFamily="34" charset="0"/>
              <a:cs typeface="Calibri" panose="020F0502020204030204" pitchFamily="34" charset="0"/>
            </a:endParaRPr>
          </a:p>
          <a:p>
            <a:pPr marL="971550" indent="-285750" algn="just">
              <a:lnSpc>
                <a:spcPct val="107000"/>
              </a:lnSpc>
              <a:spcBef>
                <a:spcPts val="800"/>
              </a:spcBef>
              <a:buFont typeface="Wingdings" panose="05000000000000000000" pitchFamily="2" charset="2"/>
              <a:buChar char="q"/>
            </a:pPr>
            <a:r>
              <a:rPr lang="en-US" sz="1600">
                <a:latin typeface="Calibri" panose="020F0502020204030204" pitchFamily="34" charset="0"/>
                <a:ea typeface="Calibri" panose="020F0502020204030204" pitchFamily="34" charset="0"/>
                <a:cs typeface="Calibri" panose="020F0502020204030204" pitchFamily="34" charset="0"/>
              </a:rPr>
              <a:t>In the ebay website if im searching for hair Accessories which is in blue, but it is showing black hair clip also ,this is not working as it is expected which is nothing but a defect, so I have created a Defect report on those defect.</a:t>
            </a:r>
            <a:endParaRPr lang="en-IN" sz="1600">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spcBef>
                <a:spcPts val="800"/>
              </a:spcBef>
              <a:buNone/>
            </a:pPr>
            <a:endParaRPr lang="en-IN" sz="160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br>
              <a:rPr lang="en-US" sz="1800">
                <a:effectLst/>
                <a:latin typeface="Calibri" panose="020F0502020204030204" pitchFamily="34" charset="0"/>
                <a:ea typeface="Calibri" panose="020F0502020204030204" pitchFamily="34" charset="0"/>
                <a:cs typeface="Calibri" panose="020F0502020204030204" pitchFamily="34" charset="0"/>
              </a:rPr>
            </a:br>
            <a:r>
              <a:rPr lang="en-US" sz="1800">
                <a:effectLst/>
                <a:latin typeface="Calibri" panose="020F0502020204030204" pitchFamily="34" charset="0"/>
                <a:ea typeface="Corbel" panose="020B0503020204020204" pitchFamily="34" charset="0"/>
                <a:cs typeface="Tahoma" panose="020B0604030504040204" pitchFamily="34" charset="0"/>
              </a:rPr>
              <a:t>           </a:t>
            </a:r>
          </a:p>
          <a:p>
            <a:pPr marL="0" indent="0">
              <a:lnSpc>
                <a:spcPct val="107000"/>
              </a:lnSpc>
              <a:spcBef>
                <a:spcPts val="800"/>
              </a:spcBef>
              <a:buNone/>
            </a:pPr>
            <a:endParaRPr lang="en-US" sz="1800">
              <a:latin typeface="Calibri" panose="020F050202020403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endParaRPr lang="en-US" sz="1800">
              <a:effectLst/>
              <a:latin typeface="Calibri" panose="020F050202020403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endParaRPr lang="en-IN" sz="180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endParaRPr lang="en-IN" sz="1800">
              <a:effectLst/>
              <a:latin typeface="Corbel" panose="020B0503020204020204" pitchFamily="34" charset="0"/>
              <a:ea typeface="Corbel" panose="020B0503020204020204" pitchFamily="34" charset="0"/>
              <a:cs typeface="Tahoma" panose="020B0604030504040204" pitchFamily="34" charset="0"/>
            </a:endParaRPr>
          </a:p>
          <a:p>
            <a:endParaRPr lang="en-IN"/>
          </a:p>
        </p:txBody>
      </p:sp>
    </p:spTree>
    <p:extLst>
      <p:ext uri="{BB962C8B-B14F-4D97-AF65-F5344CB8AC3E}">
        <p14:creationId xmlns:p14="http://schemas.microsoft.com/office/powerpoint/2010/main" val="113270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CF0B9-7F36-3928-9041-09EA55FC058F}"/>
              </a:ext>
            </a:extLst>
          </p:cNvPr>
          <p:cNvSpPr>
            <a:spLocks noGrp="1"/>
          </p:cNvSpPr>
          <p:nvPr>
            <p:ph sz="quarter" idx="13"/>
          </p:nvPr>
        </p:nvSpPr>
        <p:spPr>
          <a:xfrm>
            <a:off x="913774" y="970962"/>
            <a:ext cx="10363826" cy="4820238"/>
          </a:xfrm>
        </p:spPr>
        <p:txBody>
          <a:bodyPr>
            <a:normAutofit fontScale="47500" lnSpcReduction="20000"/>
          </a:bodyPr>
          <a:lstStyle/>
          <a:p>
            <a:pPr>
              <a:lnSpc>
                <a:spcPct val="107000"/>
              </a:lnSpc>
              <a:spcBef>
                <a:spcPts val="800"/>
              </a:spcBef>
              <a:spcAft>
                <a:spcPts val="285"/>
              </a:spcAft>
              <a:buFont typeface="Wingdings" panose="05000000000000000000" pitchFamily="2" charset="2"/>
              <a:buChar char="Ø"/>
            </a:pPr>
            <a:r>
              <a:rPr lang="en-US" sz="3200" b="1">
                <a:effectLst/>
                <a:latin typeface="Calibri" panose="020F0502020204030204" pitchFamily="34" charset="0"/>
                <a:ea typeface="Calibri" panose="020F0502020204030204" pitchFamily="34" charset="0"/>
                <a:cs typeface="Calibri" panose="020F0502020204030204" pitchFamily="34" charset="0"/>
              </a:rPr>
              <a:t>Defect identifier  :-  </a:t>
            </a:r>
            <a:r>
              <a:rPr lang="en-US" sz="3200">
                <a:effectLst/>
                <a:latin typeface="Calibri" panose="020F0502020204030204" pitchFamily="34" charset="0"/>
                <a:ea typeface="Calibri" panose="020F0502020204030204" pitchFamily="34" charset="0"/>
                <a:cs typeface="Calibri" panose="020F0502020204030204" pitchFamily="34" charset="0"/>
              </a:rPr>
              <a:t>B_001</a:t>
            </a:r>
            <a:endParaRPr lang="en-IN" sz="1800">
              <a:effectLst/>
              <a:latin typeface="Corbel" panose="020B0503020204020204" pitchFamily="34" charset="0"/>
              <a:ea typeface="Corbel" panose="020B0503020204020204" pitchFamily="34" charset="0"/>
              <a:cs typeface="Tahoma" panose="020B0604030504040204" pitchFamily="34" charset="0"/>
            </a:endParaRPr>
          </a:p>
          <a:p>
            <a:pPr>
              <a:lnSpc>
                <a:spcPct val="107000"/>
              </a:lnSpc>
              <a:spcBef>
                <a:spcPts val="800"/>
              </a:spcBef>
              <a:spcAft>
                <a:spcPts val="285"/>
              </a:spcAft>
              <a:buFont typeface="Wingdings" panose="05000000000000000000" pitchFamily="2" charset="2"/>
              <a:buChar char="Ø"/>
            </a:pPr>
            <a:r>
              <a:rPr lang="en-US" sz="2500" b="1">
                <a:effectLst/>
                <a:latin typeface="Calibri" panose="020F0502020204030204" pitchFamily="34" charset="0"/>
                <a:ea typeface="Calibri" panose="020F0502020204030204" pitchFamily="34" charset="0"/>
                <a:cs typeface="Calibri" panose="020F0502020204030204" pitchFamily="34" charset="0"/>
              </a:rPr>
              <a:t>Defect summary            :-   searching for bangles but displaying </a:t>
            </a:r>
            <a:r>
              <a:rPr lang="en-US" sz="2500" b="1">
                <a:latin typeface="Calibri" panose="020F0502020204030204" pitchFamily="34" charset="0"/>
                <a:ea typeface="Calibri" panose="020F0502020204030204" pitchFamily="34" charset="0"/>
                <a:cs typeface="Calibri" panose="020F0502020204030204" pitchFamily="34" charset="0"/>
              </a:rPr>
              <a:t>the</a:t>
            </a:r>
            <a:r>
              <a:rPr lang="en-US" sz="2500" b="1">
                <a:effectLst/>
                <a:latin typeface="Calibri" panose="020F0502020204030204" pitchFamily="34" charset="0"/>
                <a:ea typeface="Calibri" panose="020F0502020204030204" pitchFamily="34" charset="0"/>
                <a:cs typeface="Calibri" panose="020F0502020204030204" pitchFamily="34" charset="0"/>
              </a:rPr>
              <a:t> watches</a:t>
            </a:r>
          </a:p>
          <a:p>
            <a:pPr>
              <a:lnSpc>
                <a:spcPct val="107000"/>
              </a:lnSpc>
              <a:spcBef>
                <a:spcPts val="800"/>
              </a:spcBef>
              <a:spcAft>
                <a:spcPts val="285"/>
              </a:spcAft>
              <a:buFont typeface="Wingdings" panose="05000000000000000000" pitchFamily="2" charset="2"/>
              <a:buChar char="Ø"/>
            </a:pPr>
            <a:r>
              <a:rPr lang="en-US" sz="2500" b="1">
                <a:effectLst/>
                <a:latin typeface="Calibri" panose="020F0502020204030204" pitchFamily="34" charset="0"/>
                <a:ea typeface="Calibri" panose="020F0502020204030204" pitchFamily="34" charset="0"/>
                <a:cs typeface="Calibri" panose="020F0502020204030204" pitchFamily="34" charset="0"/>
              </a:rPr>
              <a:t>Test Id                                 :-  </a:t>
            </a:r>
            <a:r>
              <a:rPr lang="en-IN" sz="2500">
                <a:solidFill>
                  <a:srgbClr val="000000"/>
                </a:solidFill>
                <a:effectLst/>
                <a:latin typeface="Calibri" panose="020F0502020204030204" pitchFamily="34" charset="0"/>
                <a:ea typeface="Calibri" panose="020F0502020204030204" pitchFamily="34" charset="0"/>
                <a:cs typeface="Calibri" panose="020F0502020204030204" pitchFamily="34" charset="0"/>
              </a:rPr>
              <a:t>TC_</a:t>
            </a:r>
            <a:r>
              <a:rPr lang="en-IN" sz="2500">
                <a:solidFill>
                  <a:srgbClr val="000000"/>
                </a:solidFill>
                <a:latin typeface="Calibri" panose="020F0502020204030204" pitchFamily="34" charset="0"/>
                <a:ea typeface="Calibri" panose="020F0502020204030204" pitchFamily="34" charset="0"/>
                <a:cs typeface="Calibri" panose="020F0502020204030204" pitchFamily="34" charset="0"/>
              </a:rPr>
              <a:t>01</a:t>
            </a:r>
            <a:endParaRPr lang="en-IN" sz="25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Test case name              :- </a:t>
            </a:r>
            <a:r>
              <a:rPr lang="en-US" sz="2500">
                <a:effectLst/>
                <a:latin typeface="Calibri" panose="020F0502020204030204" pitchFamily="34" charset="0"/>
                <a:ea typeface="Calibri" panose="020F0502020204030204" pitchFamily="34" charset="0"/>
                <a:cs typeface="Calibri" panose="020F0502020204030204" pitchFamily="34" charset="0"/>
              </a:rPr>
              <a:t> </a:t>
            </a:r>
            <a:r>
              <a:rPr lang="en-IN" sz="2500">
                <a:solidFill>
                  <a:srgbClr val="000000"/>
                </a:solidFill>
                <a:effectLst/>
                <a:latin typeface="Calibri" panose="020F0502020204030204" pitchFamily="34" charset="0"/>
                <a:ea typeface="Calibri" panose="020F0502020204030204" pitchFamily="34" charset="0"/>
                <a:cs typeface="Calibri" panose="020F0502020204030204" pitchFamily="34" charset="0"/>
              </a:rPr>
              <a:t>TC</a:t>
            </a:r>
            <a:r>
              <a:rPr lang="en-IN" sz="2500">
                <a:solidFill>
                  <a:srgbClr val="000000"/>
                </a:solidFill>
                <a:latin typeface="Calibri" panose="020F0502020204030204" pitchFamily="34" charset="0"/>
                <a:ea typeface="Calibri" panose="020F0502020204030204" pitchFamily="34" charset="0"/>
                <a:cs typeface="Calibri" panose="020F0502020204030204" pitchFamily="34" charset="0"/>
              </a:rPr>
              <a:t>_</a:t>
            </a:r>
            <a:r>
              <a:rPr lang="en-IN" sz="2500">
                <a:solidFill>
                  <a:srgbClr val="000000"/>
                </a:solidFill>
                <a:effectLst/>
                <a:latin typeface="Calibri" panose="020F0502020204030204" pitchFamily="34" charset="0"/>
                <a:ea typeface="Calibri" panose="020F0502020204030204" pitchFamily="34" charset="0"/>
                <a:cs typeface="Calibri" panose="020F0502020204030204" pitchFamily="34" charset="0"/>
              </a:rPr>
              <a:t>ebay </a:t>
            </a:r>
            <a:r>
              <a:rPr lang="en-IN" sz="2500">
                <a:solidFill>
                  <a:srgbClr val="000000"/>
                </a:solidFill>
                <a:latin typeface="Calibri" panose="020F0502020204030204" pitchFamily="34" charset="0"/>
                <a:ea typeface="Calibri" panose="020F0502020204030204" pitchFamily="34" charset="0"/>
                <a:cs typeface="Calibri" panose="020F0502020204030204" pitchFamily="34" charset="0"/>
              </a:rPr>
              <a:t>displaying wrong results</a:t>
            </a:r>
            <a:r>
              <a:rPr lang="en-IN" sz="250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25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Module name                   :-</a:t>
            </a:r>
            <a:r>
              <a:rPr lang="en-US" sz="2500">
                <a:effectLst/>
                <a:latin typeface="Calibri" panose="020F0502020204030204" pitchFamily="34" charset="0"/>
                <a:ea typeface="Calibri" panose="020F0502020204030204" pitchFamily="34" charset="0"/>
                <a:cs typeface="Calibri" panose="020F0502020204030204" pitchFamily="34" charset="0"/>
              </a:rPr>
              <a:t>  searching of a pro</a:t>
            </a:r>
            <a:r>
              <a:rPr lang="en-US" sz="2500">
                <a:latin typeface="Calibri" panose="020F0502020204030204" pitchFamily="34" charset="0"/>
                <a:ea typeface="Calibri" panose="020F0502020204030204" pitchFamily="34" charset="0"/>
                <a:cs typeface="Calibri" panose="020F0502020204030204" pitchFamily="34" charset="0"/>
              </a:rPr>
              <a:t>duct</a:t>
            </a:r>
            <a:endParaRPr lang="en-IN" sz="25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Reproducible </a:t>
            </a: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a:t>
            </a:r>
            <a:r>
              <a:rPr lang="en-US" sz="2500">
                <a:effectLst/>
                <a:latin typeface="Calibri" panose="020F0502020204030204" pitchFamily="34" charset="0"/>
                <a:ea typeface="Calibri" panose="020F0502020204030204" pitchFamily="34" charset="0"/>
                <a:cs typeface="Calibri" panose="020F0502020204030204" pitchFamily="34" charset="0"/>
              </a:rPr>
              <a:t> 1.click on the </a:t>
            </a:r>
            <a:r>
              <a:rPr lang="en-US" sz="2500" err="1">
                <a:effectLst/>
                <a:latin typeface="Calibri" panose="020F0502020204030204" pitchFamily="34" charset="0"/>
                <a:ea typeface="Calibri" panose="020F0502020204030204" pitchFamily="34" charset="0"/>
                <a:cs typeface="Calibri" panose="020F0502020204030204" pitchFamily="34" charset="0"/>
              </a:rPr>
              <a:t>ebay</a:t>
            </a:r>
            <a:r>
              <a:rPr lang="en-US" sz="2500">
                <a:effectLst/>
                <a:latin typeface="Calibri" panose="020F0502020204030204" pitchFamily="34" charset="0"/>
                <a:ea typeface="Calibri" panose="020F0502020204030204" pitchFamily="34" charset="0"/>
                <a:cs typeface="Calibri" panose="020F0502020204030204" pitchFamily="34" charset="0"/>
              </a:rPr>
              <a:t> website </a:t>
            </a:r>
            <a:r>
              <a:rPr lang="en-US" sz="2500" err="1">
                <a:effectLst/>
                <a:latin typeface="Calibri" panose="020F0502020204030204" pitchFamily="34" charset="0"/>
                <a:ea typeface="Calibri" panose="020F0502020204030204" pitchFamily="34" charset="0"/>
                <a:cs typeface="Calibri" panose="020F0502020204030204" pitchFamily="34" charset="0"/>
              </a:rPr>
              <a:t>url</a:t>
            </a:r>
            <a:r>
              <a:rPr lang="en-US" sz="2500">
                <a:effectLst/>
                <a:latin typeface="Calibri" panose="020F0502020204030204" pitchFamily="34" charset="0"/>
                <a:ea typeface="Calibri" panose="020F0502020204030204" pitchFamily="34" charset="0"/>
                <a:cs typeface="Calibri" panose="020F0502020204030204" pitchFamily="34" charset="0"/>
              </a:rPr>
              <a:t> 2.login 3.search the product </a:t>
            </a:r>
            <a:endParaRPr lang="en-IN" sz="25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Severity       </a:t>
            </a: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 medium</a:t>
            </a:r>
            <a:endParaRPr lang="en-IN" sz="25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Priority  </a:t>
            </a: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 :- </a:t>
            </a:r>
            <a:r>
              <a:rPr lang="en-US" sz="2500" b="1">
                <a:latin typeface="Calibri" panose="020F0502020204030204" pitchFamily="34" charset="0"/>
                <a:ea typeface="Calibri" panose="020F0502020204030204" pitchFamily="34" charset="0"/>
                <a:cs typeface="Calibri" panose="020F0502020204030204" pitchFamily="34" charset="0"/>
              </a:rPr>
              <a:t>medium</a:t>
            </a:r>
            <a:endParaRPr lang="en-IN" sz="25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Raised by                           :-</a:t>
            </a: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err="1">
                <a:latin typeface="Calibri" panose="020F0502020204030204" pitchFamily="34" charset="0"/>
                <a:ea typeface="Calibri" panose="020F0502020204030204" pitchFamily="34" charset="0"/>
                <a:cs typeface="Calibri" panose="020F0502020204030204" pitchFamily="34" charset="0"/>
              </a:rPr>
              <a:t>nikhitha</a:t>
            </a:r>
            <a:endParaRPr lang="en-IN" sz="25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Assigned to                      :-</a:t>
            </a:r>
            <a:r>
              <a:rPr lang="en-US" sz="2500">
                <a:effectLst/>
                <a:latin typeface="Calibri" panose="020F0502020204030204" pitchFamily="34" charset="0"/>
                <a:ea typeface="Calibri" panose="020F0502020204030204" pitchFamily="34" charset="0"/>
                <a:cs typeface="Calibri" panose="020F0502020204030204" pitchFamily="34" charset="0"/>
              </a:rPr>
              <a:t>  developer Team lead</a:t>
            </a:r>
            <a:endParaRPr lang="en-IN" sz="25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Date of assignment      :- 18-08-2025</a:t>
            </a:r>
            <a:endParaRPr lang="en-IN" sz="2500" b="1">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Status                                 :-</a:t>
            </a: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a:latin typeface="Calibri" panose="020F0502020204030204" pitchFamily="34" charset="0"/>
                <a:ea typeface="Calibri" panose="020F0502020204030204" pitchFamily="34" charset="0"/>
                <a:cs typeface="Calibri" panose="020F0502020204030204" pitchFamily="34" charset="0"/>
              </a:rPr>
              <a:t>open</a:t>
            </a:r>
            <a:endParaRPr lang="en-IN" sz="25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Snap shots                        :-</a:t>
            </a:r>
          </a:p>
          <a:p>
            <a:pPr>
              <a:lnSpc>
                <a:spcPct val="107000"/>
              </a:lnSpc>
              <a:spcBef>
                <a:spcPts val="800"/>
              </a:spcBef>
              <a:spcAft>
                <a:spcPts val="285"/>
              </a:spcAft>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Fixed by                               :-</a:t>
            </a:r>
            <a:r>
              <a:rPr lang="en-US" sz="2500">
                <a:effectLst/>
                <a:latin typeface="Calibri" panose="020F0502020204030204" pitchFamily="34" charset="0"/>
                <a:ea typeface="Calibri" panose="020F0502020204030204" pitchFamily="34" charset="0"/>
                <a:cs typeface="Calibri" panose="020F0502020204030204" pitchFamily="34" charset="0"/>
              </a:rPr>
              <a:t> developer</a:t>
            </a:r>
            <a:endParaRPr lang="en-IN" sz="250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Bef>
                <a:spcPts val="800"/>
              </a:spcBef>
              <a:spcAft>
                <a:spcPts val="285"/>
              </a:spcAft>
              <a:buFont typeface="Wingdings" panose="05000000000000000000" pitchFamily="2" charset="2"/>
              <a:buChar char="Ø"/>
            </a:pPr>
            <a:r>
              <a:rPr lang="en-US" sz="2500">
                <a:effectLst/>
                <a:latin typeface="Calibri" panose="020F0502020204030204" pitchFamily="34" charset="0"/>
                <a:ea typeface="Calibri" panose="020F0502020204030204" pitchFamily="34" charset="0"/>
                <a:cs typeface="Calibri" panose="020F0502020204030204" pitchFamily="34" charset="0"/>
              </a:rPr>
              <a:t> </a:t>
            </a:r>
            <a:r>
              <a:rPr lang="en-US" sz="2500" b="1">
                <a:effectLst/>
                <a:latin typeface="Calibri" panose="020F0502020204030204" pitchFamily="34" charset="0"/>
                <a:ea typeface="Calibri" panose="020F0502020204030204" pitchFamily="34" charset="0"/>
                <a:cs typeface="Calibri" panose="020F0502020204030204" pitchFamily="34" charset="0"/>
              </a:rPr>
              <a:t>Date of fixing                   :-</a:t>
            </a:r>
            <a:endParaRPr lang="en-IN" sz="1900" b="1">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endParaRPr lang="en-IN" sz="1900">
              <a:effectLst/>
              <a:latin typeface="Corbel" panose="020B0503020204020204" pitchFamily="34" charset="0"/>
              <a:ea typeface="Corbel" panose="020B0503020204020204" pitchFamily="34" charset="0"/>
              <a:cs typeface="Tahoma" panose="020B0604030504040204" pitchFamily="34" charset="0"/>
            </a:endParaRPr>
          </a:p>
          <a:p>
            <a:endParaRPr lang="en-IN"/>
          </a:p>
        </p:txBody>
      </p:sp>
    </p:spTree>
    <p:extLst>
      <p:ext uri="{BB962C8B-B14F-4D97-AF65-F5344CB8AC3E}">
        <p14:creationId xmlns:p14="http://schemas.microsoft.com/office/powerpoint/2010/main" val="305361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36000-51B9-98E4-9246-A56BD31CD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11" y="688158"/>
            <a:ext cx="11190978" cy="5448692"/>
          </a:xfrm>
          <a:prstGeom prst="rect">
            <a:avLst/>
          </a:prstGeom>
        </p:spPr>
      </p:pic>
    </p:spTree>
    <p:extLst>
      <p:ext uri="{BB962C8B-B14F-4D97-AF65-F5344CB8AC3E}">
        <p14:creationId xmlns:p14="http://schemas.microsoft.com/office/powerpoint/2010/main" val="3843501596"/>
      </p:ext>
    </p:extLst>
  </p:cSld>
  <p:clrMapOvr>
    <a:masterClrMapping/>
  </p:clrMapOvr>
</p:sld>
</file>

<file path=ppt/theme/theme1.xml><?xml version="1.0" encoding="utf-8"?>
<a:theme xmlns:a="http://schemas.openxmlformats.org/drawingml/2006/main" name="Drop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1070</TotalTime>
  <Words>1149</Words>
  <Application>Microsoft Office PowerPoint</Application>
  <PresentationFormat>Widescreen</PresentationFormat>
  <Paragraphs>146</Paragraphs>
  <Slides>14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Black</vt:lpstr>
      <vt:lpstr>Arial Rounded MT Bold</vt:lpstr>
      <vt:lpstr>Calibri</vt:lpstr>
      <vt:lpstr>Cooper Black</vt:lpstr>
      <vt:lpstr>Corbel</vt:lpstr>
      <vt:lpstr>Courier New</vt:lpstr>
      <vt:lpstr>Times New Roman</vt:lpstr>
      <vt:lpstr>Tw Cen MT</vt:lpstr>
      <vt:lpstr>Wingdings</vt:lpstr>
      <vt:lpstr>Droplet</vt:lpstr>
      <vt:lpstr>E-bay website </vt:lpstr>
      <vt:lpstr>Introduction: :  </vt:lpstr>
      <vt:lpstr>Responsibilities</vt:lpstr>
      <vt:lpstr>Overview </vt:lpstr>
      <vt:lpstr>Modules: </vt:lpstr>
      <vt:lpstr>PowerPoint Presentation</vt:lpstr>
      <vt:lpstr>Defects</vt:lpstr>
      <vt:lpstr>PowerPoint Presentation</vt:lpstr>
      <vt:lpstr>PowerPoint Presentation</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dc:title>
  <dc:creator>samrudhi Sakoji</dc:creator>
  <cp:lastModifiedBy>NitishReddy Devireddy</cp:lastModifiedBy>
  <cp:revision>47</cp:revision>
  <dcterms:created xsi:type="dcterms:W3CDTF">2024-02-15T17:31:50Z</dcterms:created>
  <dcterms:modified xsi:type="dcterms:W3CDTF">2025-08-21T10:25:45Z</dcterms:modified>
</cp:coreProperties>
</file>