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9"/>
  </p:notesMasterIdLst>
  <p:sldIdLst>
    <p:sldId id="256" r:id="rId2"/>
    <p:sldId id="257" r:id="rId3"/>
    <p:sldId id="259" r:id="rId4"/>
    <p:sldId id="260" r:id="rId5"/>
    <p:sldId id="261" r:id="rId6"/>
    <p:sldId id="268" r:id="rId7"/>
    <p:sldId id="276" r:id="rId8"/>
    <p:sldId id="263" r:id="rId9"/>
    <p:sldId id="271" r:id="rId10"/>
    <p:sldId id="272" r:id="rId11"/>
    <p:sldId id="273" r:id="rId12"/>
    <p:sldId id="274" r:id="rId13"/>
    <p:sldId id="277" r:id="rId14"/>
    <p:sldId id="278" r:id="rId15"/>
    <p:sldId id="265"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4EDFDC5-DCA9-4D62-826F-74397662D212}" type="slidenum">
              <a:rPr lang="en-IN" smtClean="0"/>
              <a:t>4</a:t>
            </a:fld>
            <a:endParaRPr lang="en-IN"/>
          </a:p>
        </p:txBody>
      </p:sp>
    </p:spTree>
    <p:extLst>
      <p:ext uri="{BB962C8B-B14F-4D97-AF65-F5344CB8AC3E}">
        <p14:creationId xmlns:p14="http://schemas.microsoft.com/office/powerpoint/2010/main" val="236668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a:effectLst/>
                <a:latin typeface="Calibri" panose="020F0502020204030204" pitchFamily="34" charset="0"/>
                <a:ea typeface="Corbel" panose="020B0503020204020204" pitchFamily="34" charset="0"/>
                <a:cs typeface="Tahoma" panose="020B0604030504040204" pitchFamily="34" charset="0"/>
              </a:rPr>
              <a:t>Module 1: 	</a:t>
            </a:r>
            <a:r>
              <a:rPr lang="en-US" sz="1800" b="1" err="1">
                <a:effectLst/>
                <a:latin typeface="Calibri" panose="020F0502020204030204" pitchFamily="34" charset="0"/>
                <a:ea typeface="Corbel" panose="020B0503020204020204" pitchFamily="34" charset="0"/>
                <a:cs typeface="Tahoma" panose="020B0604030504040204" pitchFamily="34" charset="0"/>
              </a:rPr>
              <a:t>Signn</a:t>
            </a:r>
            <a:r>
              <a:rPr lang="en-US" sz="1800" b="1">
                <a:effectLst/>
                <a:latin typeface="Calibri" panose="020F0502020204030204" pitchFamily="34" charset="0"/>
                <a:ea typeface="Corbel" panose="020B0503020204020204" pitchFamily="34" charset="0"/>
                <a:cs typeface="Tahoma" panose="020B0604030504040204" pitchFamily="34" charset="0"/>
              </a:rPr>
              <a:t> in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a:effectLst/>
                <a:latin typeface="Calibri" panose="020F0502020204030204" pitchFamily="34" charset="0"/>
                <a:ea typeface="Corbel" panose="020B0503020204020204" pitchFamily="34" charset="0"/>
                <a:cs typeface="Tahoma" panose="020B0604030504040204" pitchFamily="34" charset="0"/>
              </a:rPr>
              <a:t>as email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button,Add</a:t>
            </a:r>
            <a:r>
              <a:rPr lang="en-US" sz="1800">
                <a:effectLst/>
                <a:latin typeface="Calibri" panose="020F0502020204030204" pitchFamily="34" charset="0"/>
                <a:ea typeface="Corbel" panose="020B0503020204020204" pitchFamily="34" charset="0"/>
                <a:cs typeface="Tahoma" panose="020B0604030504040204" pitchFamily="34" charset="0"/>
              </a:rPr>
              <a:t> to cart </a:t>
            </a:r>
            <a:r>
              <a:rPr lang="en-US" sz="1800" err="1">
                <a:effectLst/>
                <a:latin typeface="Calibri" panose="020F0502020204030204" pitchFamily="34" charset="0"/>
                <a:ea typeface="Corbel" panose="020B0503020204020204" pitchFamily="34" charset="0"/>
                <a:cs typeface="Tahoma" panose="020B0604030504040204" pitchFamily="34" charset="0"/>
              </a:rPr>
              <a:t>button,product</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info,grid,list</a:t>
            </a:r>
            <a:r>
              <a:rPr lang="en-US" sz="1800">
                <a:effectLst/>
                <a:latin typeface="Calibri" panose="020F0502020204030204" pitchFamily="34" charset="0"/>
                <a:ea typeface="Corbel" panose="020B0503020204020204" pitchFamily="34" charset="0"/>
                <a:cs typeface="Tahoma" panose="020B0604030504040204" pitchFamily="34" charset="0"/>
              </a:rPr>
              <a:t> button</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a:effectLst/>
                <a:latin typeface="Calibri" panose="020F0502020204030204" pitchFamily="34" charset="0"/>
                <a:ea typeface="Corbel" panose="020B0503020204020204" pitchFamily="34" charset="0"/>
                <a:cs typeface="Tahoma" panose="020B0604030504040204" pitchFamily="34" charset="0"/>
              </a:rPr>
              <a:t>Module 3:	</a:t>
            </a:r>
            <a:r>
              <a:rPr lang="en-IN" sz="1800" b="1" err="1">
                <a:effectLst/>
                <a:latin typeface="Calibri" panose="020F0502020204030204" pitchFamily="34" charset="0"/>
                <a:ea typeface="Corbel" panose="020B0503020204020204" pitchFamily="34" charset="0"/>
                <a:cs typeface="Tahoma" panose="020B0604030504040204" pitchFamily="34" charset="0"/>
              </a:rPr>
              <a:t>Tshirt</a:t>
            </a:r>
            <a:r>
              <a:rPr lang="en-IN" sz="1800" b="1">
                <a:effectLst/>
                <a:latin typeface="Calibri" panose="020F0502020204030204" pitchFamily="34" charset="0"/>
                <a:ea typeface="Corbel" panose="020B0503020204020204" pitchFamily="34" charset="0"/>
                <a:cs typeface="Tahoma" panose="020B0604030504040204" pitchFamily="34" charset="0"/>
              </a:rPr>
              <a:t> page</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button,Add</a:t>
            </a:r>
            <a:r>
              <a:rPr lang="en-US" sz="1800">
                <a:effectLst/>
                <a:latin typeface="Calibri" panose="020F0502020204030204" pitchFamily="34" charset="0"/>
                <a:ea typeface="Corbel" panose="020B0503020204020204" pitchFamily="34" charset="0"/>
                <a:cs typeface="Tahoma" panose="020B0604030504040204" pitchFamily="34" charset="0"/>
              </a:rPr>
              <a:t> to cart </a:t>
            </a:r>
            <a:r>
              <a:rPr lang="en-US" sz="1800" err="1">
                <a:effectLst/>
                <a:latin typeface="Calibri" panose="020F0502020204030204" pitchFamily="34" charset="0"/>
                <a:ea typeface="Corbel" panose="020B0503020204020204" pitchFamily="34" charset="0"/>
                <a:cs typeface="Tahoma" panose="020B0604030504040204" pitchFamily="34" charset="0"/>
              </a:rPr>
              <a:t>button,product</a:t>
            </a:r>
            <a:r>
              <a:rPr lang="en-US" sz="1800">
                <a:effectLst/>
                <a:latin typeface="Calibri" panose="020F0502020204030204" pitchFamily="34" charset="0"/>
                <a:ea typeface="Corbel" panose="020B0503020204020204" pitchFamily="34" charset="0"/>
                <a:cs typeface="Tahoma" panose="020B0604030504040204" pitchFamily="34" charset="0"/>
              </a:rPr>
              <a:t> </a:t>
            </a:r>
            <a:r>
              <a:rPr lang="en-US" sz="1800" err="1">
                <a:effectLst/>
                <a:latin typeface="Calibri" panose="020F0502020204030204" pitchFamily="34" charset="0"/>
                <a:ea typeface="Corbel" panose="020B0503020204020204" pitchFamily="34" charset="0"/>
                <a:cs typeface="Tahoma" panose="020B0604030504040204" pitchFamily="34" charset="0"/>
              </a:rPr>
              <a:t>info,grid,list</a:t>
            </a:r>
            <a:r>
              <a:rPr lang="en-US" sz="1800">
                <a:effectLst/>
                <a:latin typeface="Calibri" panose="020F0502020204030204" pitchFamily="34" charset="0"/>
                <a:ea typeface="Corbel" panose="020B0503020204020204" pitchFamily="34" charset="0"/>
                <a:cs typeface="Tahoma" panose="020B0604030504040204" pitchFamily="34" charset="0"/>
              </a:rPr>
              <a:t> button</a:t>
            </a:r>
            <a:endParaRPr lang="en-IN" sz="180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a:effectLst/>
                <a:latin typeface="Calibri" panose="020F0502020204030204" pitchFamily="34" charset="0"/>
                <a:ea typeface="Corbel" panose="020B0503020204020204" pitchFamily="34" charset="0"/>
                <a:cs typeface="Tahoma" panose="020B0604030504040204" pitchFamily="34" charset="0"/>
              </a:rPr>
              <a:t> </a:t>
            </a:r>
            <a:endParaRPr lang="en-IN" sz="180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a:effectLst/>
              <a:latin typeface="Corbel" panose="020B0503020204020204" pitchFamily="34" charset="0"/>
              <a:ea typeface="Corbel" panose="020B0503020204020204" pitchFamily="34" charset="0"/>
              <a:cs typeface="Tahoma" panose="020B0604030504040204" pitchFamily="34" charset="0"/>
            </a:endParaRPr>
          </a:p>
          <a:p>
            <a:r>
              <a:rPr lang="en-US" sz="180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a:p>
        </p:txBody>
      </p:sp>
      <p:sp>
        <p:nvSpPr>
          <p:cNvPr id="4" name="Slide Number Placeholder 3"/>
          <p:cNvSpPr>
            <a:spLocks noGrp="1"/>
          </p:cNvSpPr>
          <p:nvPr>
            <p:ph type="sldNum" sz="quarter" idx="5"/>
          </p:nvPr>
        </p:nvSpPr>
        <p:spPr/>
        <p:txBody>
          <a:bodyPr/>
          <a:lstStyle/>
          <a:p>
            <a:fld id="{F4EDFDC5-DCA9-4D62-826F-74397662D212}" type="slidenum">
              <a:rPr lang="en-IN" smtClean="0"/>
              <a:t>5</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17</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55176E-4508-4354-BC09-C12C7533C43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9812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88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9129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30786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0580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141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0705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18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3752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078A6-5AA2-49B6-8A00-D839C8DDCBA2}"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201448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149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166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0078A6-5AA2-49B6-8A00-D839C8DDCBA2}" type="datetimeFigureOut">
              <a:rPr lang="en-IN" smtClean="0"/>
              <a:t>09-09-2025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55176E-4508-4354-BC09-C12C7533C43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031777"/>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590205"/>
            <a:ext cx="9881664" cy="1837111"/>
          </a:xfrm>
        </p:spPr>
        <p:txBody>
          <a:bodyPr>
            <a:normAutofit/>
          </a:bodyPr>
          <a:lstStyle/>
          <a:p>
            <a:r>
              <a:rPr lang="en-US" sz="3600" b="1" kern="1400">
                <a:solidFill>
                  <a:srgbClr val="2F2F2F"/>
                </a:solidFill>
                <a:latin typeface="Cooper Black" panose="0208090404030B020404" pitchFamily="18" charset="0"/>
                <a:ea typeface="MS Gothic" panose="020B0609070205080204" pitchFamily="49" charset="-128"/>
                <a:cs typeface="Tahoma" panose="020B0604030504040204" pitchFamily="34" charset="0"/>
              </a:rPr>
              <a:t>Browser stack demo website</a:t>
            </a:r>
            <a:br>
              <a:rPr lang="en-IN" sz="1800" b="1" kern="140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2651761"/>
            <a:ext cx="9079872" cy="2900628"/>
          </a:xfrm>
        </p:spPr>
        <p:txBody>
          <a:bodyPr>
            <a:normAutofit/>
          </a:bodyPr>
          <a:lstStyle/>
          <a:p>
            <a:endParaRPr lang="en-IN" sz="1800" u="sng" kern="140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a:t>        under guidance of </a:t>
            </a:r>
            <a:r>
              <a:rPr lang="en-IN">
                <a:highlight>
                  <a:srgbClr val="008080"/>
                </a:highlight>
              </a:rPr>
              <a:t>mrs.vishali sonasis mam</a:t>
            </a:r>
          </a:p>
          <a:p>
            <a:endParaRPr lang="en-IN"/>
          </a:p>
          <a:p>
            <a:r>
              <a:rPr lang="en-IN"/>
              <a:t>                                                                  </a:t>
            </a:r>
            <a:r>
              <a:rPr lang="en-IN" sz="1600" b="1">
                <a:solidFill>
                  <a:schemeClr val="bg2">
                    <a:lumMod val="10000"/>
                  </a:schemeClr>
                </a:solidFill>
              </a:rPr>
              <a:t>Presented By: Devi reddy nikhitha</a:t>
            </a: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703213-0034-564C-D8FF-BE5E2B0F28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284" y="689956"/>
            <a:ext cx="9526385" cy="4896197"/>
          </a:xfrm>
          <a:prstGeom prst="rect">
            <a:avLst/>
          </a:prstGeom>
        </p:spPr>
      </p:pic>
    </p:spTree>
    <p:extLst>
      <p:ext uri="{BB962C8B-B14F-4D97-AF65-F5344CB8AC3E}">
        <p14:creationId xmlns:p14="http://schemas.microsoft.com/office/powerpoint/2010/main" val="38435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1B429B-D837-8D43-F043-5DD538B13E08}"/>
              </a:ext>
            </a:extLst>
          </p:cNvPr>
          <p:cNvGraphicFramePr>
            <a:graphicFrameLocks noGrp="1"/>
          </p:cNvGraphicFramePr>
          <p:nvPr>
            <p:extLst>
              <p:ext uri="{D42A27DB-BD31-4B8C-83A1-F6EECF244321}">
                <p14:modId xmlns:p14="http://schemas.microsoft.com/office/powerpoint/2010/main" val="2531734352"/>
              </p:ext>
            </p:extLst>
          </p:nvPr>
        </p:nvGraphicFramePr>
        <p:xfrm>
          <a:off x="1172096" y="498765"/>
          <a:ext cx="8736675" cy="5170508"/>
        </p:xfrm>
        <a:graphic>
          <a:graphicData uri="http://schemas.openxmlformats.org/drawingml/2006/table">
            <a:tbl>
              <a:tblPr>
                <a:tableStyleId>{5C22544A-7EE6-4342-B048-85BDC9FD1C3A}</a:tableStyleId>
              </a:tblPr>
              <a:tblGrid>
                <a:gridCol w="4039984">
                  <a:extLst>
                    <a:ext uri="{9D8B030D-6E8A-4147-A177-3AD203B41FA5}">
                      <a16:colId xmlns:a16="http://schemas.microsoft.com/office/drawing/2014/main" val="3756133647"/>
                    </a:ext>
                  </a:extLst>
                </a:gridCol>
                <a:gridCol w="4696691">
                  <a:extLst>
                    <a:ext uri="{9D8B030D-6E8A-4147-A177-3AD203B41FA5}">
                      <a16:colId xmlns:a16="http://schemas.microsoft.com/office/drawing/2014/main" val="1807573017"/>
                    </a:ext>
                  </a:extLst>
                </a:gridCol>
              </a:tblGrid>
              <a:tr h="206332">
                <a:tc>
                  <a:txBody>
                    <a:bodyPr/>
                    <a:lstStyle/>
                    <a:p>
                      <a:pPr algn="ctr" rtl="0" fontAlgn="ctr">
                        <a:buNone/>
                      </a:pPr>
                      <a:r>
                        <a:rPr lang="en-IN" sz="900" u="none" strike="noStrike">
                          <a:effectLst/>
                        </a:rPr>
                        <a:t>ØDefect identifier</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Def_searchbar_002</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874812820"/>
                  </a:ext>
                </a:extLst>
              </a:tr>
              <a:tr h="1036958">
                <a:tc>
                  <a:txBody>
                    <a:bodyPr/>
                    <a:lstStyle/>
                    <a:p>
                      <a:pPr algn="ctr" rtl="0" fontAlgn="ctr">
                        <a:buNone/>
                      </a:pPr>
                      <a:r>
                        <a:rPr lang="en-IN" sz="900" u="none" strike="noStrike">
                          <a:effectLst/>
                        </a:rPr>
                        <a:t>ØDefect summary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US" sz="900" u="none" strike="noStrike">
                          <a:effectLst/>
                        </a:rPr>
                        <a:t>Expected result= checking for searchbar,it should give correct results based on our search ,but Actual result=the correct product is not displaying,only 25 default products is displaying,irrespective of searech</a:t>
                      </a:r>
                      <a:endParaRPr lang="en-US"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876487406"/>
                  </a:ext>
                </a:extLst>
              </a:tr>
              <a:tr h="403697">
                <a:tc>
                  <a:txBody>
                    <a:bodyPr/>
                    <a:lstStyle/>
                    <a:p>
                      <a:pPr algn="ctr" rtl="0" fontAlgn="ctr">
                        <a:buNone/>
                      </a:pPr>
                      <a:r>
                        <a:rPr lang="en-IN" sz="900" u="none" strike="noStrike">
                          <a:effectLst/>
                        </a:rPr>
                        <a:t>ØTest Id</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fr-FR" sz="500" u="none" strike="noStrike">
                          <a:effectLst/>
                        </a:rPr>
                        <a:t>                       </a:t>
                      </a:r>
                      <a:r>
                        <a:rPr lang="fr-FR" sz="900" u="none" strike="noStrike">
                          <a:effectLst/>
                        </a:rPr>
                        <a:t>  TC_011,TC_012,TC_013,TC_014,TC_015</a:t>
                      </a:r>
                      <a:endParaRPr lang="fr-FR"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943493789"/>
                  </a:ext>
                </a:extLst>
              </a:tr>
              <a:tr h="206332">
                <a:tc>
                  <a:txBody>
                    <a:bodyPr/>
                    <a:lstStyle/>
                    <a:p>
                      <a:pPr algn="ctr" rtl="0" fontAlgn="ctr">
                        <a:buNone/>
                      </a:pPr>
                      <a:r>
                        <a:rPr lang="en-IN" sz="900" u="none" strike="noStrike">
                          <a:effectLst/>
                        </a:rPr>
                        <a:t>ØTest case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TC_BrowserStack Demo_searchbar_valid</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655950671"/>
                  </a:ext>
                </a:extLst>
              </a:tr>
              <a:tr h="206332">
                <a:tc>
                  <a:txBody>
                    <a:bodyPr/>
                    <a:lstStyle/>
                    <a:p>
                      <a:pPr algn="ctr" rtl="0" fontAlgn="ctr">
                        <a:buNone/>
                      </a:pPr>
                      <a:r>
                        <a:rPr lang="en-IN" sz="900" u="none" strike="noStrike">
                          <a:effectLst/>
                        </a:rPr>
                        <a:t>ØModule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Searchbar</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780766284"/>
                  </a:ext>
                </a:extLst>
              </a:tr>
              <a:tr h="841205">
                <a:tc>
                  <a:txBody>
                    <a:bodyPr/>
                    <a:lstStyle/>
                    <a:p>
                      <a:pPr algn="ctr" rtl="0" fontAlgn="ctr">
                        <a:buNone/>
                      </a:pPr>
                      <a:r>
                        <a:rPr lang="en-IN" sz="900" u="none" strike="noStrike">
                          <a:effectLst/>
                        </a:rPr>
                        <a:t>Øreproducible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ctr" fontAlgn="ctr">
                        <a:buNone/>
                      </a:pPr>
                      <a:r>
                        <a:rPr lang="en-US" sz="900" u="none" strike="noStrike">
                          <a:effectLst/>
                        </a:rPr>
                        <a:t>1.click on URL 2.navigates to home page 3.click on sign in button 4.signin page will be opened 5.search the product</a:t>
                      </a:r>
                      <a:endParaRPr lang="en-US" sz="900" b="0" i="0" u="none" strike="noStrike">
                        <a:solidFill>
                          <a:srgbClr val="000000"/>
                        </a:solidFill>
                        <a:effectLst/>
                        <a:latin typeface="Calibri" panose="020F0502020204030204" pitchFamily="34" charset="0"/>
                      </a:endParaRPr>
                    </a:p>
                  </a:txBody>
                  <a:tcPr marL="3643" marR="3643" marT="3643" marB="0" anchor="ctr"/>
                </a:tc>
                <a:extLst>
                  <a:ext uri="{0D108BD9-81ED-4DB2-BD59-A6C34878D82A}">
                    <a16:rowId xmlns:a16="http://schemas.microsoft.com/office/drawing/2014/main" val="4067224296"/>
                  </a:ext>
                </a:extLst>
              </a:tr>
              <a:tr h="206332">
                <a:tc>
                  <a:txBody>
                    <a:bodyPr/>
                    <a:lstStyle/>
                    <a:p>
                      <a:pPr algn="ctr" rtl="0" fontAlgn="ctr">
                        <a:buNone/>
                      </a:pPr>
                      <a:r>
                        <a:rPr lang="en-IN" sz="900" u="none" strike="noStrike">
                          <a:effectLst/>
                        </a:rPr>
                        <a:t>Øseverity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Medium</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542874600"/>
                  </a:ext>
                </a:extLst>
              </a:tr>
              <a:tr h="206332">
                <a:tc>
                  <a:txBody>
                    <a:bodyPr/>
                    <a:lstStyle/>
                    <a:p>
                      <a:pPr algn="ctr" rtl="0" fontAlgn="ctr">
                        <a:buNone/>
                      </a:pPr>
                      <a:r>
                        <a:rPr lang="en-IN" sz="900" u="none" strike="noStrike">
                          <a:effectLst/>
                        </a:rPr>
                        <a:t>Øpriority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Medium</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121649612"/>
                  </a:ext>
                </a:extLst>
              </a:tr>
              <a:tr h="206332">
                <a:tc>
                  <a:txBody>
                    <a:bodyPr/>
                    <a:lstStyle/>
                    <a:p>
                      <a:pPr algn="ctr" rtl="0" fontAlgn="ctr">
                        <a:buNone/>
                      </a:pPr>
                      <a:r>
                        <a:rPr lang="en-IN" sz="900" u="none" strike="noStrike">
                          <a:effectLst/>
                        </a:rPr>
                        <a:t>ØRaised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Nikhitha</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823630366"/>
                  </a:ext>
                </a:extLst>
              </a:tr>
              <a:tr h="206332">
                <a:tc>
                  <a:txBody>
                    <a:bodyPr/>
                    <a:lstStyle/>
                    <a:p>
                      <a:pPr algn="ctr" rtl="0" fontAlgn="ctr">
                        <a:buNone/>
                      </a:pPr>
                      <a:r>
                        <a:rPr lang="en-IN" sz="900" u="none" strike="noStrike">
                          <a:effectLst/>
                        </a:rPr>
                        <a:t>ØAssigned to</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(TL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104011190"/>
                  </a:ext>
                </a:extLst>
              </a:tr>
              <a:tr h="206332">
                <a:tc>
                  <a:txBody>
                    <a:bodyPr/>
                    <a:lstStyle/>
                    <a:p>
                      <a:pPr algn="ctr" rtl="0" fontAlgn="ctr">
                        <a:buNone/>
                      </a:pPr>
                      <a:r>
                        <a:rPr lang="en-IN" sz="900" u="none" strike="noStrike">
                          <a:effectLst/>
                        </a:rPr>
                        <a:t>ØDate of assignment</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701108561"/>
                  </a:ext>
                </a:extLst>
              </a:tr>
              <a:tr h="206332">
                <a:tc>
                  <a:txBody>
                    <a:bodyPr/>
                    <a:lstStyle/>
                    <a:p>
                      <a:pPr algn="ctr" rtl="0" fontAlgn="ctr">
                        <a:buNone/>
                      </a:pPr>
                      <a:r>
                        <a:rPr lang="en-IN" sz="900" u="none" strike="noStrike">
                          <a:effectLst/>
                        </a:rPr>
                        <a:t>Østatus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open</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600098758"/>
                  </a:ext>
                </a:extLst>
              </a:tr>
              <a:tr h="206332">
                <a:tc>
                  <a:txBody>
                    <a:bodyPr/>
                    <a:lstStyle/>
                    <a:p>
                      <a:pPr algn="ctr" rtl="0" fontAlgn="ctr">
                        <a:buNone/>
                      </a:pPr>
                      <a:r>
                        <a:rPr lang="en-IN" sz="900" u="none" strike="noStrike">
                          <a:effectLst/>
                        </a:rPr>
                        <a:t>ØSnap shots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971901653"/>
                  </a:ext>
                </a:extLst>
              </a:tr>
              <a:tr h="206332">
                <a:tc>
                  <a:txBody>
                    <a:bodyPr/>
                    <a:lstStyle/>
                    <a:p>
                      <a:pPr algn="ctr" rtl="0" fontAlgn="ctr">
                        <a:buNone/>
                      </a:pPr>
                      <a:r>
                        <a:rPr lang="en-IN" sz="900" u="none" strike="noStrike">
                          <a:effectLst/>
                        </a:rPr>
                        <a:t>ØFixed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(Developer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4211034348"/>
                  </a:ext>
                </a:extLst>
              </a:tr>
              <a:tr h="206332">
                <a:tc>
                  <a:txBody>
                    <a:bodyPr/>
                    <a:lstStyle/>
                    <a:p>
                      <a:pPr algn="ctr" rtl="0" fontAlgn="ctr">
                        <a:buNone/>
                      </a:pPr>
                      <a:r>
                        <a:rPr lang="en-IN" sz="900" u="none" strike="noStrike">
                          <a:effectLst/>
                        </a:rPr>
                        <a:t>ØDate of fixing=</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4146361428"/>
                  </a:ext>
                </a:extLst>
              </a:tr>
              <a:tr h="206332">
                <a:tc>
                  <a:txBody>
                    <a:bodyPr/>
                    <a:lstStyle/>
                    <a:p>
                      <a:pPr algn="ctr" rtl="0" fontAlgn="ctr">
                        <a:buNone/>
                      </a:pPr>
                      <a:r>
                        <a:rPr lang="en-IN" sz="900" u="none" strike="noStrike">
                          <a:effectLst/>
                        </a:rPr>
                        <a:t>ØApprovals=manager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(manager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331535385"/>
                  </a:ext>
                </a:extLst>
              </a:tr>
              <a:tr h="206332">
                <a:tc>
                  <a:txBody>
                    <a:bodyPr/>
                    <a:lstStyle/>
                    <a:p>
                      <a:pPr algn="ctr" fontAlgn="b">
                        <a:buNone/>
                      </a:pPr>
                      <a:endParaRPr lang="en-IN" sz="900" b="0" i="0" u="none" strike="noStrike">
                        <a:solidFill>
                          <a:srgbClr val="000000"/>
                        </a:solidFill>
                        <a:effectLst/>
                        <a:latin typeface="Calibri" panose="020F0502020204030204" pitchFamily="34" charset="0"/>
                      </a:endParaRPr>
                    </a:p>
                  </a:txBody>
                  <a:tcPr marL="3643" marR="3643" marT="3643" marB="0" anchor="b"/>
                </a:tc>
                <a:tc>
                  <a:txBody>
                    <a:bodyPr/>
                    <a:lstStyle/>
                    <a:p>
                      <a:pPr algn="l" fontAlgn="b">
                        <a:buNone/>
                      </a:pP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46437461"/>
                  </a:ext>
                </a:extLst>
              </a:tr>
            </a:tbl>
          </a:graphicData>
        </a:graphic>
      </p:graphicFrame>
    </p:spTree>
    <p:extLst>
      <p:ext uri="{BB962C8B-B14F-4D97-AF65-F5344CB8AC3E}">
        <p14:creationId xmlns:p14="http://schemas.microsoft.com/office/powerpoint/2010/main" val="2253329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EB5225-ECAA-8D6C-F83A-37B57D2BB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27" y="856211"/>
            <a:ext cx="9806878" cy="5169978"/>
          </a:xfrm>
          <a:prstGeom prst="rect">
            <a:avLst/>
          </a:prstGeom>
        </p:spPr>
      </p:pic>
    </p:spTree>
    <p:extLst>
      <p:ext uri="{BB962C8B-B14F-4D97-AF65-F5344CB8AC3E}">
        <p14:creationId xmlns:p14="http://schemas.microsoft.com/office/powerpoint/2010/main" val="2930093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4D009A-1813-DC02-A425-444066992D3D}"/>
              </a:ext>
            </a:extLst>
          </p:cNvPr>
          <p:cNvGraphicFramePr>
            <a:graphicFrameLocks noGrp="1"/>
          </p:cNvGraphicFramePr>
          <p:nvPr>
            <p:extLst>
              <p:ext uri="{D42A27DB-BD31-4B8C-83A1-F6EECF244321}">
                <p14:modId xmlns:p14="http://schemas.microsoft.com/office/powerpoint/2010/main" val="3932709985"/>
              </p:ext>
            </p:extLst>
          </p:nvPr>
        </p:nvGraphicFramePr>
        <p:xfrm>
          <a:off x="1820488" y="399010"/>
          <a:ext cx="7074130" cy="5960219"/>
        </p:xfrm>
        <a:graphic>
          <a:graphicData uri="http://schemas.openxmlformats.org/drawingml/2006/table">
            <a:tbl>
              <a:tblPr>
                <a:tableStyleId>{5C22544A-7EE6-4342-B048-85BDC9FD1C3A}</a:tableStyleId>
              </a:tblPr>
              <a:tblGrid>
                <a:gridCol w="3350357">
                  <a:extLst>
                    <a:ext uri="{9D8B030D-6E8A-4147-A177-3AD203B41FA5}">
                      <a16:colId xmlns:a16="http://schemas.microsoft.com/office/drawing/2014/main" val="2251887423"/>
                    </a:ext>
                  </a:extLst>
                </a:gridCol>
                <a:gridCol w="3723773">
                  <a:extLst>
                    <a:ext uri="{9D8B030D-6E8A-4147-A177-3AD203B41FA5}">
                      <a16:colId xmlns:a16="http://schemas.microsoft.com/office/drawing/2014/main" val="139050042"/>
                    </a:ext>
                  </a:extLst>
                </a:gridCol>
              </a:tblGrid>
              <a:tr h="247285">
                <a:tc>
                  <a:txBody>
                    <a:bodyPr/>
                    <a:lstStyle/>
                    <a:p>
                      <a:pPr algn="ctr" rtl="0" fontAlgn="ctr">
                        <a:buNone/>
                      </a:pPr>
                      <a:r>
                        <a:rPr lang="en-IN" sz="900" u="none" strike="noStrike">
                          <a:effectLst/>
                        </a:rPr>
                        <a:t>ØDefect identifier</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Def_offers_003</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594076939"/>
                  </a:ext>
                </a:extLst>
              </a:tr>
              <a:tr h="1242775">
                <a:tc>
                  <a:txBody>
                    <a:bodyPr/>
                    <a:lstStyle/>
                    <a:p>
                      <a:pPr algn="ctr" rtl="0" fontAlgn="ctr">
                        <a:buNone/>
                      </a:pPr>
                      <a:r>
                        <a:rPr lang="en-IN" sz="900" u="none" strike="noStrike">
                          <a:effectLst/>
                        </a:rPr>
                        <a:t>ØDefect summary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US" sz="900" u="none" strike="noStrike">
                          <a:effectLst/>
                        </a:rPr>
                        <a:t>Expected result= It should filter the offers and display on the offers page ,but Actual result=It is not showing the offer details for any product ,it is showing "Sorry we do not have any promotional offers in your city."</a:t>
                      </a:r>
                      <a:endParaRPr lang="en-US"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936147340"/>
                  </a:ext>
                </a:extLst>
              </a:tr>
              <a:tr h="247285">
                <a:tc>
                  <a:txBody>
                    <a:bodyPr/>
                    <a:lstStyle/>
                    <a:p>
                      <a:pPr algn="ctr" rtl="0" fontAlgn="ctr">
                        <a:buNone/>
                      </a:pPr>
                      <a:r>
                        <a:rPr lang="en-IN" sz="900" u="none" strike="noStrike">
                          <a:effectLst/>
                        </a:rPr>
                        <a:t>ØTest Id</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fr-FR" sz="500" u="none" strike="noStrike">
                          <a:effectLst/>
                        </a:rPr>
                        <a:t>                                     </a:t>
                      </a:r>
                      <a:r>
                        <a:rPr lang="fr-FR" sz="900" u="none" strike="noStrike">
                          <a:effectLst/>
                        </a:rPr>
                        <a:t>TC_038,TC_039,TC_040</a:t>
                      </a:r>
                      <a:endParaRPr lang="fr-FR"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196039246"/>
                  </a:ext>
                </a:extLst>
              </a:tr>
              <a:tr h="247285">
                <a:tc>
                  <a:txBody>
                    <a:bodyPr/>
                    <a:lstStyle/>
                    <a:p>
                      <a:pPr algn="ctr" rtl="0" fontAlgn="ctr">
                        <a:buNone/>
                      </a:pPr>
                      <a:r>
                        <a:rPr lang="en-IN" sz="900" u="none" strike="noStrike">
                          <a:effectLst/>
                        </a:rPr>
                        <a:t>ØTest case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TC_BrowserStack Demo _offers_valid</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900279039"/>
                  </a:ext>
                </a:extLst>
              </a:tr>
              <a:tr h="247285">
                <a:tc>
                  <a:txBody>
                    <a:bodyPr/>
                    <a:lstStyle/>
                    <a:p>
                      <a:pPr algn="ctr" rtl="0" fontAlgn="ctr">
                        <a:buNone/>
                      </a:pPr>
                      <a:r>
                        <a:rPr lang="en-IN" sz="900" u="none" strike="noStrike">
                          <a:effectLst/>
                        </a:rPr>
                        <a:t>ØModule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offers</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977169592"/>
                  </a:ext>
                </a:extLst>
              </a:tr>
              <a:tr h="1008169">
                <a:tc>
                  <a:txBody>
                    <a:bodyPr/>
                    <a:lstStyle/>
                    <a:p>
                      <a:pPr algn="ctr" rtl="0" fontAlgn="ctr">
                        <a:buNone/>
                      </a:pPr>
                      <a:r>
                        <a:rPr lang="en-IN" sz="900" u="none" strike="noStrike">
                          <a:effectLst/>
                        </a:rPr>
                        <a:t>Øreproducible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US" sz="900" u="none" strike="noStrike">
                          <a:effectLst/>
                        </a:rPr>
                        <a:t>1.click on URL 2.navigates to home page 3.click on sign in button 4.signin page will be opened 5.search the product</a:t>
                      </a:r>
                      <a:endParaRPr lang="en-US"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612823586"/>
                  </a:ext>
                </a:extLst>
              </a:tr>
              <a:tr h="247285">
                <a:tc>
                  <a:txBody>
                    <a:bodyPr/>
                    <a:lstStyle/>
                    <a:p>
                      <a:pPr algn="ctr" rtl="0" fontAlgn="ctr">
                        <a:buNone/>
                      </a:pPr>
                      <a:r>
                        <a:rPr lang="en-IN" sz="900" u="none" strike="noStrike">
                          <a:effectLst/>
                        </a:rPr>
                        <a:t>Øseverity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Medium</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854315464"/>
                  </a:ext>
                </a:extLst>
              </a:tr>
              <a:tr h="247285">
                <a:tc>
                  <a:txBody>
                    <a:bodyPr/>
                    <a:lstStyle/>
                    <a:p>
                      <a:pPr algn="ctr" rtl="0" fontAlgn="ctr">
                        <a:buNone/>
                      </a:pPr>
                      <a:r>
                        <a:rPr lang="en-IN" sz="900" u="none" strike="noStrike">
                          <a:effectLst/>
                        </a:rPr>
                        <a:t>Øpriority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Medium</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112112408"/>
                  </a:ext>
                </a:extLst>
              </a:tr>
              <a:tr h="247285">
                <a:tc>
                  <a:txBody>
                    <a:bodyPr/>
                    <a:lstStyle/>
                    <a:p>
                      <a:pPr algn="ctr" rtl="0" fontAlgn="ctr">
                        <a:buNone/>
                      </a:pPr>
                      <a:r>
                        <a:rPr lang="en-IN" sz="900" u="none" strike="noStrike">
                          <a:effectLst/>
                        </a:rPr>
                        <a:t>ØRaised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Nikhitha</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524102361"/>
                  </a:ext>
                </a:extLst>
              </a:tr>
              <a:tr h="247285">
                <a:tc>
                  <a:txBody>
                    <a:bodyPr/>
                    <a:lstStyle/>
                    <a:p>
                      <a:pPr algn="ctr" rtl="0" fontAlgn="ctr">
                        <a:buNone/>
                      </a:pPr>
                      <a:r>
                        <a:rPr lang="en-IN" sz="900" u="none" strike="noStrike">
                          <a:effectLst/>
                        </a:rPr>
                        <a:t>ØAssigned to</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(TL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639970252"/>
                  </a:ext>
                </a:extLst>
              </a:tr>
              <a:tr h="247285">
                <a:tc>
                  <a:txBody>
                    <a:bodyPr/>
                    <a:lstStyle/>
                    <a:p>
                      <a:pPr algn="ctr" rtl="0" fontAlgn="ctr">
                        <a:buNone/>
                      </a:pPr>
                      <a:r>
                        <a:rPr lang="en-IN" sz="900" u="none" strike="noStrike">
                          <a:effectLst/>
                        </a:rPr>
                        <a:t>ØDate of assignment</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398817561"/>
                  </a:ext>
                </a:extLst>
              </a:tr>
              <a:tr h="247285">
                <a:tc>
                  <a:txBody>
                    <a:bodyPr/>
                    <a:lstStyle/>
                    <a:p>
                      <a:pPr algn="ctr" rtl="0" fontAlgn="ctr">
                        <a:buNone/>
                      </a:pPr>
                      <a:r>
                        <a:rPr lang="en-IN" sz="900" u="none" strike="noStrike">
                          <a:effectLst/>
                        </a:rPr>
                        <a:t>Østatus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open</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522502498"/>
                  </a:ext>
                </a:extLst>
              </a:tr>
              <a:tr h="247285">
                <a:tc>
                  <a:txBody>
                    <a:bodyPr/>
                    <a:lstStyle/>
                    <a:p>
                      <a:pPr algn="ctr" rtl="0" fontAlgn="ctr">
                        <a:buNone/>
                      </a:pPr>
                      <a:r>
                        <a:rPr lang="en-IN" sz="900" u="none" strike="noStrike">
                          <a:effectLst/>
                        </a:rPr>
                        <a:t>ØSnap shots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751742035"/>
                  </a:ext>
                </a:extLst>
              </a:tr>
              <a:tr h="247285">
                <a:tc>
                  <a:txBody>
                    <a:bodyPr/>
                    <a:lstStyle/>
                    <a:p>
                      <a:pPr algn="ctr" rtl="0" fontAlgn="ctr">
                        <a:buNone/>
                      </a:pPr>
                      <a:r>
                        <a:rPr lang="en-IN" sz="900" u="none" strike="noStrike">
                          <a:effectLst/>
                        </a:rPr>
                        <a:t>ØFixed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(Developer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814506096"/>
                  </a:ext>
                </a:extLst>
              </a:tr>
              <a:tr h="247285">
                <a:tc>
                  <a:txBody>
                    <a:bodyPr/>
                    <a:lstStyle/>
                    <a:p>
                      <a:pPr algn="ctr" rtl="0" fontAlgn="ctr">
                        <a:buNone/>
                      </a:pPr>
                      <a:r>
                        <a:rPr lang="en-IN" sz="900" u="none" strike="noStrike">
                          <a:effectLst/>
                        </a:rPr>
                        <a:t>ØDate of fixing=</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089606024"/>
                  </a:ext>
                </a:extLst>
              </a:tr>
              <a:tr h="247285">
                <a:tc>
                  <a:txBody>
                    <a:bodyPr/>
                    <a:lstStyle/>
                    <a:p>
                      <a:pPr algn="ctr" rtl="0" fontAlgn="ctr">
                        <a:buNone/>
                      </a:pPr>
                      <a:r>
                        <a:rPr lang="en-IN" sz="900" u="none" strike="noStrike">
                          <a:effectLst/>
                        </a:rPr>
                        <a:t>ØApprovals=manager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(manager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334850010"/>
                  </a:ext>
                </a:extLst>
              </a:tr>
              <a:tr h="247285">
                <a:tc>
                  <a:txBody>
                    <a:bodyPr/>
                    <a:lstStyle/>
                    <a:p>
                      <a:pPr algn="ctr" fontAlgn="b">
                        <a:buNone/>
                      </a:pPr>
                      <a:endParaRPr lang="en-IN" sz="900" b="0" i="0" u="none" strike="noStrike">
                        <a:solidFill>
                          <a:srgbClr val="000000"/>
                        </a:solidFill>
                        <a:effectLst/>
                        <a:latin typeface="Calibri" panose="020F0502020204030204" pitchFamily="34" charset="0"/>
                      </a:endParaRPr>
                    </a:p>
                  </a:txBody>
                  <a:tcPr marL="3643" marR="3643" marT="3643" marB="0" anchor="b"/>
                </a:tc>
                <a:tc>
                  <a:txBody>
                    <a:bodyPr/>
                    <a:lstStyle/>
                    <a:p>
                      <a:pPr algn="l" fontAlgn="b">
                        <a:buNone/>
                      </a:pP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94087693"/>
                  </a:ext>
                </a:extLst>
              </a:tr>
            </a:tbl>
          </a:graphicData>
        </a:graphic>
      </p:graphicFrame>
    </p:spTree>
    <p:extLst>
      <p:ext uri="{BB962C8B-B14F-4D97-AF65-F5344CB8AC3E}">
        <p14:creationId xmlns:p14="http://schemas.microsoft.com/office/powerpoint/2010/main" val="241748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F1F13-0C20-5389-EDD5-ED7C0E7FB531}"/>
              </a:ext>
            </a:extLst>
          </p:cNvPr>
          <p:cNvPicPr>
            <a:picLocks noChangeAspect="1"/>
          </p:cNvPicPr>
          <p:nvPr/>
        </p:nvPicPr>
        <p:blipFill>
          <a:blip r:embed="rId2"/>
          <a:stretch>
            <a:fillRect/>
          </a:stretch>
        </p:blipFill>
        <p:spPr>
          <a:xfrm>
            <a:off x="1138844" y="731521"/>
            <a:ext cx="9817331" cy="4522124"/>
          </a:xfrm>
          <a:prstGeom prst="rect">
            <a:avLst/>
          </a:prstGeom>
        </p:spPr>
      </p:pic>
    </p:spTree>
    <p:extLst>
      <p:ext uri="{BB962C8B-B14F-4D97-AF65-F5344CB8AC3E}">
        <p14:creationId xmlns:p14="http://schemas.microsoft.com/office/powerpoint/2010/main" val="136523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2400" b="1">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1611984" y="1762812"/>
            <a:ext cx="9665616" cy="4028387"/>
          </a:xfrm>
        </p:spPr>
        <p:txBody>
          <a:bodyPr/>
          <a:lstStyle/>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Calibri" panose="020F0502020204030204" pitchFamily="34" charset="0"/>
              </a:rPr>
              <a:t>While testing BSTACK DEMO website  we faced some challenges about:</a:t>
            </a:r>
          </a:p>
          <a:p>
            <a:pPr marL="0" indent="0">
              <a:buNone/>
            </a:pPr>
            <a:r>
              <a:rPr lang="en-US" sz="1800">
                <a:latin typeface="Calibri" panose="020F0502020204030204" pitchFamily="34" charset="0"/>
                <a:ea typeface="Calibri" panose="020F0502020204030204" pitchFamily="34" charset="0"/>
                <a:cs typeface="Calibri" panose="020F0502020204030204" pitchFamily="34" charset="0"/>
              </a:rPr>
              <a:t>1.I have no knowledge on testing side, firstly faced issue of understanding , but after        mams explanation ang giving projects to us ,then now </a:t>
            </a:r>
            <a:r>
              <a:rPr lang="en-US" sz="1800" err="1">
                <a:latin typeface="Calibri" panose="020F0502020204030204" pitchFamily="34" charset="0"/>
                <a:ea typeface="Calibri" panose="020F0502020204030204" pitchFamily="34" charset="0"/>
                <a:cs typeface="Calibri" panose="020F0502020204030204" pitchFamily="34" charset="0"/>
              </a:rPr>
              <a:t>im</a:t>
            </a:r>
            <a:r>
              <a:rPr lang="en-US" sz="1800">
                <a:latin typeface="Calibri" panose="020F0502020204030204" pitchFamily="34" charset="0"/>
                <a:ea typeface="Calibri" panose="020F0502020204030204" pitchFamily="34" charset="0"/>
                <a:cs typeface="Calibri" panose="020F0502020204030204" pitchFamily="34" charset="0"/>
              </a:rPr>
              <a:t> able to do projects.</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US" sz="1800">
                <a:effectLst/>
                <a:latin typeface="Calibri" panose="020F0502020204030204" pitchFamily="34" charset="0"/>
                <a:ea typeface="Calibri" panose="020F0502020204030204" pitchFamily="34" charset="0"/>
                <a:cs typeface="Calibri" panose="020F0502020204030204" pitchFamily="34" charset="0"/>
              </a:rPr>
              <a:t>2. There is comes difference in writing a test case and while running it.</a:t>
            </a:r>
            <a:endParaRPr lang="en-IN" sz="1800">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IN" sz="1800">
                <a:effectLst/>
                <a:latin typeface="Calibri" panose="020F0502020204030204" pitchFamily="34" charset="0"/>
                <a:ea typeface="Calibri" panose="020F0502020204030204" pitchFamily="34" charset="0"/>
                <a:cs typeface="Calibri" panose="020F0502020204030204" pitchFamily="34" charset="0"/>
              </a:rPr>
              <a:t>3 .</a:t>
            </a:r>
            <a:r>
              <a:rPr lang="en-US" sz="1800">
                <a:effectLst/>
                <a:latin typeface="Calibri" panose="020F0502020204030204" pitchFamily="34" charset="0"/>
                <a:ea typeface="Calibri" panose="020F0502020204030204" pitchFamily="34" charset="0"/>
                <a:cs typeface="Calibri" panose="020F0502020204030204" pitchFamily="34" charset="0"/>
              </a:rPr>
              <a:t> </a:t>
            </a:r>
            <a:r>
              <a:rPr lang="en-US" sz="1800">
                <a:latin typeface="Calibri" panose="020F0502020204030204" pitchFamily="34" charset="0"/>
                <a:ea typeface="Calibri" panose="020F0502020204030204" pitchFamily="34" charset="0"/>
                <a:cs typeface="Calibri" panose="020F0502020204030204" pitchFamily="34" charset="0"/>
              </a:rPr>
              <a:t>finding out the defects in the Bstack demo website.</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r>
              <a:rPr lang="en-US" sz="1800">
                <a:effectLst/>
                <a:latin typeface="Calibri" panose="020F0502020204030204" pitchFamily="34" charset="0"/>
                <a:ea typeface="Calibri" panose="020F0502020204030204" pitchFamily="34" charset="0"/>
                <a:cs typeface="Calibri" panose="020F0502020204030204" pitchFamily="34" charset="0"/>
              </a:rPr>
              <a:t>4. </a:t>
            </a:r>
            <a:r>
              <a:rPr lang="en-US" sz="1800">
                <a:latin typeface="Calibri" panose="020F0502020204030204" pitchFamily="34" charset="0"/>
                <a:ea typeface="Calibri" panose="020F0502020204030204" pitchFamily="34" charset="0"/>
                <a:cs typeface="Calibri" panose="020F0502020204030204" pitchFamily="34" charset="0"/>
              </a:rPr>
              <a:t>I personally faced challenge in add to card and delete from cart testcase in automation.</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Bef>
                <a:spcPts val="800"/>
              </a:spcBef>
              <a:buNone/>
              <a:tabLst>
                <a:tab pos="457200" algn="l"/>
              </a:tabLst>
            </a:pPr>
            <a:endParaRPr lang="en-IN"/>
          </a:p>
        </p:txBody>
      </p:sp>
    </p:spTree>
    <p:extLst>
      <p:ext uri="{BB962C8B-B14F-4D97-AF65-F5344CB8AC3E}">
        <p14:creationId xmlns:p14="http://schemas.microsoft.com/office/powerpoint/2010/main" val="936210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2800" b="1">
                <a:effectLst/>
                <a:latin typeface="Calibri" panose="020F0502020204030204" pitchFamily="34" charset="0"/>
                <a:ea typeface="Calibri" panose="020F0502020204030204" pitchFamily="34" charset="0"/>
                <a:cs typeface="Calibri" panose="020F0502020204030204" pitchFamily="34" charset="0"/>
              </a:rPr>
              <a:t>Experience:</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1781666" y="1781667"/>
            <a:ext cx="9495934" cy="1941922"/>
          </a:xfrm>
        </p:spPr>
        <p:txBody>
          <a:bodyPr>
            <a:normAutofit/>
          </a:bodyPr>
          <a:lstStyle/>
          <a:p>
            <a:pPr lvl="0" algn="just">
              <a:lnSpc>
                <a:spcPct val="107000"/>
              </a:lnSpc>
              <a:buFont typeface="Courier New" panose="02070309020205020404" pitchFamily="49" charset="0"/>
              <a:buChar char="o"/>
            </a:pPr>
            <a:r>
              <a:rPr lang="en-IN" sz="1800">
                <a:effectLst/>
                <a:latin typeface="Calibri" panose="020F0502020204030204" pitchFamily="34" charset="0"/>
                <a:ea typeface="Calibri" panose="020F0502020204030204" pitchFamily="34" charset="0"/>
                <a:cs typeface="Calibri" panose="020F0502020204030204" pitchFamily="34" charset="0"/>
              </a:rPr>
              <a:t>I have learned how to write test plan ,test cases , test reports.</a:t>
            </a: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I have learned how to </a:t>
            </a:r>
            <a:r>
              <a:rPr lang="en-IN" sz="1800">
                <a:effectLst/>
                <a:latin typeface="Calibri" panose="020F0502020204030204" pitchFamily="34" charset="0"/>
                <a:ea typeface="Calibri" panose="020F0502020204030204" pitchFamily="34" charset="0"/>
                <a:cs typeface="Calibri" panose="020F0502020204030204" pitchFamily="34" charset="0"/>
              </a:rPr>
              <a:t>find out bugs or defects.</a:t>
            </a: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I have gained hands on experience on manual and automation testing</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Font typeface="Courier New" panose="02070309020205020404" pitchFamily="49" charset="0"/>
              <a:buChar char="o"/>
            </a:pPr>
            <a:r>
              <a:rPr lang="en-IN" sz="1800">
                <a:latin typeface="Calibri" panose="020F0502020204030204" pitchFamily="34" charset="0"/>
                <a:ea typeface="Calibri" panose="020F0502020204030204" pitchFamily="34" charset="0"/>
                <a:cs typeface="Calibri" panose="020F0502020204030204" pitchFamily="34" charset="0"/>
              </a:rPr>
              <a:t>Have improved my communication skills because discussing how to write projects with mam and friends.</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a:p>
        </p:txBody>
      </p:sp>
    </p:spTree>
    <p:extLst>
      <p:ext uri="{BB962C8B-B14F-4D97-AF65-F5344CB8AC3E}">
        <p14:creationId xmlns:p14="http://schemas.microsoft.com/office/powerpoint/2010/main" val="1574362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a:latin typeface="Calibri" panose="020F0502020204030204" pitchFamily="34" charset="0"/>
                <a:ea typeface="Calibri" panose="020F0502020204030204" pitchFamily="34" charset="0"/>
                <a:cs typeface="Calibri" panose="020F0502020204030204" pitchFamily="34" charset="0"/>
              </a:rPr>
              <a:t> </a:t>
            </a:r>
            <a:r>
              <a:rPr lang="en-US" sz="1800" b="1">
                <a:effectLst/>
                <a:latin typeface="Calibri" panose="020F0502020204030204" pitchFamily="34" charset="0"/>
                <a:ea typeface="Calibri" panose="020F0502020204030204" pitchFamily="34" charset="0"/>
                <a:cs typeface="Calibri" panose="020F0502020204030204" pitchFamily="34" charset="0"/>
              </a:rPr>
              <a:t>out the Project</a:t>
            </a:r>
            <a:r>
              <a:rPr lang="en-US" sz="1800">
                <a:effectLst/>
                <a:latin typeface="Calibri" panose="020F0502020204030204" pitchFamily="34" charset="0"/>
                <a:ea typeface="Calibri" panose="020F0502020204030204" pitchFamily="34" charset="0"/>
                <a:cs typeface="Calibri" panose="020F0502020204030204" pitchFamily="34" charset="0"/>
              </a:rPr>
              <a:t>.</a:t>
            </a:r>
            <a:endParaRPr lang="en-IN" sz="180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622169" y="829559"/>
            <a:ext cx="10750325" cy="1658513"/>
          </a:xfrm>
        </p:spPr>
        <p:txBody>
          <a:bodyPr>
            <a:normAutofit/>
          </a:bodyPr>
          <a:lstStyle/>
          <a:p>
            <a:pPr algn="l"/>
            <a:r>
              <a:rPr lang="en-US" sz="3200" b="1">
                <a:effectLst/>
                <a:latin typeface="Calibri" panose="020F0502020204030204" pitchFamily="34" charset="0"/>
                <a:ea typeface="Calibri" panose="020F0502020204030204" pitchFamily="34" charset="0"/>
                <a:cs typeface="Calibri" panose="020F0502020204030204" pitchFamily="34" charset="0"/>
              </a:rPr>
              <a:t>Introduction: </a:t>
            </a:r>
            <a:r>
              <a:rPr lang="en-US" sz="4400" b="1">
                <a:solidFill>
                  <a:srgbClr val="FFFFFF"/>
                </a:solidFill>
                <a:effectLst/>
                <a:latin typeface="Times New Roman" panose="02020603050405020304" pitchFamily="18" charset="0"/>
                <a:ea typeface="Corbel" panose="020B0503020204020204" pitchFamily="34" charset="0"/>
                <a:cs typeface="Times New Roman" panose="02020603050405020304" pitchFamily="18" charset="0"/>
              </a:rPr>
              <a:t>: </a:t>
            </a:r>
            <a:br>
              <a:rPr lang="en-IN" sz="4400">
                <a:effectLst/>
                <a:latin typeface="Times New Roman" panose="02020603050405020304" pitchFamily="18" charset="0"/>
                <a:ea typeface="Corbel" panose="020B0503020204020204" pitchFamily="34" charset="0"/>
                <a:cs typeface="Times New Roman" panose="02020603050405020304" pitchFamily="18" charset="0"/>
              </a:rPr>
            </a:br>
            <a:endParaRPr lang="en-IN" sz="440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a:xfrm>
            <a:off x="1404594" y="1847654"/>
            <a:ext cx="9294829" cy="4251488"/>
          </a:xfrm>
        </p:spPr>
        <p:txBody>
          <a:bodyPr/>
          <a:lstStyle/>
          <a:p>
            <a:pPr marL="0" indent="0">
              <a:buNone/>
            </a:pPr>
            <a:endParaRPr lang="en-US"/>
          </a:p>
          <a:p>
            <a:pPr>
              <a:buFont typeface="Wingdings" panose="05000000000000000000" pitchFamily="2" charset="2"/>
              <a:buChar char="Ø"/>
            </a:pPr>
            <a:endParaRPr lang="en-US"/>
          </a:p>
          <a:p>
            <a:pPr>
              <a:buFont typeface="Wingdings" panose="05000000000000000000" pitchFamily="2" charset="2"/>
              <a:buChar char="Ø"/>
            </a:pPr>
            <a:endParaRPr lang="en-IN"/>
          </a:p>
        </p:txBody>
      </p:sp>
      <p:sp>
        <p:nvSpPr>
          <p:cNvPr id="5" name="Rectangle 2">
            <a:extLst>
              <a:ext uri="{FF2B5EF4-FFF2-40B4-BE49-F238E27FC236}">
                <a16:creationId xmlns:a16="http://schemas.microsoft.com/office/drawing/2014/main" id="{6D11E9F2-1FD8-3759-85AD-2C22CB723C87}"/>
              </a:ext>
            </a:extLst>
          </p:cNvPr>
          <p:cNvSpPr>
            <a:spLocks noChangeArrowheads="1"/>
          </p:cNvSpPr>
          <p:nvPr/>
        </p:nvSpPr>
        <p:spPr bwMode="auto">
          <a:xfrm>
            <a:off x="1330036" y="1898666"/>
            <a:ext cx="881980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BStack Demo is an online e-commerce demo website for practicing automation testing.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Provides various products like electronics, apparel, and accessories for search and purchase simulations.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Enables adding, deleting, and managing items in a shopping cart.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Supports a checkout process including shipping and order placement.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Designed for learning and testing automation frameworks such as Selenium, Cucumber, and Java.</a:t>
            </a:r>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a:xfrm>
            <a:off x="820133" y="150829"/>
            <a:ext cx="10458094" cy="2063865"/>
          </a:xfrm>
        </p:spPr>
        <p:txBody>
          <a:bodyPr>
            <a:normAutofit/>
          </a:bodyPr>
          <a:lstStyle/>
          <a:p>
            <a:pPr algn="l"/>
            <a:r>
              <a:rPr lang="en-US" sz="3200">
                <a:effectLst/>
                <a:latin typeface="Calibri" panose="020F0502020204030204" pitchFamily="34" charset="0"/>
                <a:ea typeface="Calibri" panose="020F0502020204030204" pitchFamily="34" charset="0"/>
                <a:cs typeface="Calibri" panose="020F0502020204030204" pitchFamily="34" charset="0"/>
              </a:rPr>
              <a:t>Responsibilities</a:t>
            </a:r>
            <a:endParaRPr lang="en-IN" sz="320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a:xfrm>
            <a:off x="913149" y="1734208"/>
            <a:ext cx="10364451" cy="4056992"/>
          </a:xfrm>
        </p:spPr>
        <p:txBody>
          <a:bodyPr/>
          <a:lstStyle/>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Doing the project independently</a:t>
            </a:r>
          </a:p>
          <a:p>
            <a:pPr lvl="0" algn="just">
              <a:lnSpc>
                <a:spcPct val="107000"/>
              </a:lnSpc>
              <a:buFont typeface="Wingdings" panose="05000000000000000000" pitchFamily="2" charset="2"/>
              <a:buChar char="q"/>
            </a:pPr>
            <a:r>
              <a:rPr lang="en-IN" sz="1800">
                <a:latin typeface="Calibri" panose="020F0502020204030204" pitchFamily="34" charset="0"/>
                <a:ea typeface="Calibri" panose="020F0502020204030204" pitchFamily="34" charset="0"/>
                <a:cs typeface="Calibri" panose="020F0502020204030204" pitchFamily="34" charset="0"/>
              </a:rPr>
              <a:t>Writing the test plan</a:t>
            </a: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Writing the test cases</a:t>
            </a:r>
            <a:endParaRPr lang="en-IN" sz="1800">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Execute all the test cases.</a:t>
            </a: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Create defect report.</a:t>
            </a:r>
          </a:p>
          <a:p>
            <a:pPr lvl="0" algn="just">
              <a:lnSpc>
                <a:spcPct val="107000"/>
              </a:lnSpc>
              <a:buFont typeface="Wingdings" panose="05000000000000000000" pitchFamily="2" charset="2"/>
              <a:buChar char="q"/>
            </a:pPr>
            <a:r>
              <a:rPr lang="en-IN" sz="1800">
                <a:latin typeface="Calibri" panose="020F0502020204030204" pitchFamily="34" charset="0"/>
                <a:ea typeface="Calibri" panose="020F0502020204030204" pitchFamily="34" charset="0"/>
                <a:cs typeface="Calibri" panose="020F0502020204030204" pitchFamily="34" charset="0"/>
              </a:rPr>
              <a:t>Doing Automation testing by using cucumber bdd</a:t>
            </a:r>
            <a:endParaRPr lang="en-IN" sz="1800">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07000"/>
              </a:lnSpc>
              <a:buFont typeface="Wingdings" panose="05000000000000000000" pitchFamily="2" charset="2"/>
              <a:buChar char="q"/>
            </a:pPr>
            <a:r>
              <a:rPr lang="en-IN" sz="1800">
                <a:effectLst/>
                <a:latin typeface="Calibri" panose="020F0502020204030204" pitchFamily="34" charset="0"/>
                <a:ea typeface="Calibri" panose="020F0502020204030204" pitchFamily="34" charset="0"/>
                <a:cs typeface="Calibri" panose="020F0502020204030204" pitchFamily="34" charset="0"/>
              </a:rPr>
              <a:t>Presentation and final reporting</a:t>
            </a:r>
          </a:p>
        </p:txBody>
      </p:sp>
    </p:spTree>
    <p:extLst>
      <p:ext uri="{BB962C8B-B14F-4D97-AF65-F5344CB8AC3E}">
        <p14:creationId xmlns:p14="http://schemas.microsoft.com/office/powerpoint/2010/main" val="197582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567559" y="-740979"/>
            <a:ext cx="10710667" cy="3936665"/>
          </a:xfrm>
        </p:spPr>
        <p:txBody>
          <a:bodyPr>
            <a:normAutofit/>
          </a:bodyPr>
          <a:lstStyle/>
          <a:p>
            <a:pPr algn="l"/>
            <a:r>
              <a:rPr lang="en-US" sz="3200" b="1">
                <a:effectLst/>
                <a:latin typeface="Calibri" panose="020F0502020204030204" pitchFamily="34" charset="0"/>
                <a:ea typeface="Calibri" panose="020F0502020204030204" pitchFamily="34" charset="0"/>
                <a:cs typeface="Calibri" panose="020F0502020204030204" pitchFamily="34" charset="0"/>
              </a:rPr>
              <a:t>Overview</a:t>
            </a:r>
            <a:br>
              <a:rPr lang="en-IN" sz="4400">
                <a:effectLst/>
                <a:latin typeface="Arial Rounded MT Bold" panose="020F0704030504030204" pitchFamily="34" charset="0"/>
                <a:ea typeface="Corbel" panose="020B0503020204020204" pitchFamily="34" charset="0"/>
                <a:cs typeface="Tahoma" panose="020B0604030504040204" pitchFamily="34" charset="0"/>
              </a:rPr>
            </a:br>
            <a:endParaRPr lang="en-IN" sz="600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714895" y="440575"/>
            <a:ext cx="9475480" cy="5077248"/>
          </a:xfrm>
        </p:spPr>
        <p:txBody>
          <a:bodyPr>
            <a:normAutofit/>
          </a:bodyPr>
          <a:lstStyle/>
          <a:p>
            <a:r>
              <a:rPr lang="en-US" sz="3000" b="1">
                <a:effectLst/>
                <a:latin typeface="Calibri" panose="020F0502020204030204" pitchFamily="34" charset="0"/>
                <a:ea typeface="Calibri" panose="020F0502020204030204" pitchFamily="34" charset="0"/>
                <a:cs typeface="Calibri" panose="020F0502020204030204" pitchFamily="34" charset="0"/>
              </a:rPr>
              <a:t>What is </a:t>
            </a:r>
            <a:r>
              <a:rPr lang="en-US" sz="3000" b="1">
                <a:latin typeface="Calibri" panose="020F0502020204030204" pitchFamily="34" charset="0"/>
                <a:ea typeface="Calibri" panose="020F0502020204030204" pitchFamily="34" charset="0"/>
                <a:cs typeface="Calibri" panose="020F0502020204030204" pitchFamily="34" charset="0"/>
              </a:rPr>
              <a:t>broserstack demo</a:t>
            </a:r>
            <a:r>
              <a:rPr lang="en-US" sz="3000" b="1">
                <a:effectLst/>
                <a:latin typeface="Calibri" panose="020F0502020204030204" pitchFamily="34" charset="0"/>
                <a:ea typeface="Calibri" panose="020F0502020204030204" pitchFamily="34" charset="0"/>
                <a:cs typeface="Calibri" panose="020F0502020204030204" pitchFamily="34" charset="0"/>
              </a:rPr>
              <a:t>?</a:t>
            </a:r>
            <a:endParaRPr lang="en-IN" sz="3000" b="1">
              <a:effectLs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r>
              <a:rPr lang="en-US" sz="1800">
                <a:latin typeface="Times New Roman" panose="02020603050405020304" pitchFamily="18" charset="0"/>
                <a:cs typeface="Times New Roman" panose="02020603050405020304" pitchFamily="18" charset="0"/>
              </a:rPr>
              <a:t>      </a:t>
            </a: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US" sz="1800"/>
          </a:p>
          <a:p>
            <a:pPr marL="685800" indent="0" algn="just">
              <a:lnSpc>
                <a:spcPct val="107000"/>
              </a:lnSpc>
              <a:spcBef>
                <a:spcPts val="800"/>
              </a:spcBef>
              <a:buNone/>
            </a:pPr>
            <a:endParaRPr lang="en-IN" sz="1800">
              <a:effectLst/>
              <a:latin typeface="Calibri" panose="020F0502020204030204" pitchFamily="34" charset="0"/>
              <a:ea typeface="Calibri" panose="020F0502020204030204" pitchFamily="34" charset="0"/>
              <a:cs typeface="Calibri" panose="020F0502020204030204" pitchFamily="34" charset="0"/>
            </a:endParaRPr>
          </a:p>
          <a:p>
            <a:endParaRPr lang="en-IN"/>
          </a:p>
        </p:txBody>
      </p:sp>
      <p:sp>
        <p:nvSpPr>
          <p:cNvPr id="6" name="Rectangle 3">
            <a:extLst>
              <a:ext uri="{FF2B5EF4-FFF2-40B4-BE49-F238E27FC236}">
                <a16:creationId xmlns:a16="http://schemas.microsoft.com/office/drawing/2014/main" id="{A8B5435B-9E42-4E88-6415-4DFA61260F64}"/>
              </a:ext>
            </a:extLst>
          </p:cNvPr>
          <p:cNvSpPr>
            <a:spLocks noChangeArrowheads="1"/>
          </p:cNvSpPr>
          <p:nvPr/>
        </p:nvSpPr>
        <p:spPr bwMode="auto">
          <a:xfrm>
            <a:off x="0" y="-3231645"/>
            <a:ext cx="264816"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E4292243-011C-1BFA-677E-25FE229DD20E}"/>
              </a:ext>
            </a:extLst>
          </p:cNvPr>
          <p:cNvSpPr>
            <a:spLocks noChangeArrowheads="1"/>
          </p:cNvSpPr>
          <p:nvPr/>
        </p:nvSpPr>
        <p:spPr bwMode="auto">
          <a:xfrm>
            <a:off x="1205345" y="1463093"/>
            <a:ext cx="1064860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BrowserStack Demo website is a sample e-commerce platform for testing and automation practice.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Users can browse products across various categories like </a:t>
            </a:r>
            <a:r>
              <a:rPr lang="en-US" altLang="en-US">
                <a:latin typeface="Arial" panose="020B0604020202020204" pitchFamily="34" charset="0"/>
              </a:rPr>
              <a:t>cell phones</a:t>
            </a:r>
            <a:r>
              <a:rPr kumimoji="0" lang="en-US" altLang="en-US" sz="180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It has a search functionality to quickly find products, useful for automation testing.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Supports cart management, including adding, updating, and removing products.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Includes a checkout process with sign-in, shipping details, and order placement.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Designed as a safe environment for practicing Selenium, Java, TestNG, and Cucumber automation.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Helps testers gain hands-on experience with real-world web application workflows.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Serves as an interactive learning platform for developing, testing, and validating automation scripts.</a:t>
            </a:r>
          </a:p>
        </p:txBody>
      </p:sp>
    </p:spTree>
    <p:extLst>
      <p:ext uri="{BB962C8B-B14F-4D97-AF65-F5344CB8AC3E}">
        <p14:creationId xmlns:p14="http://schemas.microsoft.com/office/powerpoint/2010/main" val="32330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523702" y="182879"/>
            <a:ext cx="10754525" cy="2031815"/>
          </a:xfrm>
        </p:spPr>
        <p:txBody>
          <a:bodyPr/>
          <a:lstStyle/>
          <a:p>
            <a:pPr algn="l"/>
            <a:r>
              <a:rPr lang="en-US" sz="2400" b="1">
                <a:effectLst/>
                <a:latin typeface="Calibri" panose="020F0502020204030204" pitchFamily="34" charset="0"/>
                <a:ea typeface="Calibri" panose="020F0502020204030204" pitchFamily="34" charset="0"/>
                <a:cs typeface="Calibri" panose="020F0502020204030204" pitchFamily="34" charset="0"/>
              </a:rPr>
              <a:t>Modules:</a:t>
            </a:r>
            <a:br>
              <a:rPr lang="en-IN" sz="1800">
                <a:effectLst/>
                <a:latin typeface="Corbel" panose="020B0503020204020204" pitchFamily="34" charset="0"/>
                <a:ea typeface="Corbel" panose="020B0503020204020204" pitchFamily="34" charset="0"/>
                <a:cs typeface="Tahoma" panose="020B0604030504040204" pitchFamily="34" charset="0"/>
              </a:rPr>
            </a:br>
            <a:endParaRPr lang="en-IN"/>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98516" y="689955"/>
            <a:ext cx="11174935" cy="5428211"/>
          </a:xfrm>
        </p:spPr>
        <p:txBody>
          <a:bodyPr>
            <a:normAutofit fontScale="92500" lnSpcReduction="20000"/>
          </a:bodyPr>
          <a:lstStyle/>
          <a:p>
            <a:pPr marL="1028700" indent="-342900" algn="just">
              <a:lnSpc>
                <a:spcPct val="107000"/>
              </a:lnSpc>
              <a:spcBef>
                <a:spcPts val="800"/>
              </a:spcBef>
              <a:buFont typeface="Wingdings" panose="05000000000000000000" pitchFamily="2" charset="2"/>
              <a:buChar char="ü"/>
            </a:pPr>
            <a:r>
              <a:rPr lang="en-US" sz="1700" b="1">
                <a:effectLst/>
                <a:latin typeface="Calibri" panose="020F0502020204030204" pitchFamily="34" charset="0"/>
                <a:ea typeface="Calibri" panose="020F0502020204030204" pitchFamily="34" charset="0"/>
                <a:cs typeface="Calibri" panose="020F0502020204030204" pitchFamily="34" charset="0"/>
              </a:rPr>
              <a:t>Module 1 :  </a:t>
            </a:r>
            <a:r>
              <a:rPr lang="en-US" sz="1700" b="1">
                <a:highlight>
                  <a:srgbClr val="FF00FF"/>
                </a:highlight>
                <a:latin typeface="Calibri" panose="020F0502020204030204" pitchFamily="34" charset="0"/>
                <a:ea typeface="Calibri" panose="020F0502020204030204" pitchFamily="34" charset="0"/>
                <a:cs typeface="Calibri" panose="020F0502020204030204" pitchFamily="34" charset="0"/>
              </a:rPr>
              <a:t>login page</a:t>
            </a:r>
            <a:endParaRPr lang="en-US" sz="1700" b="1">
              <a:effectLst/>
              <a:highlight>
                <a:srgbClr val="FF00FF"/>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IN" sz="1700">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Verify successful login with default usernames and one default password ,if we login with fifth default username and default password.</a:t>
            </a: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EX:VALID  USERNAME:DEMOUSER   PASSWORD:TESTINGISFUN99</a:t>
            </a: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INVALID USERNAME:LOCK_USER   PASSWORD:TESTINGISFUN99</a:t>
            </a:r>
          </a:p>
          <a:p>
            <a:pPr marL="685800" indent="0" algn="just">
              <a:lnSpc>
                <a:spcPct val="107000"/>
              </a:lnSpc>
              <a:buNone/>
            </a:pPr>
            <a:r>
              <a:rPr lang="en-US" sz="1700" b="1">
                <a:effectLst/>
                <a:latin typeface="Calibri" panose="020F0502020204030204" pitchFamily="34" charset="0"/>
                <a:ea typeface="Calibri" panose="020F0502020204030204" pitchFamily="34" charset="0"/>
                <a:cs typeface="Calibri" panose="020F0502020204030204" pitchFamily="34" charset="0"/>
              </a:rPr>
              <a:t>Module 2 :  </a:t>
            </a:r>
            <a:r>
              <a:rPr lang="en-US" sz="1700" b="1" err="1">
                <a:highlight>
                  <a:srgbClr val="FF0000"/>
                </a:highlight>
                <a:latin typeface="Calibri" panose="020F0502020204030204" pitchFamily="34" charset="0"/>
                <a:ea typeface="Calibri" panose="020F0502020204030204" pitchFamily="34" charset="0"/>
                <a:cs typeface="Calibri" panose="020F0502020204030204" pitchFamily="34" charset="0"/>
              </a:rPr>
              <a:t>searchbar</a:t>
            </a:r>
            <a:endParaRPr lang="en-IN" sz="1700">
              <a:effectLst/>
              <a:highlight>
                <a:srgbClr val="FF000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IN" sz="1700">
                <a:effectLst/>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The Search Bar Module is a core component that allows users to find multiple products by entering keywords. </a:t>
            </a: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EX:IPHONE12</a:t>
            </a:r>
          </a:p>
          <a:p>
            <a:pPr marL="1028700" indent="-342900" algn="just">
              <a:lnSpc>
                <a:spcPct val="107000"/>
              </a:lnSpc>
              <a:buFont typeface="Wingdings" panose="05000000000000000000" pitchFamily="2" charset="2"/>
              <a:buChar char="ü"/>
            </a:pPr>
            <a:r>
              <a:rPr lang="en-IN" sz="1700" b="1">
                <a:effectLst/>
                <a:latin typeface="Calibri" panose="020F0502020204030204" pitchFamily="34" charset="0"/>
                <a:ea typeface="Calibri" panose="020F0502020204030204" pitchFamily="34" charset="0"/>
                <a:cs typeface="Calibri" panose="020F0502020204030204" pitchFamily="34" charset="0"/>
              </a:rPr>
              <a:t>Module 3 </a:t>
            </a:r>
            <a:r>
              <a:rPr lang="en-IN" sz="1700">
                <a:effectLst/>
                <a:latin typeface="Calibri" panose="020F0502020204030204" pitchFamily="34" charset="0"/>
                <a:ea typeface="Calibri" panose="020F0502020204030204" pitchFamily="34" charset="0"/>
                <a:cs typeface="Calibri" panose="020F0502020204030204" pitchFamily="34" charset="0"/>
              </a:rPr>
              <a:t>:  </a:t>
            </a:r>
            <a:r>
              <a:rPr lang="en-IN" sz="1700">
                <a:highlight>
                  <a:srgbClr val="00FFFF"/>
                </a:highlight>
                <a:latin typeface="Calibri" panose="020F0502020204030204" pitchFamily="34" charset="0"/>
                <a:ea typeface="Calibri" panose="020F0502020204030204" pitchFamily="34" charset="0"/>
                <a:cs typeface="Calibri" panose="020F0502020204030204" pitchFamily="34" charset="0"/>
              </a:rPr>
              <a:t>add to cart</a:t>
            </a:r>
            <a:endParaRPr lang="en-IN" sz="1700">
              <a:effectLst/>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Select a product from a listing and place it into their cart. This action should reflect the correct item quantity and price.</a:t>
            </a:r>
          </a:p>
          <a:p>
            <a:pPr marL="685800" indent="0" algn="just">
              <a:lnSpc>
                <a:spcPct val="107000"/>
              </a:lnSpc>
              <a:buNone/>
            </a:pPr>
            <a:r>
              <a:rPr lang="en-US" sz="1700">
                <a:latin typeface="Calibri" panose="020F0502020204030204" pitchFamily="34" charset="0"/>
                <a:ea typeface="Calibri" panose="020F0502020204030204" pitchFamily="34" charset="0"/>
                <a:cs typeface="Calibri" panose="020F0502020204030204" pitchFamily="34" charset="0"/>
              </a:rPr>
              <a:t>                 EX:ADD IPHONE 12 TO CART</a:t>
            </a:r>
          </a:p>
          <a:p>
            <a:pPr marL="1028700" indent="-342900" algn="just">
              <a:lnSpc>
                <a:spcPct val="107000"/>
              </a:lnSpc>
              <a:buFont typeface="Wingdings" panose="05000000000000000000" pitchFamily="2" charset="2"/>
              <a:buChar char="ü"/>
            </a:pPr>
            <a:r>
              <a:rPr lang="en-IN" sz="1700" b="1">
                <a:latin typeface="Calibri" panose="020F0502020204030204" pitchFamily="34" charset="0"/>
                <a:ea typeface="Calibri" panose="020F0502020204030204" pitchFamily="34" charset="0"/>
                <a:cs typeface="Calibri" panose="020F0502020204030204" pitchFamily="34" charset="0"/>
              </a:rPr>
              <a:t>Module 3 </a:t>
            </a:r>
            <a:r>
              <a:rPr lang="en-IN" sz="1700">
                <a:latin typeface="Calibri" panose="020F0502020204030204" pitchFamily="34" charset="0"/>
                <a:ea typeface="Calibri" panose="020F0502020204030204" pitchFamily="34" charset="0"/>
                <a:cs typeface="Calibri" panose="020F0502020204030204" pitchFamily="34" charset="0"/>
              </a:rPr>
              <a:t>:</a:t>
            </a:r>
            <a:r>
              <a:rPr lang="en-IN" sz="1700">
                <a:highlight>
                  <a:srgbClr val="808000"/>
                </a:highlight>
                <a:latin typeface="Calibri" panose="020F0502020204030204" pitchFamily="34" charset="0"/>
                <a:ea typeface="Calibri" panose="020F0502020204030204" pitchFamily="34" charset="0"/>
                <a:cs typeface="Calibri" panose="020F0502020204030204" pitchFamily="34" charset="0"/>
              </a:rPr>
              <a:t>delete from cart</a:t>
            </a:r>
            <a:endParaRPr lang="en-IN" sz="1700">
              <a:effectLst/>
              <a:highlight>
                <a:srgbClr val="808000"/>
              </a:highligh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07000"/>
              </a:lnSpc>
              <a:spcBef>
                <a:spcPts val="800"/>
              </a:spcBef>
              <a:buNone/>
            </a:pPr>
            <a:r>
              <a:rPr lang="en-US" sz="1700" b="1">
                <a:latin typeface="Calibri" panose="020F0502020204030204" pitchFamily="34" charset="0"/>
                <a:ea typeface="Corbel" panose="020B0503020204020204" pitchFamily="34" charset="0"/>
                <a:cs typeface="Tahoma" panose="020B0604030504040204" pitchFamily="34" charset="0"/>
              </a:rPr>
              <a:t>                    </a:t>
            </a:r>
            <a:r>
              <a:rPr lang="en-US" sz="1700" b="1">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Remove a product from their cart if they change their mind or they find better option than</a:t>
            </a:r>
            <a:r>
              <a:rPr lang="en-US" sz="1700"/>
              <a:t>                                     </a:t>
            </a:r>
          </a:p>
          <a:p>
            <a:pPr marL="0" indent="0" algn="just">
              <a:lnSpc>
                <a:spcPct val="107000"/>
              </a:lnSpc>
              <a:spcBef>
                <a:spcPts val="800"/>
              </a:spcBef>
              <a:buNone/>
            </a:pPr>
            <a:r>
              <a:rPr lang="en-US" sz="1700">
                <a:latin typeface="Calibri" panose="020F0502020204030204" pitchFamily="34" charset="0"/>
                <a:ea typeface="Calibri" panose="020F0502020204030204" pitchFamily="34" charset="0"/>
                <a:cs typeface="Calibri" panose="020F0502020204030204" pitchFamily="34" charset="0"/>
              </a:rPr>
              <a:t>             this product.</a:t>
            </a:r>
          </a:p>
          <a:p>
            <a:pPr marL="0" indent="0" algn="just">
              <a:lnSpc>
                <a:spcPct val="107000"/>
              </a:lnSpc>
              <a:spcBef>
                <a:spcPts val="800"/>
              </a:spcBef>
              <a:buNone/>
            </a:pPr>
            <a:r>
              <a:rPr lang="en-US" sz="1700" b="1">
                <a:latin typeface="Calibri" panose="020F0502020204030204" pitchFamily="34" charset="0"/>
                <a:ea typeface="Calibri" panose="020F0502020204030204" pitchFamily="34" charset="0"/>
                <a:cs typeface="Calibri" panose="020F0502020204030204" pitchFamily="34" charset="0"/>
              </a:rPr>
              <a:t>                               </a:t>
            </a:r>
            <a:r>
              <a:rPr lang="en-US" sz="1700">
                <a:latin typeface="Calibri" panose="020F0502020204030204" pitchFamily="34" charset="0"/>
                <a:ea typeface="Calibri" panose="020F0502020204030204" pitchFamily="34" charset="0"/>
                <a:cs typeface="Calibri" panose="020F0502020204030204" pitchFamily="34" charset="0"/>
              </a:rPr>
              <a:t>EX:REMOVE IPHONE12 FROM CART</a:t>
            </a:r>
          </a:p>
          <a:p>
            <a:pPr marL="0" indent="0" algn="just">
              <a:lnSpc>
                <a:spcPct val="107000"/>
              </a:lnSpc>
              <a:spcBef>
                <a:spcPts val="800"/>
              </a:spcBef>
              <a:buNone/>
            </a:pPr>
            <a:r>
              <a:rPr lang="en-US" sz="1800" b="1">
                <a:latin typeface="Calibri" panose="020F0502020204030204" pitchFamily="34" charset="0"/>
                <a:ea typeface="Corbel" panose="020B0503020204020204" pitchFamily="34" charset="0"/>
                <a:cs typeface="Tahoma" panose="020B0604030504040204" pitchFamily="34" charset="0"/>
              </a:rPr>
              <a:t>          </a:t>
            </a:r>
            <a:endParaRPr lang="en-IN" sz="21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365759" y="540327"/>
            <a:ext cx="11147367" cy="5653083"/>
          </a:xfrm>
        </p:spPr>
        <p:txBody>
          <a:bodyPr>
            <a:normAutofit fontScale="77500" lnSpcReduction="20000"/>
          </a:bodyPr>
          <a:lstStyle/>
          <a:p>
            <a:pPr marL="0" indent="0" algn="just">
              <a:lnSpc>
                <a:spcPct val="107000"/>
              </a:lnSpc>
              <a:spcBef>
                <a:spcPts val="800"/>
              </a:spcBef>
              <a:buNone/>
            </a:pPr>
            <a:r>
              <a:rPr lang="en-US" sz="1800" b="1">
                <a:effectLst/>
                <a:latin typeface="Arial Black" panose="020B0A04020102020204" pitchFamily="34" charset="0"/>
                <a:ea typeface="Corbel" panose="020B0503020204020204" pitchFamily="34" charset="0"/>
                <a:cs typeface="Tahoma" panose="020B0604030504040204" pitchFamily="34" charset="0"/>
              </a:rPr>
              <a:t>             </a:t>
            </a:r>
            <a:r>
              <a:rPr lang="en-US" sz="2300" b="1">
                <a:effectLst/>
                <a:latin typeface="Calibri" panose="020F0502020204030204" pitchFamily="34" charset="0"/>
                <a:ea typeface="Calibri" panose="020F0502020204030204" pitchFamily="34" charset="0"/>
                <a:cs typeface="Calibri" panose="020F0502020204030204" pitchFamily="34" charset="0"/>
              </a:rPr>
              <a:t>M</a:t>
            </a:r>
            <a:r>
              <a:rPr lang="en-US" sz="2300" b="1">
                <a:latin typeface="Calibri" panose="020F0502020204030204" pitchFamily="34" charset="0"/>
                <a:ea typeface="Calibri" panose="020F0502020204030204" pitchFamily="34" charset="0"/>
                <a:cs typeface="Calibri" panose="020F0502020204030204" pitchFamily="34" charset="0"/>
              </a:rPr>
              <a:t>odule 5</a:t>
            </a:r>
            <a:r>
              <a:rPr lang="en-US" sz="2300" b="1">
                <a:effectLst/>
                <a:latin typeface="Calibri" panose="020F0502020204030204" pitchFamily="34" charset="0"/>
                <a:ea typeface="Calibri" panose="020F0502020204030204" pitchFamily="34" charset="0"/>
                <a:cs typeface="Calibri" panose="020F0502020204030204" pitchFamily="34" charset="0"/>
              </a:rPr>
              <a:t> </a:t>
            </a:r>
            <a:r>
              <a:rPr lang="en-US" sz="2300">
                <a:effectLst/>
                <a:latin typeface="Calibri" panose="020F0502020204030204" pitchFamily="34" charset="0"/>
                <a:ea typeface="Calibri" panose="020F0502020204030204" pitchFamily="34" charset="0"/>
                <a:cs typeface="Calibri" panose="020F0502020204030204" pitchFamily="34" charset="0"/>
              </a:rPr>
              <a:t>:  </a:t>
            </a:r>
            <a:r>
              <a:rPr lang="en-US" sz="2300">
                <a:solidFill>
                  <a:schemeClr val="bg1"/>
                </a:solidFill>
                <a:effectLst/>
                <a:highlight>
                  <a:srgbClr val="FF0000"/>
                </a:highlight>
                <a:latin typeface="Calibri" panose="020F0502020204030204" pitchFamily="34" charset="0"/>
                <a:ea typeface="Calibri" panose="020F0502020204030204" pitchFamily="34" charset="0"/>
                <a:cs typeface="Calibri" panose="020F0502020204030204" pitchFamily="34" charset="0"/>
              </a:rPr>
              <a:t>checkout(shipping details)</a:t>
            </a:r>
          </a:p>
          <a:p>
            <a:pPr marL="0" indent="0" algn="just">
              <a:lnSpc>
                <a:spcPct val="107000"/>
              </a:lnSpc>
              <a:spcBef>
                <a:spcPts val="800"/>
              </a:spcBef>
              <a:buNone/>
            </a:pPr>
            <a:r>
              <a:rPr lang="en-US" sz="2300">
                <a:latin typeface="Calibri" panose="020F0502020204030204" pitchFamily="34" charset="0"/>
                <a:ea typeface="Calibri" panose="020F0502020204030204" pitchFamily="34" charset="0"/>
                <a:cs typeface="Calibri" panose="020F0502020204030204" pitchFamily="34" charset="0"/>
              </a:rPr>
              <a:t>                           Checkout is the final step to purchase products, where users enter shipping details,             </a:t>
            </a:r>
          </a:p>
          <a:p>
            <a:pPr marL="0" indent="0" algn="just">
              <a:lnSpc>
                <a:spcPct val="107000"/>
              </a:lnSpc>
              <a:spcBef>
                <a:spcPts val="800"/>
              </a:spcBef>
              <a:buNone/>
            </a:pPr>
            <a:r>
              <a:rPr lang="en-US" sz="2300">
                <a:effectLst/>
                <a:latin typeface="Calibri" panose="020F0502020204030204" pitchFamily="34" charset="0"/>
                <a:ea typeface="Calibri" panose="020F0502020204030204" pitchFamily="34" charset="0"/>
                <a:cs typeface="Calibri" panose="020F0502020204030204" pitchFamily="34" charset="0"/>
              </a:rPr>
              <a:t>              review the </a:t>
            </a:r>
            <a:r>
              <a:rPr lang="en-US" sz="2300">
                <a:latin typeface="Calibri" panose="020F0502020204030204" pitchFamily="34" charset="0"/>
                <a:ea typeface="Calibri" panose="020F0502020204030204" pitchFamily="34" charset="0"/>
                <a:cs typeface="Calibri" panose="020F0502020204030204" pitchFamily="34" charset="0"/>
              </a:rPr>
              <a:t>cart, and place the order.</a:t>
            </a:r>
          </a:p>
          <a:p>
            <a:pPr marL="0" indent="0" algn="just">
              <a:lnSpc>
                <a:spcPct val="107000"/>
              </a:lnSpc>
              <a:spcBef>
                <a:spcPts val="800"/>
              </a:spcBef>
              <a:buNone/>
            </a:pPr>
            <a:r>
              <a:rPr lang="en-US" sz="2300">
                <a:effectLst/>
                <a:latin typeface="Calibri" panose="020F0502020204030204" pitchFamily="34" charset="0"/>
                <a:ea typeface="Calibri" panose="020F0502020204030204" pitchFamily="34" charset="0"/>
                <a:cs typeface="Calibri" panose="020F0502020204030204" pitchFamily="34" charset="0"/>
              </a:rPr>
              <a:t>              EX: </a:t>
            </a:r>
            <a:r>
              <a:rPr lang="en-US" sz="2300">
                <a:latin typeface="Calibri" panose="020F0502020204030204" pitchFamily="34" charset="0"/>
                <a:ea typeface="Calibri" panose="020F0502020204030204" pitchFamily="34" charset="0"/>
                <a:cs typeface="Calibri" panose="020F0502020204030204" pitchFamily="34" charset="0"/>
              </a:rPr>
              <a:t>DETAILS  FIRSTNAME=JDHK</a:t>
            </a:r>
          </a:p>
          <a:p>
            <a:pPr marL="0" indent="0" algn="just">
              <a:lnSpc>
                <a:spcPct val="107000"/>
              </a:lnSpc>
              <a:spcBef>
                <a:spcPts val="800"/>
              </a:spcBef>
              <a:buNone/>
            </a:pPr>
            <a:r>
              <a:rPr lang="en-IN" sz="2300">
                <a:effectLst/>
                <a:latin typeface="Calibri" panose="020F0502020204030204" pitchFamily="34" charset="0"/>
                <a:ea typeface="Calibri" panose="020F0502020204030204" pitchFamily="34" charset="0"/>
                <a:cs typeface="Calibri" panose="020F0502020204030204" pitchFamily="34" charset="0"/>
              </a:rPr>
              <a:t>                                     LASTNAME=HDID</a:t>
            </a:r>
          </a:p>
          <a:p>
            <a:pPr marL="0" indent="0" algn="just">
              <a:lnSpc>
                <a:spcPct val="107000"/>
              </a:lnSpc>
              <a:spcBef>
                <a:spcPts val="800"/>
              </a:spcBef>
              <a:buNone/>
            </a:pPr>
            <a:r>
              <a:rPr lang="en-IN" sz="2300">
                <a:effectLst/>
                <a:latin typeface="Calibri" panose="020F0502020204030204" pitchFamily="34" charset="0"/>
                <a:ea typeface="Calibri" panose="020F0502020204030204" pitchFamily="34" charset="0"/>
                <a:cs typeface="Calibri" panose="020F0502020204030204" pitchFamily="34" charset="0"/>
              </a:rPr>
              <a:t>                                     ADDRESS=897 HSYSD</a:t>
            </a:r>
          </a:p>
          <a:p>
            <a:pPr marL="0" indent="0" algn="just">
              <a:lnSpc>
                <a:spcPct val="107000"/>
              </a:lnSpc>
              <a:spcBef>
                <a:spcPts val="800"/>
              </a:spcBef>
              <a:buNone/>
            </a:pPr>
            <a:r>
              <a:rPr lang="en-IN" sz="2300">
                <a:effectLst/>
                <a:latin typeface="Calibri" panose="020F0502020204030204" pitchFamily="34" charset="0"/>
                <a:ea typeface="Calibri" panose="020F0502020204030204" pitchFamily="34" charset="0"/>
                <a:cs typeface="Calibri" panose="020F0502020204030204" pitchFamily="34" charset="0"/>
              </a:rPr>
              <a:t>                                     STATE=HSYUD</a:t>
            </a:r>
          </a:p>
          <a:p>
            <a:pPr marL="0" indent="0" algn="just">
              <a:lnSpc>
                <a:spcPct val="107000"/>
              </a:lnSpc>
              <a:spcBef>
                <a:spcPts val="800"/>
              </a:spcBef>
              <a:buNone/>
            </a:pPr>
            <a:r>
              <a:rPr lang="en-IN" sz="2300">
                <a:latin typeface="Calibri" panose="020F0502020204030204" pitchFamily="34" charset="0"/>
                <a:ea typeface="Calibri" panose="020F0502020204030204" pitchFamily="34" charset="0"/>
                <a:cs typeface="Calibri" panose="020F0502020204030204" pitchFamily="34" charset="0"/>
              </a:rPr>
              <a:t>                                     POSTAL CODE=809765</a:t>
            </a:r>
            <a:endParaRPr lang="en-IN" sz="2300">
              <a:effectLs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2300" b="1">
                <a:effectLst/>
                <a:latin typeface="Calibri" panose="020F0502020204030204" pitchFamily="34" charset="0"/>
                <a:ea typeface="Calibri" panose="020F0502020204030204" pitchFamily="34" charset="0"/>
                <a:cs typeface="Calibri" panose="020F0502020204030204" pitchFamily="34" charset="0"/>
              </a:rPr>
              <a:t>Module 6 </a:t>
            </a:r>
            <a:r>
              <a:rPr lang="en-US" sz="2300">
                <a:effectLst/>
                <a:latin typeface="Calibri" panose="020F0502020204030204" pitchFamily="34" charset="0"/>
                <a:ea typeface="Calibri" panose="020F0502020204030204" pitchFamily="34" charset="0"/>
                <a:cs typeface="Calibri" panose="020F0502020204030204" pitchFamily="34" charset="0"/>
              </a:rPr>
              <a:t>:  </a:t>
            </a:r>
            <a:r>
              <a:rPr lang="en-US" sz="2300">
                <a:solidFill>
                  <a:schemeClr val="bg1"/>
                </a:solidFill>
                <a:effectLst/>
                <a:highlight>
                  <a:srgbClr val="800080"/>
                </a:highlight>
                <a:latin typeface="Calibri" panose="020F0502020204030204" pitchFamily="34" charset="0"/>
                <a:ea typeface="Calibri" panose="020F0502020204030204" pitchFamily="34" charset="0"/>
                <a:cs typeface="Calibri" panose="020F0502020204030204" pitchFamily="34" charset="0"/>
              </a:rPr>
              <a:t>orders</a:t>
            </a:r>
            <a:endParaRPr lang="en-IN" sz="2300">
              <a:solidFill>
                <a:schemeClr val="bg1"/>
              </a:solidFill>
              <a:effectLst/>
              <a:highlight>
                <a:srgbClr val="80008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2300">
                <a:effectLst/>
                <a:latin typeface="Calibri" panose="020F0502020204030204" pitchFamily="34" charset="0"/>
                <a:ea typeface="Calibri" panose="020F0502020204030204" pitchFamily="34" charset="0"/>
                <a:cs typeface="Calibri" panose="020F0502020204030204" pitchFamily="34" charset="0"/>
              </a:rPr>
              <a:t>            </a:t>
            </a:r>
            <a:r>
              <a:rPr lang="en-US" sz="2300">
                <a:latin typeface="Calibri" panose="020F0502020204030204" pitchFamily="34" charset="0"/>
                <a:ea typeface="Calibri" panose="020F0502020204030204" pitchFamily="34" charset="0"/>
                <a:cs typeface="Calibri" panose="020F0502020204030204" pitchFamily="34" charset="0"/>
              </a:rPr>
              <a:t>orders are records of products purchased by a user on the website.they track details like product name,quantity ,price and order status for management and reference.</a:t>
            </a:r>
          </a:p>
          <a:p>
            <a:pPr marL="685800" indent="0" algn="just">
              <a:lnSpc>
                <a:spcPct val="107000"/>
              </a:lnSpc>
              <a:buNone/>
            </a:pPr>
            <a:r>
              <a:rPr lang="en-US" sz="2300">
                <a:effectLst/>
                <a:latin typeface="Calibri" panose="020F0502020204030204" pitchFamily="34" charset="0"/>
                <a:ea typeface="Calibri" panose="020F0502020204030204" pitchFamily="34" charset="0"/>
                <a:cs typeface="Calibri" panose="020F0502020204030204" pitchFamily="34" charset="0"/>
              </a:rPr>
              <a:t>                   EX:IT SHOWS ORDERS WHICH I HAVE ORDERED PREVIOUSLY</a:t>
            </a:r>
            <a:endParaRPr lang="en-IN" sz="2300">
              <a:effectLs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2300" b="1">
                <a:effectLst/>
                <a:latin typeface="Calibri" panose="020F0502020204030204" pitchFamily="34" charset="0"/>
                <a:ea typeface="Calibri" panose="020F0502020204030204" pitchFamily="34" charset="0"/>
                <a:cs typeface="Calibri" panose="020F0502020204030204" pitchFamily="34" charset="0"/>
              </a:rPr>
              <a:t>Module </a:t>
            </a:r>
            <a:r>
              <a:rPr lang="en-US" sz="2300" b="1">
                <a:latin typeface="Calibri" panose="020F0502020204030204" pitchFamily="34" charset="0"/>
                <a:ea typeface="Calibri" panose="020F0502020204030204" pitchFamily="34" charset="0"/>
                <a:cs typeface="Calibri" panose="020F0502020204030204" pitchFamily="34" charset="0"/>
              </a:rPr>
              <a:t>7</a:t>
            </a:r>
            <a:r>
              <a:rPr lang="en-US" sz="2300" b="1">
                <a:effectLst/>
                <a:latin typeface="Calibri" panose="020F0502020204030204" pitchFamily="34" charset="0"/>
                <a:ea typeface="Calibri" panose="020F0502020204030204" pitchFamily="34" charset="0"/>
                <a:cs typeface="Calibri" panose="020F0502020204030204" pitchFamily="34" charset="0"/>
              </a:rPr>
              <a:t> </a:t>
            </a:r>
            <a:r>
              <a:rPr lang="en-US" sz="2300">
                <a:effectLst/>
                <a:latin typeface="Calibri" panose="020F0502020204030204" pitchFamily="34" charset="0"/>
                <a:ea typeface="Calibri" panose="020F0502020204030204" pitchFamily="34" charset="0"/>
                <a:cs typeface="Calibri" panose="020F0502020204030204" pitchFamily="34" charset="0"/>
              </a:rPr>
              <a:t>:  </a:t>
            </a:r>
            <a:r>
              <a:rPr lang="en-US" sz="2300">
                <a:solidFill>
                  <a:schemeClr val="bg1"/>
                </a:solidFill>
                <a:effectLst/>
                <a:highlight>
                  <a:srgbClr val="000080"/>
                </a:highlight>
                <a:latin typeface="Calibri" panose="020F0502020204030204" pitchFamily="34" charset="0"/>
                <a:ea typeface="Calibri" panose="020F0502020204030204" pitchFamily="34" charset="0"/>
                <a:cs typeface="Calibri" panose="020F0502020204030204" pitchFamily="34" charset="0"/>
              </a:rPr>
              <a:t>favourites</a:t>
            </a:r>
            <a:endParaRPr lang="en-IN" sz="2300">
              <a:solidFill>
                <a:schemeClr val="bg1"/>
              </a:solidFill>
              <a:effectLst/>
              <a:highlight>
                <a:srgbClr val="000080"/>
              </a:highlight>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r>
              <a:rPr lang="en-US" sz="2300">
                <a:effectLst/>
                <a:latin typeface="Calibri" panose="020F0502020204030204" pitchFamily="34" charset="0"/>
                <a:ea typeface="Calibri" panose="020F0502020204030204" pitchFamily="34" charset="0"/>
                <a:cs typeface="Calibri" panose="020F0502020204030204" pitchFamily="34" charset="0"/>
              </a:rPr>
              <a:t>              favourites are products that a user marks or saves for quick accesss later.they allow users to easily view and purchase preferred items without searching again</a:t>
            </a:r>
          </a:p>
          <a:p>
            <a:pPr marL="685800" indent="0" algn="just">
              <a:lnSpc>
                <a:spcPct val="107000"/>
              </a:lnSpc>
              <a:buNone/>
            </a:pPr>
            <a:r>
              <a:rPr lang="en-US" sz="2300">
                <a:latin typeface="Calibri" panose="020F0502020204030204" pitchFamily="34" charset="0"/>
                <a:ea typeface="Calibri" panose="020F0502020204030204" pitchFamily="34" charset="0"/>
                <a:cs typeface="Calibri" panose="020F0502020204030204" pitchFamily="34" charset="0"/>
              </a:rPr>
              <a:t>                EX:IPHONE12 ADDING TO FAVOURITE</a:t>
            </a:r>
            <a:endParaRPr lang="en-IN" sz="230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40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6B95-B4FA-F43F-3397-E4B41EB3A732}"/>
              </a:ext>
            </a:extLst>
          </p:cNvPr>
          <p:cNvSpPr>
            <a:spLocks noGrp="1"/>
          </p:cNvSpPr>
          <p:nvPr>
            <p:ph type="title"/>
          </p:nvPr>
        </p:nvSpPr>
        <p:spPr>
          <a:xfrm rot="10800000" flipV="1">
            <a:off x="1346661" y="789709"/>
            <a:ext cx="4937759" cy="2152996"/>
          </a:xfrm>
        </p:spPr>
        <p:txBody>
          <a:bodyPr>
            <a:noAutofit/>
          </a:bodyPr>
          <a:lstStyle/>
          <a:p>
            <a:r>
              <a:rPr lang="en-IN" sz="2000"/>
              <a:t>MODULES</a:t>
            </a:r>
          </a:p>
        </p:txBody>
      </p:sp>
      <p:sp>
        <p:nvSpPr>
          <p:cNvPr id="3" name="Content Placeholder 2">
            <a:extLst>
              <a:ext uri="{FF2B5EF4-FFF2-40B4-BE49-F238E27FC236}">
                <a16:creationId xmlns:a16="http://schemas.microsoft.com/office/drawing/2014/main" id="{B0CA5F4A-0F1C-60FA-6BFA-D1E373DC9332}"/>
              </a:ext>
            </a:extLst>
          </p:cNvPr>
          <p:cNvSpPr>
            <a:spLocks noGrp="1"/>
          </p:cNvSpPr>
          <p:nvPr>
            <p:ph sz="quarter" idx="13"/>
          </p:nvPr>
        </p:nvSpPr>
        <p:spPr>
          <a:xfrm>
            <a:off x="806335" y="1778924"/>
            <a:ext cx="10471265" cy="4580312"/>
          </a:xfrm>
        </p:spPr>
        <p:txBody>
          <a:bodyPr/>
          <a:lstStyle/>
          <a:p>
            <a:pPr marL="685800" indent="0" algn="just">
              <a:lnSpc>
                <a:spcPct val="107000"/>
              </a:lnSpc>
              <a:buNone/>
            </a:pPr>
            <a:r>
              <a:rPr lang="en-US" sz="1800" b="1">
                <a:latin typeface="Calibri" panose="020F0502020204030204" pitchFamily="34" charset="0"/>
                <a:ea typeface="Calibri" panose="020F0502020204030204" pitchFamily="34" charset="0"/>
                <a:cs typeface="Calibri" panose="020F0502020204030204" pitchFamily="34" charset="0"/>
              </a:rPr>
              <a:t>Module 8 </a:t>
            </a:r>
            <a:r>
              <a:rPr lang="en-US" sz="1800">
                <a:latin typeface="Calibri" panose="020F0502020204030204" pitchFamily="34" charset="0"/>
                <a:ea typeface="Calibri" panose="020F0502020204030204" pitchFamily="34" charset="0"/>
                <a:cs typeface="Calibri" panose="020F0502020204030204" pitchFamily="34" charset="0"/>
              </a:rPr>
              <a:t>: </a:t>
            </a:r>
            <a:r>
              <a:rPr lang="en-US" sz="1800">
                <a:highlight>
                  <a:srgbClr val="FFFF00"/>
                </a:highlight>
                <a:latin typeface="Calibri" panose="020F0502020204030204" pitchFamily="34" charset="0"/>
                <a:ea typeface="Calibri" panose="020F0502020204030204" pitchFamily="34" charset="0"/>
                <a:cs typeface="Calibri" panose="020F0502020204030204" pitchFamily="34" charset="0"/>
              </a:rPr>
              <a:t>offers</a:t>
            </a:r>
          </a:p>
          <a:p>
            <a:pPr marL="685800" indent="0" algn="just">
              <a:lnSpc>
                <a:spcPct val="107000"/>
              </a:lnSpc>
              <a:buNone/>
            </a:pPr>
            <a:r>
              <a:rPr lang="en-US" sz="1800">
                <a:latin typeface="Calibri" panose="020F0502020204030204" pitchFamily="34" charset="0"/>
                <a:ea typeface="Calibri" panose="020F0502020204030204" pitchFamily="34" charset="0"/>
                <a:cs typeface="Calibri" panose="020F0502020204030204" pitchFamily="34" charset="0"/>
              </a:rPr>
              <a:t>              offers are special discounts or deals provided on products to attract customers.they help users save money and encourage more purchases on the platform.</a:t>
            </a:r>
          </a:p>
          <a:p>
            <a:pPr marL="685800" indent="0" algn="just">
              <a:lnSpc>
                <a:spcPct val="107000"/>
              </a:lnSpc>
              <a:buNone/>
            </a:pPr>
            <a:r>
              <a:rPr lang="en-US" sz="1800">
                <a:latin typeface="Calibri" panose="020F0502020204030204" pitchFamily="34" charset="0"/>
                <a:ea typeface="Calibri" panose="020F0502020204030204" pitchFamily="34" charset="0"/>
                <a:cs typeface="Calibri" panose="020F0502020204030204" pitchFamily="34" charset="0"/>
              </a:rPr>
              <a:t>           EX:$799  25%DISCOUNT ON THAT PRODUCT</a:t>
            </a:r>
          </a:p>
          <a:p>
            <a:pPr marL="685800" indent="0" algn="just">
              <a:lnSpc>
                <a:spcPct val="107000"/>
              </a:lnSpc>
              <a:buNone/>
            </a:pPr>
            <a:r>
              <a:rPr lang="en-US" sz="1800" b="1">
                <a:latin typeface="Calibri" panose="020F0502020204030204" pitchFamily="34" charset="0"/>
                <a:ea typeface="Calibri" panose="020F0502020204030204" pitchFamily="34" charset="0"/>
                <a:cs typeface="Calibri" panose="020F0502020204030204" pitchFamily="34" charset="0"/>
              </a:rPr>
              <a:t>Module 9</a:t>
            </a:r>
            <a:r>
              <a:rPr lang="en-US" sz="1800">
                <a:latin typeface="Calibri" panose="020F0502020204030204" pitchFamily="34" charset="0"/>
                <a:ea typeface="Calibri" panose="020F0502020204030204" pitchFamily="34" charset="0"/>
                <a:cs typeface="Calibri" panose="020F0502020204030204" pitchFamily="34" charset="0"/>
              </a:rPr>
              <a:t>: </a:t>
            </a:r>
            <a:r>
              <a:rPr lang="en-US" sz="1800">
                <a:highlight>
                  <a:srgbClr val="008080"/>
                </a:highlight>
                <a:latin typeface="Calibri" panose="020F0502020204030204" pitchFamily="34" charset="0"/>
                <a:ea typeface="Calibri" panose="020F0502020204030204" pitchFamily="34" charset="0"/>
                <a:cs typeface="Calibri" panose="020F0502020204030204" pitchFamily="34" charset="0"/>
              </a:rPr>
              <a:t>logout</a:t>
            </a:r>
          </a:p>
          <a:p>
            <a:pPr marL="685800" indent="0" algn="just">
              <a:lnSpc>
                <a:spcPct val="107000"/>
              </a:lnSpc>
              <a:buNone/>
            </a:pPr>
            <a:r>
              <a:rPr lang="en-US" sz="180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800">
                <a:latin typeface="Calibri" panose="020F0502020204030204" pitchFamily="34" charset="0"/>
                <a:ea typeface="Calibri" panose="020F0502020204030204" pitchFamily="34" charset="0"/>
                <a:cs typeface="Calibri" panose="020F0502020204030204" pitchFamily="34" charset="0"/>
              </a:rPr>
              <a:t>logout is the process of securely existing a user account from the website .it ensures that no unauthorized person can access your account after you finish your session</a:t>
            </a:r>
          </a:p>
          <a:p>
            <a:pPr marL="685800" indent="0" algn="just">
              <a:lnSpc>
                <a:spcPct val="107000"/>
              </a:lnSpc>
              <a:buNone/>
            </a:pPr>
            <a:r>
              <a:rPr lang="en-US">
                <a:latin typeface="Calibri" panose="020F0502020204030204" pitchFamily="34" charset="0"/>
                <a:ea typeface="Calibri" panose="020F0502020204030204" pitchFamily="34" charset="0"/>
                <a:cs typeface="Calibri" panose="020F0502020204030204" pitchFamily="34" charset="0"/>
              </a:rPr>
              <a:t>        </a:t>
            </a:r>
          </a:p>
          <a:p>
            <a:pPr marL="685800" indent="0" algn="just">
              <a:lnSpc>
                <a:spcPct val="107000"/>
              </a:lnSpc>
              <a:buNone/>
            </a:pPr>
            <a:endParaRPr lang="en-US">
              <a:latin typeface="Calibri" panose="020F0502020204030204" pitchFamily="34" charset="0"/>
              <a:ea typeface="Calibri" panose="020F0502020204030204" pitchFamily="34" charset="0"/>
              <a:cs typeface="Calibri" panose="020F0502020204030204" pitchFamily="34" charset="0"/>
            </a:endParaRPr>
          </a:p>
          <a:p>
            <a:endParaRPr lang="en-IN"/>
          </a:p>
        </p:txBody>
      </p:sp>
    </p:spTree>
    <p:extLst>
      <p:ext uri="{BB962C8B-B14F-4D97-AF65-F5344CB8AC3E}">
        <p14:creationId xmlns:p14="http://schemas.microsoft.com/office/powerpoint/2010/main" val="388040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a:xfrm>
            <a:off x="831273" y="1"/>
            <a:ext cx="10446953" cy="2214694"/>
          </a:xfrm>
        </p:spPr>
        <p:txBody>
          <a:bodyPr>
            <a:normAutofit/>
          </a:bodyPr>
          <a:lstStyle/>
          <a:p>
            <a:pPr algn="l"/>
            <a:r>
              <a:rPr lang="en-IN" sz="240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1596044" y="1363287"/>
            <a:ext cx="9484820" cy="5494713"/>
          </a:xfrm>
        </p:spPr>
        <p:txBody>
          <a:bodyPr>
            <a:normAutofit fontScale="92500" lnSpcReduction="10000"/>
          </a:bodyPr>
          <a:lstStyle/>
          <a:p>
            <a:pPr marL="971550" indent="-285750" algn="just">
              <a:lnSpc>
                <a:spcPct val="107000"/>
              </a:lnSpc>
              <a:spcBef>
                <a:spcPts val="800"/>
              </a:spcBef>
              <a:buFont typeface="Wingdings" panose="05000000000000000000" pitchFamily="2" charset="2"/>
              <a:buChar char="q"/>
            </a:pPr>
            <a:r>
              <a:rPr lang="en-US" sz="1600">
                <a:latin typeface="Calibri" panose="020F0502020204030204" pitchFamily="34" charset="0"/>
                <a:ea typeface="Calibri" panose="020F0502020204030204" pitchFamily="34" charset="0"/>
                <a:cs typeface="Calibri" panose="020F0502020204030204" pitchFamily="34" charset="0"/>
              </a:rPr>
              <a:t>In the BSTACK DEMO WEBSITE IF IM LOGIN WITH FIFTH DEFAULT USERNAME THEN IT IS SHOWING LIKE “ACCOUNT HAS BEEN LOCKED”,this is </a:t>
            </a:r>
            <a:r>
              <a:rPr lang="en-US" sz="1600">
                <a:effectLst/>
                <a:latin typeface="Calibri" panose="020F0502020204030204" pitchFamily="34" charset="0"/>
                <a:ea typeface="Calibri" panose="020F0502020204030204" pitchFamily="34" charset="0"/>
                <a:cs typeface="Calibri" panose="020F0502020204030204" pitchFamily="34" charset="0"/>
              </a:rPr>
              <a:t>not working as it is expected which is nothing but a defect, so </a:t>
            </a:r>
            <a:r>
              <a:rPr lang="en-US" sz="1600">
                <a:latin typeface="Calibri" panose="020F0502020204030204" pitchFamily="34" charset="0"/>
                <a:ea typeface="Calibri" panose="020F0502020204030204" pitchFamily="34" charset="0"/>
                <a:cs typeface="Calibri" panose="020F0502020204030204" pitchFamily="34" charset="0"/>
              </a:rPr>
              <a:t>I have</a:t>
            </a:r>
            <a:r>
              <a:rPr lang="en-US" sz="1600">
                <a:effectLst/>
                <a:latin typeface="Calibri" panose="020F0502020204030204" pitchFamily="34" charset="0"/>
                <a:ea typeface="Calibri" panose="020F0502020204030204" pitchFamily="34" charset="0"/>
                <a:cs typeface="Calibri" panose="020F0502020204030204" pitchFamily="34" charset="0"/>
              </a:rPr>
              <a:t> created a Defect report on those defect.</a:t>
            </a:r>
          </a:p>
          <a:p>
            <a:pPr marL="971550" indent="-285750" algn="just">
              <a:lnSpc>
                <a:spcPct val="107000"/>
              </a:lnSpc>
              <a:spcBef>
                <a:spcPts val="800"/>
              </a:spcBef>
              <a:buFont typeface="Wingdings" panose="05000000000000000000" pitchFamily="2" charset="2"/>
              <a:buChar char="q"/>
            </a:pPr>
            <a:endParaRPr lang="en-US" sz="160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endParaRPr lang="en-US" sz="1600">
              <a:effectLst/>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r>
              <a:rPr lang="en-US" sz="1600">
                <a:latin typeface="Calibri" panose="020F0502020204030204" pitchFamily="34" charset="0"/>
                <a:ea typeface="Calibri" panose="020F0502020204030204" pitchFamily="34" charset="0"/>
                <a:cs typeface="Calibri" panose="020F0502020204030204" pitchFamily="34" charset="0"/>
              </a:rPr>
              <a:t>In the BSTACK DEMO WEBSITE IF IM SEARCHING FOR ANY PRODUCT IT IS NOT SHOWING RELEVENT PRODUCTS, but it is showing ALL PRODUCTS,this is not working as it is expected which is nothing but a defect, so I have created a Defect report on those defect.</a:t>
            </a:r>
          </a:p>
          <a:p>
            <a:pPr marL="971550" indent="-285750" algn="just">
              <a:lnSpc>
                <a:spcPct val="107000"/>
              </a:lnSpc>
              <a:spcBef>
                <a:spcPts val="800"/>
              </a:spcBef>
              <a:buFont typeface="Wingdings" panose="05000000000000000000" pitchFamily="2" charset="2"/>
              <a:buChar char="q"/>
            </a:pPr>
            <a:endParaRPr lang="en-US" sz="1600">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r>
              <a:rPr lang="en-US" sz="1600">
                <a:latin typeface="Calibri" panose="020F0502020204030204" pitchFamily="34" charset="0"/>
                <a:ea typeface="Calibri" panose="020F0502020204030204" pitchFamily="34" charset="0"/>
                <a:cs typeface="Calibri" panose="020F0502020204030204" pitchFamily="34" charset="0"/>
              </a:rPr>
              <a:t>In the BSTACK DEMO WEBSITE IF I’M GOING TO OFFERS PAGE IT IS SHOWING LIKE “THERE IS NO PROMOTIONAL OFFERS IN YOUR CITY”,this is not working as it is expected which is nothing but a defect, so I have created a Defect report on those defect.</a:t>
            </a:r>
          </a:p>
          <a:p>
            <a:pPr marL="971550" indent="-285750" algn="just">
              <a:lnSpc>
                <a:spcPct val="107000"/>
              </a:lnSpc>
              <a:spcBef>
                <a:spcPts val="800"/>
              </a:spcBef>
              <a:buFont typeface="Wingdings" panose="05000000000000000000" pitchFamily="2" charset="2"/>
              <a:buChar char="q"/>
            </a:pPr>
            <a:endParaRPr lang="en-US" sz="1600">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endParaRPr lang="en-IN" sz="1600">
              <a:latin typeface="Calibri" panose="020F0502020204030204" pitchFamily="34" charset="0"/>
              <a:ea typeface="Calibri" panose="020F0502020204030204" pitchFamily="34" charset="0"/>
              <a:cs typeface="Calibri" panose="020F0502020204030204" pitchFamily="34" charset="0"/>
            </a:endParaRPr>
          </a:p>
          <a:p>
            <a:pPr marL="971550" indent="-285750" algn="just">
              <a:lnSpc>
                <a:spcPct val="107000"/>
              </a:lnSpc>
              <a:spcBef>
                <a:spcPts val="800"/>
              </a:spcBef>
              <a:buFont typeface="Wingdings" panose="05000000000000000000" pitchFamily="2" charset="2"/>
              <a:buChar char="q"/>
            </a:pPr>
            <a:endParaRPr lang="en-IN" sz="160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spcBef>
                <a:spcPts val="800"/>
              </a:spcBef>
              <a:buNone/>
            </a:pPr>
            <a:endParaRPr lang="en-IN" sz="160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a:effectLst/>
                <a:latin typeface="Calibri" panose="020F0502020204030204" pitchFamily="34" charset="0"/>
                <a:ea typeface="Calibri" panose="020F0502020204030204" pitchFamily="34" charset="0"/>
                <a:cs typeface="Calibri" panose="020F0502020204030204" pitchFamily="34" charset="0"/>
              </a:rPr>
            </a:br>
            <a:r>
              <a:rPr lang="en-US" sz="1800">
                <a:effectLst/>
                <a:latin typeface="Calibri" panose="020F0502020204030204" pitchFamily="34" charset="0"/>
                <a:ea typeface="Corbel" panose="020B0503020204020204" pitchFamily="34" charset="0"/>
                <a:cs typeface="Tahoma" panose="020B0604030504040204" pitchFamily="34" charset="0"/>
              </a:rPr>
              <a:t>           </a:t>
            </a:r>
          </a:p>
          <a:p>
            <a:pPr marL="0" indent="0">
              <a:lnSpc>
                <a:spcPct val="107000"/>
              </a:lnSpc>
              <a:spcBef>
                <a:spcPts val="800"/>
              </a:spcBef>
              <a:buNone/>
            </a:pPr>
            <a:endParaRPr lang="en-US" sz="1800">
              <a:latin typeface="Calibri" panose="020F050202020403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endParaRPr lang="en-US" sz="1800">
              <a:effectLst/>
              <a:latin typeface="Calibri" panose="020F050202020403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endParaRPr lang="en-IN" sz="180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endParaRPr lang="en-IN" sz="1800">
              <a:effectLst/>
              <a:latin typeface="Corbel" panose="020B0503020204020204" pitchFamily="34" charset="0"/>
              <a:ea typeface="Corbel" panose="020B0503020204020204" pitchFamily="34" charset="0"/>
              <a:cs typeface="Tahoma" panose="020B0604030504040204" pitchFamily="34" charset="0"/>
            </a:endParaRPr>
          </a:p>
          <a:p>
            <a:endParaRPr lang="en-IN"/>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a:bodyPr>
          <a:lstStyle/>
          <a:p>
            <a:pPr marL="0" indent="0">
              <a:lnSpc>
                <a:spcPct val="107000"/>
              </a:lnSpc>
              <a:spcBef>
                <a:spcPts val="800"/>
              </a:spcBef>
              <a:spcAft>
                <a:spcPts val="285"/>
              </a:spcAft>
              <a:buNone/>
            </a:pPr>
            <a:endParaRPr lang="en-IN" sz="1900">
              <a:effectLst/>
              <a:latin typeface="Corbel" panose="020B0503020204020204" pitchFamily="34" charset="0"/>
              <a:ea typeface="Corbel" panose="020B0503020204020204" pitchFamily="34" charset="0"/>
              <a:cs typeface="Tahoma" panose="020B0604030504040204" pitchFamily="34" charset="0"/>
            </a:endParaRPr>
          </a:p>
          <a:p>
            <a:endParaRPr lang="en-IN"/>
          </a:p>
        </p:txBody>
      </p:sp>
      <p:graphicFrame>
        <p:nvGraphicFramePr>
          <p:cNvPr id="2" name="Table 1">
            <a:extLst>
              <a:ext uri="{FF2B5EF4-FFF2-40B4-BE49-F238E27FC236}">
                <a16:creationId xmlns:a16="http://schemas.microsoft.com/office/drawing/2014/main" id="{9EF594D3-F217-0C8C-373B-68237790AEB0}"/>
              </a:ext>
            </a:extLst>
          </p:cNvPr>
          <p:cNvGraphicFramePr>
            <a:graphicFrameLocks noGrp="1"/>
          </p:cNvGraphicFramePr>
          <p:nvPr>
            <p:extLst>
              <p:ext uri="{D42A27DB-BD31-4B8C-83A1-F6EECF244321}">
                <p14:modId xmlns:p14="http://schemas.microsoft.com/office/powerpoint/2010/main" val="2395196767"/>
              </p:ext>
            </p:extLst>
          </p:nvPr>
        </p:nvGraphicFramePr>
        <p:xfrm>
          <a:off x="1263534" y="798023"/>
          <a:ext cx="8487295" cy="5089021"/>
        </p:xfrm>
        <a:graphic>
          <a:graphicData uri="http://schemas.openxmlformats.org/drawingml/2006/table">
            <a:tbl>
              <a:tblPr>
                <a:tableStyleId>{5C22544A-7EE6-4342-B048-85BDC9FD1C3A}</a:tableStyleId>
              </a:tblPr>
              <a:tblGrid>
                <a:gridCol w="4091636">
                  <a:extLst>
                    <a:ext uri="{9D8B030D-6E8A-4147-A177-3AD203B41FA5}">
                      <a16:colId xmlns:a16="http://schemas.microsoft.com/office/drawing/2014/main" val="2113827665"/>
                    </a:ext>
                  </a:extLst>
                </a:gridCol>
                <a:gridCol w="4395659">
                  <a:extLst>
                    <a:ext uri="{9D8B030D-6E8A-4147-A177-3AD203B41FA5}">
                      <a16:colId xmlns:a16="http://schemas.microsoft.com/office/drawing/2014/main" val="1733657059"/>
                    </a:ext>
                  </a:extLst>
                </a:gridCol>
              </a:tblGrid>
              <a:tr h="422281">
                <a:tc>
                  <a:txBody>
                    <a:bodyPr/>
                    <a:lstStyle/>
                    <a:p>
                      <a:pPr algn="ctr" rtl="0" fontAlgn="ctr">
                        <a:buNone/>
                      </a:pPr>
                      <a:r>
                        <a:rPr lang="en-IN" sz="900" u="none" strike="noStrike">
                          <a:effectLst/>
                        </a:rPr>
                        <a:t>ØDefect identifier</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ctr" fontAlgn="b">
                        <a:buNone/>
                      </a:pPr>
                      <a:r>
                        <a:rPr lang="en-US" sz="900" u="none" strike="noStrike">
                          <a:effectLst/>
                        </a:rPr>
                        <a:t>Def_login with default fifth username and first default password_001</a:t>
                      </a:r>
                      <a:endParaRPr lang="en-US"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851122442"/>
                  </a:ext>
                </a:extLst>
              </a:tr>
              <a:tr h="1061117">
                <a:tc>
                  <a:txBody>
                    <a:bodyPr/>
                    <a:lstStyle/>
                    <a:p>
                      <a:pPr algn="ctr" rtl="0" fontAlgn="ctr">
                        <a:buNone/>
                      </a:pPr>
                      <a:r>
                        <a:rPr lang="en-IN" sz="900" u="none" strike="noStrike">
                          <a:effectLst/>
                        </a:rPr>
                        <a:t>ØDefect summary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ctr" fontAlgn="b">
                        <a:buNone/>
                      </a:pPr>
                      <a:r>
                        <a:rPr lang="en-US" sz="900" u="none" strike="noStrike">
                          <a:effectLst/>
                        </a:rPr>
                        <a:t>Expected result= It should navigate to homepage and displays product images and product information ,but Actual result=It is not navigating to the homepage,it is showing like"Your account has been locked" .</a:t>
                      </a:r>
                      <a:endParaRPr lang="en-US"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4022516052"/>
                  </a:ext>
                </a:extLst>
              </a:tr>
              <a:tr h="211140">
                <a:tc>
                  <a:txBody>
                    <a:bodyPr/>
                    <a:lstStyle/>
                    <a:p>
                      <a:pPr algn="ctr" rtl="0" fontAlgn="ctr">
                        <a:buNone/>
                      </a:pPr>
                      <a:r>
                        <a:rPr lang="en-IN" sz="900" u="none" strike="noStrike">
                          <a:effectLst/>
                        </a:rPr>
                        <a:t>ØTest Id</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TC-006</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741510432"/>
                  </a:ext>
                </a:extLst>
              </a:tr>
              <a:tr h="211140">
                <a:tc>
                  <a:txBody>
                    <a:bodyPr/>
                    <a:lstStyle/>
                    <a:p>
                      <a:pPr algn="ctr" rtl="0" fontAlgn="ctr">
                        <a:buNone/>
                      </a:pPr>
                      <a:r>
                        <a:rPr lang="en-IN" sz="900" u="none" strike="noStrike">
                          <a:effectLst/>
                        </a:rPr>
                        <a:t>ØTest case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TC_ default_login5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369433727"/>
                  </a:ext>
                </a:extLst>
              </a:tr>
              <a:tr h="211140">
                <a:tc>
                  <a:txBody>
                    <a:bodyPr/>
                    <a:lstStyle/>
                    <a:p>
                      <a:pPr algn="ctr" rtl="0" fontAlgn="ctr">
                        <a:buNone/>
                      </a:pPr>
                      <a:r>
                        <a:rPr lang="en-IN" sz="900" u="none" strike="noStrike">
                          <a:effectLst/>
                        </a:rPr>
                        <a:t>ØModule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ctr" fontAlgn="b">
                        <a:buNone/>
                      </a:pPr>
                      <a:r>
                        <a:rPr lang="en-IN" sz="900" u="none" strike="noStrike">
                          <a:effectLst/>
                        </a:rPr>
                        <a:t>Login to the website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173667490"/>
                  </a:ext>
                </a:extLst>
              </a:tr>
              <a:tr h="860803">
                <a:tc>
                  <a:txBody>
                    <a:bodyPr/>
                    <a:lstStyle/>
                    <a:p>
                      <a:pPr algn="ctr" rtl="0" fontAlgn="ctr">
                        <a:buNone/>
                      </a:pPr>
                      <a:r>
                        <a:rPr lang="en-IN" sz="900" u="none" strike="noStrike">
                          <a:effectLst/>
                        </a:rPr>
                        <a:t>Øreproducible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ctr" fontAlgn="ctr">
                        <a:buNone/>
                      </a:pPr>
                      <a:r>
                        <a:rPr lang="en-US" sz="900" u="none" strike="noStrike">
                          <a:effectLst/>
                        </a:rPr>
                        <a:t>1.click on URL 2.navigates to home page 3.click on sign in button 4.signin page will be opened 5. select second default username and default password </a:t>
                      </a:r>
                      <a:endParaRPr lang="en-US" sz="900" b="0" i="0" u="none" strike="noStrike">
                        <a:solidFill>
                          <a:srgbClr val="000000"/>
                        </a:solidFill>
                        <a:effectLst/>
                        <a:latin typeface="Calibri" panose="020F0502020204030204" pitchFamily="34" charset="0"/>
                      </a:endParaRPr>
                    </a:p>
                  </a:txBody>
                  <a:tcPr marL="3643" marR="3643" marT="3643" marB="0" anchor="ctr"/>
                </a:tc>
                <a:extLst>
                  <a:ext uri="{0D108BD9-81ED-4DB2-BD59-A6C34878D82A}">
                    <a16:rowId xmlns:a16="http://schemas.microsoft.com/office/drawing/2014/main" val="3355337690"/>
                  </a:ext>
                </a:extLst>
              </a:tr>
              <a:tr h="211140">
                <a:tc>
                  <a:txBody>
                    <a:bodyPr/>
                    <a:lstStyle/>
                    <a:p>
                      <a:pPr algn="ctr" rtl="0" fontAlgn="ctr">
                        <a:buNone/>
                      </a:pPr>
                      <a:r>
                        <a:rPr lang="en-IN" sz="900" u="none" strike="noStrike">
                          <a:effectLst/>
                        </a:rPr>
                        <a:t>Øseverity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Medium</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758893166"/>
                  </a:ext>
                </a:extLst>
              </a:tr>
              <a:tr h="211140">
                <a:tc>
                  <a:txBody>
                    <a:bodyPr/>
                    <a:lstStyle/>
                    <a:p>
                      <a:pPr algn="ctr" rtl="0" fontAlgn="ctr">
                        <a:buNone/>
                      </a:pPr>
                      <a:r>
                        <a:rPr lang="en-IN" sz="900" u="none" strike="noStrike">
                          <a:effectLst/>
                        </a:rPr>
                        <a:t>Øpriority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500" u="none" strike="noStrike">
                          <a:effectLst/>
                        </a:rPr>
                        <a:t>                                        </a:t>
                      </a:r>
                      <a:r>
                        <a:rPr lang="en-IN" sz="900" u="none" strike="noStrike">
                          <a:effectLst/>
                        </a:rPr>
                        <a:t>   Medium</a:t>
                      </a: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793705993"/>
                  </a:ext>
                </a:extLst>
              </a:tr>
              <a:tr h="211140">
                <a:tc>
                  <a:txBody>
                    <a:bodyPr/>
                    <a:lstStyle/>
                    <a:p>
                      <a:pPr algn="ctr" rtl="0" fontAlgn="ctr">
                        <a:buNone/>
                      </a:pPr>
                      <a:r>
                        <a:rPr lang="en-IN" sz="900" u="none" strike="noStrike">
                          <a:effectLst/>
                        </a:rPr>
                        <a:t>ØRaised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Nikhitha</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606176202"/>
                  </a:ext>
                </a:extLst>
              </a:tr>
              <a:tr h="211140">
                <a:tc>
                  <a:txBody>
                    <a:bodyPr/>
                    <a:lstStyle/>
                    <a:p>
                      <a:pPr algn="ctr" rtl="0" fontAlgn="ctr">
                        <a:buNone/>
                      </a:pPr>
                      <a:r>
                        <a:rPr lang="en-IN" sz="900" u="none" strike="noStrike">
                          <a:effectLst/>
                        </a:rPr>
                        <a:t>ØAssigned to</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(TL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4091686423"/>
                  </a:ext>
                </a:extLst>
              </a:tr>
              <a:tr h="211140">
                <a:tc>
                  <a:txBody>
                    <a:bodyPr/>
                    <a:lstStyle/>
                    <a:p>
                      <a:pPr algn="ctr" rtl="0" fontAlgn="ctr">
                        <a:buNone/>
                      </a:pPr>
                      <a:r>
                        <a:rPr lang="en-IN" sz="900" u="none" strike="noStrike">
                          <a:effectLst/>
                        </a:rPr>
                        <a:t>ØDate of assignment</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779863407"/>
                  </a:ext>
                </a:extLst>
              </a:tr>
              <a:tr h="211140">
                <a:tc>
                  <a:txBody>
                    <a:bodyPr/>
                    <a:lstStyle/>
                    <a:p>
                      <a:pPr algn="ctr" rtl="0" fontAlgn="ctr">
                        <a:buNone/>
                      </a:pPr>
                      <a:r>
                        <a:rPr lang="en-IN" sz="900" u="none" strike="noStrike">
                          <a:effectLst/>
                        </a:rPr>
                        <a:t>Østatus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open</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294926058"/>
                  </a:ext>
                </a:extLst>
              </a:tr>
              <a:tr h="211140">
                <a:tc>
                  <a:txBody>
                    <a:bodyPr/>
                    <a:lstStyle/>
                    <a:p>
                      <a:pPr algn="ctr" rtl="0" fontAlgn="ctr">
                        <a:buNone/>
                      </a:pPr>
                      <a:r>
                        <a:rPr lang="en-IN" sz="900" u="none" strike="noStrike">
                          <a:effectLst/>
                        </a:rPr>
                        <a:t>ØSnap shots</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endParaRPr lang="en-IN" sz="5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351973013"/>
                  </a:ext>
                </a:extLst>
              </a:tr>
              <a:tr h="211140">
                <a:tc>
                  <a:txBody>
                    <a:bodyPr/>
                    <a:lstStyle/>
                    <a:p>
                      <a:pPr algn="ctr" rtl="0" fontAlgn="ctr">
                        <a:buNone/>
                      </a:pPr>
                      <a:r>
                        <a:rPr lang="en-IN" sz="900" u="none" strike="noStrike">
                          <a:effectLst/>
                        </a:rPr>
                        <a:t>ØFixed by</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(Developer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1943100651"/>
                  </a:ext>
                </a:extLst>
              </a:tr>
              <a:tr h="211140">
                <a:tc>
                  <a:txBody>
                    <a:bodyPr/>
                    <a:lstStyle/>
                    <a:p>
                      <a:pPr algn="ctr" rtl="0" fontAlgn="ctr">
                        <a:buNone/>
                      </a:pPr>
                      <a:r>
                        <a:rPr lang="en-IN" sz="900" u="none" strike="noStrike">
                          <a:effectLst/>
                        </a:rPr>
                        <a:t>ØDate of fixing=</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03-09-2025</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3886192727"/>
                  </a:ext>
                </a:extLst>
              </a:tr>
              <a:tr h="211140">
                <a:tc>
                  <a:txBody>
                    <a:bodyPr/>
                    <a:lstStyle/>
                    <a:p>
                      <a:pPr algn="ctr" rtl="0" fontAlgn="ctr">
                        <a:buNone/>
                      </a:pPr>
                      <a:r>
                        <a:rPr lang="en-IN" sz="900" u="none" strike="noStrike">
                          <a:effectLst/>
                        </a:rPr>
                        <a:t>ØApprovals=manager name</a:t>
                      </a:r>
                      <a:endParaRPr lang="en-IN" sz="900" b="0" i="0" u="none" strike="noStrike">
                        <a:solidFill>
                          <a:srgbClr val="000000"/>
                        </a:solidFill>
                        <a:effectLst/>
                        <a:latin typeface="Wingdings" panose="05000000000000000000" pitchFamily="2" charset="2"/>
                      </a:endParaRPr>
                    </a:p>
                  </a:txBody>
                  <a:tcPr marL="3643" marR="3643" marT="3643" marB="0" anchor="ctr"/>
                </a:tc>
                <a:tc>
                  <a:txBody>
                    <a:bodyPr/>
                    <a:lstStyle/>
                    <a:p>
                      <a:pPr algn="l" fontAlgn="b">
                        <a:buNone/>
                      </a:pPr>
                      <a:r>
                        <a:rPr lang="en-IN" sz="900" u="none" strike="noStrike">
                          <a:effectLst/>
                        </a:rPr>
                        <a:t>                 (manager name)</a:t>
                      </a:r>
                      <a:endParaRPr lang="en-IN" sz="900" b="0" i="0" u="none" strike="noStrike">
                        <a:solidFill>
                          <a:srgbClr val="000000"/>
                        </a:solidFill>
                        <a:effectLst/>
                        <a:latin typeface="Calibri" panose="020F0502020204030204" pitchFamily="34" charset="0"/>
                      </a:endParaRPr>
                    </a:p>
                  </a:txBody>
                  <a:tcPr marL="3643" marR="3643" marT="3643" marB="0" anchor="b"/>
                </a:tc>
                <a:extLst>
                  <a:ext uri="{0D108BD9-81ED-4DB2-BD59-A6C34878D82A}">
                    <a16:rowId xmlns:a16="http://schemas.microsoft.com/office/drawing/2014/main" val="2118351832"/>
                  </a:ext>
                </a:extLst>
              </a:tr>
            </a:tbl>
          </a:graphicData>
        </a:graphic>
      </p:graphicFrame>
      <p:sp>
        <p:nvSpPr>
          <p:cNvPr id="4" name="TextBox 3">
            <a:extLst>
              <a:ext uri="{FF2B5EF4-FFF2-40B4-BE49-F238E27FC236}">
                <a16:creationId xmlns:a16="http://schemas.microsoft.com/office/drawing/2014/main" id="{7B0D3555-6CF4-6878-33E4-F2D4A59293E5}"/>
              </a:ext>
            </a:extLst>
          </p:cNvPr>
          <p:cNvSpPr txBox="1"/>
          <p:nvPr/>
        </p:nvSpPr>
        <p:spPr>
          <a:xfrm>
            <a:off x="1130531" y="415636"/>
            <a:ext cx="1784463" cy="369332"/>
          </a:xfrm>
          <a:prstGeom prst="rect">
            <a:avLst/>
          </a:prstGeom>
          <a:noFill/>
        </p:spPr>
        <p:txBody>
          <a:bodyPr wrap="none" rtlCol="0">
            <a:spAutoFit/>
          </a:bodyPr>
          <a:lstStyle/>
          <a:p>
            <a:r>
              <a:rPr lang="en-IN"/>
              <a:t>DEFECT REPORT1</a:t>
            </a:r>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1164</TotalTime>
  <Words>1570</Words>
  <Application>Microsoft Office PowerPoint</Application>
  <PresentationFormat>Widescreen</PresentationFormat>
  <Paragraphs>231</Paragraphs>
  <Slides>17</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Arial</vt:lpstr>
      <vt:lpstr>Arial Black</vt:lpstr>
      <vt:lpstr>Arial Rounded MT Bold</vt:lpstr>
      <vt:lpstr>Calibri</vt:lpstr>
      <vt:lpstr>Cooper Black</vt:lpstr>
      <vt:lpstr>Corbel</vt:lpstr>
      <vt:lpstr>Courier New</vt:lpstr>
      <vt:lpstr>Gill Sans MT</vt:lpstr>
      <vt:lpstr>Times New Roman</vt:lpstr>
      <vt:lpstr>Wingdings</vt:lpstr>
      <vt:lpstr>Gallery</vt:lpstr>
      <vt:lpstr>Browser stack demo website </vt:lpstr>
      <vt:lpstr>Introduction: :  </vt:lpstr>
      <vt:lpstr>Responsibilities</vt:lpstr>
      <vt:lpstr>Overview </vt:lpstr>
      <vt:lpstr>Modules: </vt:lpstr>
      <vt:lpstr>PowerPoint Presentation</vt:lpstr>
      <vt:lpstr>MODULES</vt:lpstr>
      <vt:lpstr>Defects</vt:lpstr>
      <vt:lpstr>PowerPoint Presentation</vt:lpstr>
      <vt:lpstr>PowerPoint Presentation</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samrudhi Sakoji</dc:creator>
  <cp:lastModifiedBy>NitishReddy Devireddy</cp:lastModifiedBy>
  <cp:revision>50</cp:revision>
  <dcterms:created xsi:type="dcterms:W3CDTF">2024-02-15T17:31:50Z</dcterms:created>
  <dcterms:modified xsi:type="dcterms:W3CDTF">2025-09-09T03:32:20Z</dcterms:modified>
</cp:coreProperties>
</file>