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68f81f1ee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68f81f1ee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68f81f1ee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68f81f1e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8f81f1ee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8f81f1ee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8f81f1ee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8f81f1ee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68f81f1ee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68f81f1ee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8f81f1ee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8f81f1ee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8f81f1ee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8f81f1ee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8f81f1ee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8f81f1ee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68f81f1ee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68f81f1e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68f81f1ee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68f81f1ee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68f81f1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68f81f1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68f81f1ee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68f81f1ee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68f81f1ee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68f81f1ee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68f81f1ee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68f81f1ee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68f81f1ee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68f81f1ee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68f81f1e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68f81f1e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68f81f1ee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68f81f1ee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68f81f1ee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68f81f1ee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8f81f1ee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68f81f1ee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68f81f1ee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68f81f1ee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68f81f1e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68f81f1e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8f81f1e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8f81f1e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68f81f1ee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68f81f1ee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68f81f1ee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68f81f1ee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68f81f1ee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68f81f1ee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68f81f1ee_8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68f81f1ee_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68f81f1ee_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68f81f1ee_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2a375cf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2a375cf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68f81f1ee_8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68f81f1ee_8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8f81f1e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8f81f1e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8f81f1e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8f81f1e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68f81f1e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68f81f1e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8f81f1e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68f81f1e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68f81f1e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68f81f1e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68f81f1e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68f81f1e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drive/folders/1GXF8wnNP5fdUfvKAbP_KW7P_5Q8m20f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800">
                <a:latin typeface="Calibri"/>
                <a:ea typeface="Calibri"/>
                <a:cs typeface="Calibri"/>
                <a:sym typeface="Calibri"/>
              </a:rPr>
              <a:t>                          ENGINEERING EXPLORATION  </a:t>
            </a:r>
            <a:endParaRPr b="1" sz="2800">
              <a:latin typeface="Calibri"/>
              <a:ea typeface="Calibri"/>
              <a:cs typeface="Calibri"/>
              <a:sym typeface="Calibri"/>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pic>
        <p:nvPicPr>
          <p:cNvPr id="56" name="Google Shape;56;p13"/>
          <p:cNvPicPr preferRelativeResize="0"/>
          <p:nvPr/>
        </p:nvPicPr>
        <p:blipFill>
          <a:blip r:embed="rId3">
            <a:alphaModFix/>
          </a:blip>
          <a:stretch>
            <a:fillRect/>
          </a:stretch>
        </p:blipFill>
        <p:spPr>
          <a:xfrm>
            <a:off x="1159675" y="275125"/>
            <a:ext cx="6973500" cy="990600"/>
          </a:xfrm>
          <a:prstGeom prst="rect">
            <a:avLst/>
          </a:prstGeom>
          <a:noFill/>
          <a:ln>
            <a:noFill/>
          </a:ln>
        </p:spPr>
      </p:pic>
      <p:pic>
        <p:nvPicPr>
          <p:cNvPr id="57" name="Google Shape;57;p13"/>
          <p:cNvPicPr preferRelativeResize="0"/>
          <p:nvPr/>
        </p:nvPicPr>
        <p:blipFill>
          <a:blip r:embed="rId4">
            <a:alphaModFix/>
          </a:blip>
          <a:stretch>
            <a:fillRect/>
          </a:stretch>
        </p:blipFill>
        <p:spPr>
          <a:xfrm>
            <a:off x="2390925" y="2039300"/>
            <a:ext cx="4654450" cy="255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09" name="Google Shape;109;p22"/>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200" u="sng">
                <a:solidFill>
                  <a:schemeClr val="dk1"/>
                </a:solidFill>
                <a:latin typeface="Calibri"/>
                <a:ea typeface="Calibri"/>
                <a:cs typeface="Calibri"/>
                <a:sym typeface="Calibri"/>
              </a:rPr>
              <a:t>Methodology:</a:t>
            </a:r>
            <a:endParaRPr b="1" sz="2200" u="sng">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2200">
              <a:solidFill>
                <a:schemeClr val="dk1"/>
              </a:solidFill>
              <a:latin typeface="Calibri"/>
              <a:ea typeface="Calibri"/>
              <a:cs typeface="Calibri"/>
              <a:sym typeface="Calibri"/>
            </a:endParaRPr>
          </a:p>
        </p:txBody>
      </p:sp>
      <p:pic>
        <p:nvPicPr>
          <p:cNvPr id="110" name="Google Shape;110;p22"/>
          <p:cNvPicPr preferRelativeResize="0"/>
          <p:nvPr/>
        </p:nvPicPr>
        <p:blipFill>
          <a:blip r:embed="rId3">
            <a:alphaModFix/>
          </a:blip>
          <a:stretch>
            <a:fillRect/>
          </a:stretch>
        </p:blipFill>
        <p:spPr>
          <a:xfrm>
            <a:off x="591750" y="944463"/>
            <a:ext cx="6648450"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16" name="Google Shape;116;p23"/>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a:solidFill>
                  <a:schemeClr val="dk1"/>
                </a:solidFill>
                <a:latin typeface="Calibri"/>
                <a:ea typeface="Calibri"/>
                <a:cs typeface="Calibri"/>
                <a:sym typeface="Calibri"/>
              </a:rPr>
              <a:t>The above level diagram is the functioning of the Library Management System in a very lucid way. The user can either be a staff or a student. The system will provide view functionality to view different books available in the library. Further, the library staff person can add/update the resources. The users of the system can request to issue/return the book for which they have to follow certain criteria.</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2200">
                <a:solidFill>
                  <a:schemeClr val="dk1"/>
                </a:solidFill>
                <a:latin typeface="Calibri"/>
                <a:ea typeface="Calibri"/>
                <a:cs typeface="Calibri"/>
                <a:sym typeface="Calibri"/>
              </a:rPr>
              <a:t>Description of the Files:</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7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mainwindow.py</a:t>
            </a:r>
            <a:r>
              <a:rPr lang="en">
                <a:solidFill>
                  <a:schemeClr val="dk1"/>
                </a:solidFill>
                <a:latin typeface="Calibri"/>
                <a:ea typeface="Calibri"/>
                <a:cs typeface="Calibri"/>
                <a:sym typeface="Calibri"/>
              </a:rPr>
              <a:t> – which does function call to all other python files</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add_book.py</a:t>
            </a:r>
            <a:r>
              <a:rPr lang="en">
                <a:solidFill>
                  <a:schemeClr val="dk1"/>
                </a:solidFill>
                <a:latin typeface="Calibri"/>
                <a:ea typeface="Calibri"/>
                <a:cs typeface="Calibri"/>
                <a:sym typeface="Calibri"/>
              </a:rPr>
              <a:t> – To add the book</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view_books.py</a:t>
            </a:r>
            <a:r>
              <a:rPr lang="en">
                <a:solidFill>
                  <a:schemeClr val="dk1"/>
                </a:solidFill>
                <a:latin typeface="Calibri"/>
                <a:ea typeface="Calibri"/>
                <a:cs typeface="Calibri"/>
                <a:sym typeface="Calibri"/>
              </a:rPr>
              <a:t> – To view the list of books in the library</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remove_book.py</a:t>
            </a:r>
            <a:r>
              <a:rPr lang="en">
                <a:solidFill>
                  <a:schemeClr val="dk1"/>
                </a:solidFill>
                <a:latin typeface="Calibri"/>
                <a:ea typeface="Calibri"/>
                <a:cs typeface="Calibri"/>
                <a:sym typeface="Calibri"/>
              </a:rPr>
              <a:t> – To remove a book from library</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issue_book.py</a:t>
            </a:r>
            <a:r>
              <a:rPr lang="en">
                <a:solidFill>
                  <a:schemeClr val="dk1"/>
                </a:solidFill>
                <a:latin typeface="Calibri"/>
                <a:ea typeface="Calibri"/>
                <a:cs typeface="Calibri"/>
                <a:sym typeface="Calibri"/>
              </a:rPr>
              <a:t> – To issue a book from library</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return_book.py</a:t>
            </a:r>
            <a:r>
              <a:rPr lang="en">
                <a:solidFill>
                  <a:schemeClr val="dk1"/>
                </a:solidFill>
                <a:latin typeface="Calibri"/>
                <a:ea typeface="Calibri"/>
                <a:cs typeface="Calibri"/>
                <a:sym typeface="Calibri"/>
              </a:rPr>
              <a:t> – To return a book to the library</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books.txt</a:t>
            </a:r>
            <a:r>
              <a:rPr lang="en">
                <a:solidFill>
                  <a:schemeClr val="dk1"/>
                </a:solidFill>
                <a:latin typeface="Calibri"/>
                <a:ea typeface="Calibri"/>
                <a:cs typeface="Calibri"/>
                <a:sym typeface="Calibri"/>
              </a:rPr>
              <a:t> – To store the data related to books in the library</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22" name="Google Shape;122;p24"/>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35483"/>
              <a:buFont typeface="Arial"/>
              <a:buNone/>
            </a:pPr>
            <a:r>
              <a:rPr b="1" lang="en" sz="3100" u="sng">
                <a:solidFill>
                  <a:schemeClr val="dk1"/>
                </a:solidFill>
                <a:latin typeface="Calibri"/>
                <a:ea typeface="Calibri"/>
                <a:cs typeface="Calibri"/>
                <a:sym typeface="Calibri"/>
              </a:rPr>
              <a:t>Source Code</a:t>
            </a:r>
            <a:endParaRPr b="1" sz="3100" u="sng">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100" u="sng">
                <a:solidFill>
                  <a:srgbClr val="1155CC"/>
                </a:solidFill>
                <a:latin typeface="Calibri"/>
                <a:ea typeface="Calibri"/>
                <a:cs typeface="Calibri"/>
                <a:sym typeface="Calibri"/>
                <a:hlinkClick r:id="rId3">
                  <a:extLst>
                    <a:ext uri="{A12FA001-AC4F-418D-AE19-62706E023703}">
                      <ahyp:hlinkClr val="tx"/>
                    </a:ext>
                  </a:extLst>
                </a:hlinkClick>
              </a:rPr>
              <a:t>Library Management System (E.E Project)</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3100">
                <a:solidFill>
                  <a:schemeClr val="dk1"/>
                </a:solidFill>
                <a:latin typeface="Calibri"/>
                <a:ea typeface="Calibri"/>
                <a:cs typeface="Calibri"/>
                <a:sym typeface="Calibri"/>
              </a:rPr>
              <a:t>view_books.py file:</a:t>
            </a:r>
            <a:endParaRPr b="1" sz="31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br>
              <a:rPr lang="en">
                <a:solidFill>
                  <a:schemeClr val="dk1"/>
                </a:solidFill>
                <a:latin typeface="Calibri"/>
                <a:ea typeface="Calibri"/>
                <a:cs typeface="Calibri"/>
                <a:sym typeface="Calibri"/>
              </a:rPr>
            </a:br>
            <a:r>
              <a:rPr lang="en" sz="2400">
                <a:solidFill>
                  <a:schemeClr val="dk1"/>
                </a:solidFill>
                <a:latin typeface="Calibri"/>
                <a:ea typeface="Calibri"/>
                <a:cs typeface="Calibri"/>
                <a:sym typeface="Calibri"/>
              </a:rPr>
              <a:t>from tkinter import *</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def viewbooks():</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global root4</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root4=Tk()</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root4.geometry("700x780")</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root4.minsize(700,780)</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root4.title("View Books")</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heading=Label(root4,text="BOOKS DETAILS",bg='black',fg="yellow",font="gotham 20 bold",borderwidth=10,relief=SUNKEN,padx=10,pady=4)</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    heading.pack(pady=5,fill=X)</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73333"/>
              <a:buFont typeface="Arial"/>
              <a:buNone/>
            </a:pPr>
            <a:r>
              <a:rPr lang="en" sz="1500">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457200" rtl="0" algn="l">
              <a:lnSpc>
                <a:spcPct val="100000"/>
              </a:lnSpc>
              <a:spcBef>
                <a:spcPts val="0"/>
              </a:spcBef>
              <a:spcAft>
                <a:spcPts val="0"/>
              </a:spcAft>
              <a:buClr>
                <a:schemeClr val="dk1"/>
              </a:buClr>
              <a:buSzPct val="61111"/>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28" name="Google Shape;128;p25"/>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8800">
                <a:solidFill>
                  <a:schemeClr val="dk1"/>
                </a:solidFill>
                <a:latin typeface="Calibri"/>
                <a:ea typeface="Calibri"/>
                <a:cs typeface="Calibri"/>
                <a:sym typeface="Calibri"/>
              </a:rPr>
              <a:t>add_book.py file:</a:t>
            </a:r>
            <a:endParaRPr b="1" sz="8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316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from tkinter import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from tkinter import messagebox</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def bookadd():</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global bookinfo1, bookinfo2, bookinfo3, bookinfo4, root5</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def addbook():</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book_id = bookinfo1.get()</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title = bookinfo2.get()</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author = bookinfo3.get()</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status = bookinfo4.get()</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with open('books.txt', 'a') as f:</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f.write(f"\n{book_id}: {{TITLE:  {title}, AUTHOR:  {author}, STATUS:  {status}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messagebox.showinfo('Success',"Book added successfully")</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root5.destroy()</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6735">
                <a:solidFill>
                  <a:schemeClr val="dk1"/>
                </a:solidFill>
                <a:latin typeface="Calibri"/>
                <a:ea typeface="Calibri"/>
                <a:cs typeface="Calibri"/>
                <a:sym typeface="Calibri"/>
              </a:rPr>
              <a:t>        return</a:t>
            </a:r>
            <a:endParaRPr sz="6735">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275"/>
              <a:buFont typeface="Arial"/>
              <a:buNone/>
            </a:pPr>
            <a:r>
              <a:t/>
            </a:r>
            <a:endParaRPr b="1" sz="6685" u="sng">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6666"/>
              <a:buFont typeface="Arial"/>
              <a:buNone/>
            </a:pPr>
            <a:r>
              <a:t/>
            </a:r>
            <a:endParaRPr b="1" sz="165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34" name="Google Shape;134;p26"/>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main_frame=Frame(root4,height=700,width=780,borderwidth=8,relief=RIDGE,bg="grey",padx=8)</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main_frame.pack(side=LEFT,anchor="nw",fill=X and Y)</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Label(main_frame,text="book id : {book details}", font="cambria 13 bold",pady=5,bg="grey").pack(anchor="nw")</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with open("books.txt", "r") as f:</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data=f.read()</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data=data.split('\n')</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print(data)</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for i in data:</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Label(main_frame,text=f"{i}",font="times 12",bg="grey").pack(anchor="nw")</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root4.mainloop()</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40" name="Google Shape;140;p27"/>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45720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root5=Tk()</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root5.geometry("560x490")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root5.minsize(560,490)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root5.title("Library Management System")</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Label(root5,text="ADD BOOK",font=("times",28,"bold"),fg="yellow",bg="black",borderwidth=12,relief=SUNKEN).pack(side=TOP,fill=X)</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Label(root5,text=" Enter the following details ",fg="black").pack(pady=5)</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labelframe = Frame(root5,height=800,width=600,bg='black')</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labelframe.place(relx=0.1,rely=0.3,relwidth=0.8,relheight=0.45)</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lb1 = Label(labelframe,text='Book ID : ',bg='black',fg='white')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lb1.place(relx=0.05,rely=0.2,relheight=0.08)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bookinfo1 = Entry(labelframe)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bookinfo1.place(relx=0.3,rely=0.2,relwidth=0.62,relheight=0.08)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lb2 = Label(labelframe,text='Title : ',bg='black',fg='white')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lb2.place(relx=0.05,rely=0.35,relheight=0.08)</a:t>
            </a:r>
            <a:endParaRPr b="1" sz="165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46" name="Google Shape;146;p28"/>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bookinfo2 = Entry(labelframe)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bookinfo2.place(relx=0.3,rely=0.35,relwidth=0.62,relheight=0.08)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lb3 = Label(labelframe,text='Author : ',bg='black',fg='white')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lb3.place(relx=0.05,rely=0.50,relheight=0.08)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bookinfo3 = Entry(labelframe)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bookinfo3.place(relx=0.3,rely=0.50,relwidth=0.62,relheight=0.08)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lb4 = Label(labelframe,text='Status(avail/issued) : ',bg='black',fg='white')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lb4.place(relx=0.05,rely=0.65,relheight=0.08)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bookinfo4 = Entry(labelframe)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bookinfo4.place(relx=0.3,rely=0.65,relwidth=0.62,relheight=0.08)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Submit = Button(labelframe,text='Submit',font=("times 11 bold"),command=addbook)</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Submit.place(relx=0.3,rely=0.83,relwidth=0.18,relheight=0.15)</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Quit = Button(labelframe,text='Quit',font=("times 11 bold"),command=root5.destroy)</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Quit.place(relx=0.53,rely=0.83,relwidth=0.18,relheight=0.15)</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root5.mainloop()</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52" name="Google Shape;152;p29"/>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35483"/>
              <a:buFont typeface="Arial"/>
              <a:buNone/>
            </a:pPr>
            <a:r>
              <a:rPr b="1" lang="en" sz="3100">
                <a:solidFill>
                  <a:schemeClr val="dk1"/>
                </a:solidFill>
                <a:latin typeface="Calibri"/>
                <a:ea typeface="Calibri"/>
                <a:cs typeface="Calibri"/>
                <a:sym typeface="Calibri"/>
              </a:rPr>
              <a:t>remove_book.py file:</a:t>
            </a:r>
            <a:br>
              <a:rPr lang="en" sz="1500">
                <a:solidFill>
                  <a:schemeClr val="dk1"/>
                </a:solidFill>
                <a:latin typeface="Calibri"/>
                <a:ea typeface="Calibri"/>
                <a:cs typeface="Calibri"/>
                <a:sym typeface="Calibri"/>
              </a:rPr>
            </a:br>
            <a:r>
              <a:rPr lang="en" sz="2350">
                <a:solidFill>
                  <a:schemeClr val="dk1"/>
                </a:solidFill>
                <a:latin typeface="Calibri"/>
                <a:ea typeface="Calibri"/>
                <a:cs typeface="Calibri"/>
                <a:sym typeface="Calibri"/>
              </a:rPr>
              <a:t>from tkinter import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from tkinter import messagebox</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def bookremove():</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global book_id, root2</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def removebook():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bid=book_id.get()</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if bid:</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with open("books.txt", "r") as f_old:</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data=f_old.read()</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with open("books.txt", "w") as f_new:</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data=data.split('\n')</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for j in data:</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if bid in j:</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pass</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else:</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f_new.write(f"{j}\n")</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messagebox.showinfo("Book Removed","Book removed from data.")</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58" name="Google Shape;158;p30"/>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else: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messagebox.showerror("Invalid ID","Please enter correct book id.")</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root2.destroy()</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return</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root2=Tk()</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root2.geometry("455x300")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root2.maxsize(455,300)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root2.minsize(455,300)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root2.title("Remove Book")</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heading=Label(root2,text="REMOVE BOOK",bg='black',fg="yellow",font="gotham 28 bold",borderwidth=10,relief=SUNKEN,padx=75,pady=8)</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heading.grid(row=0,column=0)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f1=Frame(root2,height=10,width=700,bg="black",pady=30,padx=80)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64" name="Google Shape;164;p31"/>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f1.grid(row=3,column=0,pady=5)</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Label(f1,text="Enter book id:",bg="black",fg="white",font="comicsanms 11",padx=10,pady=10).grid(row=3,column=1)</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book_id=Entry(f1)</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book_id.grid(row=3,column=2)</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Button(f1,text="Exit",font=("times 11 bold"),command=root2.destroy,padx=8).grid(row=6,column=2,padx=10,pady=10)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Button(f1,text="Submit",font=("times 11 bold"),command=removebook).grid(row=5,column=2,padx=10,pady=10)</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root2.mainloop()</a:t>
            </a:r>
            <a:endParaRPr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flipH="1" rot="10800000">
            <a:off x="311700" y="428525"/>
            <a:ext cx="8520600" cy="1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214325"/>
            <a:ext cx="8520600" cy="4354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Prepared for:</a:t>
            </a:r>
            <a:endParaRPr b="1" sz="2200"/>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The Department of Engineering Exploration</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Chaitanya Bharathi Institute of Technology, Hyderabad</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Prepared by:</a:t>
            </a:r>
            <a:endParaRPr b="1" sz="2200">
              <a:latin typeface="Calibri"/>
              <a:ea typeface="Calibri"/>
              <a:cs typeface="Calibri"/>
              <a:sym typeface="Calibri"/>
            </a:endParaRPr>
          </a:p>
          <a:p>
            <a:pPr indent="0" lvl="0" marL="0" rtl="0" algn="l">
              <a:lnSpc>
                <a:spcPct val="100000"/>
              </a:lnSpc>
              <a:spcBef>
                <a:spcPts val="75"/>
              </a:spcBef>
              <a:spcAft>
                <a:spcPts val="0"/>
              </a:spcAft>
              <a:buClr>
                <a:schemeClr val="dk1"/>
              </a:buClr>
              <a:buSzPts val="1100"/>
              <a:buFont typeface="Arial"/>
              <a:buNone/>
            </a:pPr>
            <a:r>
              <a:rPr lang="en">
                <a:solidFill>
                  <a:schemeClr val="dk1"/>
                </a:solidFill>
                <a:latin typeface="Calibri"/>
                <a:ea typeface="Calibri"/>
                <a:cs typeface="Calibri"/>
                <a:sym typeface="Calibri"/>
              </a:rPr>
              <a:t>Nikhitha Tubati ------------------------------------------------------160120733012</a:t>
            </a:r>
            <a:endParaRPr>
              <a:solidFill>
                <a:schemeClr val="dk1"/>
              </a:solidFill>
              <a:latin typeface="Calibri"/>
              <a:ea typeface="Calibri"/>
              <a:cs typeface="Calibri"/>
              <a:sym typeface="Calibri"/>
            </a:endParaRPr>
          </a:p>
          <a:p>
            <a:pPr indent="0" lvl="0" marL="0" rtl="0" algn="ctr">
              <a:lnSpc>
                <a:spcPct val="100000"/>
              </a:lnSpc>
              <a:spcBef>
                <a:spcPts val="75"/>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75"/>
              </a:spcBef>
              <a:spcAft>
                <a:spcPts val="0"/>
              </a:spcAft>
              <a:buClr>
                <a:schemeClr val="dk1"/>
              </a:buClr>
              <a:buSzPts val="1100"/>
              <a:buFont typeface="Arial"/>
              <a:buNone/>
            </a:pPr>
            <a:r>
              <a:rPr lang="en">
                <a:solidFill>
                  <a:schemeClr val="dk1"/>
                </a:solidFill>
                <a:latin typeface="Calibri"/>
                <a:ea typeface="Calibri"/>
                <a:cs typeface="Calibri"/>
                <a:sym typeface="Calibri"/>
              </a:rPr>
              <a:t>Mohd Ameenuddin Ahmed --------------------------------------160120733024</a:t>
            </a:r>
            <a:endParaRPr>
              <a:solidFill>
                <a:schemeClr val="dk1"/>
              </a:solidFill>
              <a:latin typeface="Calibri"/>
              <a:ea typeface="Calibri"/>
              <a:cs typeface="Calibri"/>
              <a:sym typeface="Calibri"/>
            </a:endParaRPr>
          </a:p>
          <a:p>
            <a:pPr indent="0" lvl="0" marL="0" rtl="0" algn="ctr">
              <a:lnSpc>
                <a:spcPct val="100000"/>
              </a:lnSpc>
              <a:spcBef>
                <a:spcPts val="75"/>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75"/>
              </a:spcBef>
              <a:spcAft>
                <a:spcPts val="0"/>
              </a:spcAft>
              <a:buClr>
                <a:schemeClr val="dk1"/>
              </a:buClr>
              <a:buSzPts val="1100"/>
              <a:buFont typeface="Arial"/>
              <a:buNone/>
            </a:pPr>
            <a:r>
              <a:rPr lang="en">
                <a:solidFill>
                  <a:schemeClr val="dk1"/>
                </a:solidFill>
                <a:latin typeface="Calibri"/>
                <a:ea typeface="Calibri"/>
                <a:cs typeface="Calibri"/>
                <a:sym typeface="Calibri"/>
              </a:rPr>
              <a:t>Philip Godala---------------------------------------------------------160120733036</a:t>
            </a:r>
            <a:endParaRPr>
              <a:solidFill>
                <a:schemeClr val="dk1"/>
              </a:solidFill>
              <a:latin typeface="Calibri"/>
              <a:ea typeface="Calibri"/>
              <a:cs typeface="Calibri"/>
              <a:sym typeface="Calibri"/>
            </a:endParaRPr>
          </a:p>
          <a:p>
            <a:pPr indent="0" lvl="0" marL="0" rtl="0" algn="ctr">
              <a:lnSpc>
                <a:spcPct val="100000"/>
              </a:lnSpc>
              <a:spcBef>
                <a:spcPts val="75"/>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75"/>
              </a:spcBef>
              <a:spcAft>
                <a:spcPts val="0"/>
              </a:spcAft>
              <a:buClr>
                <a:schemeClr val="dk1"/>
              </a:buClr>
              <a:buSzPts val="1100"/>
              <a:buFont typeface="Arial"/>
              <a:buNone/>
            </a:pPr>
            <a:r>
              <a:rPr lang="en">
                <a:solidFill>
                  <a:schemeClr val="dk1"/>
                </a:solidFill>
                <a:latin typeface="Calibri"/>
                <a:ea typeface="Calibri"/>
                <a:cs typeface="Calibri"/>
                <a:sym typeface="Calibri"/>
              </a:rPr>
              <a:t>Sai Vishal Uppala ----------------------------------------------------160120733048</a:t>
            </a:r>
            <a:endParaRPr>
              <a:solidFill>
                <a:schemeClr val="dk1"/>
              </a:solidFill>
              <a:latin typeface="Calibri"/>
              <a:ea typeface="Calibri"/>
              <a:cs typeface="Calibri"/>
              <a:sym typeface="Calibri"/>
            </a:endParaRPr>
          </a:p>
          <a:p>
            <a:pPr indent="0" lvl="0" marL="0" rtl="0" algn="ctr">
              <a:lnSpc>
                <a:spcPct val="100000"/>
              </a:lnSpc>
              <a:spcBef>
                <a:spcPts val="75"/>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75"/>
              </a:spcBef>
              <a:spcAft>
                <a:spcPts val="0"/>
              </a:spcAft>
              <a:buClr>
                <a:schemeClr val="dk1"/>
              </a:buClr>
              <a:buSzPts val="1100"/>
              <a:buFont typeface="Arial"/>
              <a:buNone/>
            </a:pPr>
            <a:r>
              <a:rPr lang="en">
                <a:solidFill>
                  <a:schemeClr val="dk1"/>
                </a:solidFill>
                <a:latin typeface="Calibri"/>
                <a:ea typeface="Calibri"/>
                <a:cs typeface="Calibri"/>
                <a:sym typeface="Calibri"/>
              </a:rPr>
              <a:t>Vishnu Sathwik Rebally --------------------------------------------160120733060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70" name="Google Shape;170;p32"/>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31428"/>
              <a:buFont typeface="Arial"/>
              <a:buNone/>
            </a:pPr>
            <a:r>
              <a:rPr b="1" lang="en" sz="3500">
                <a:solidFill>
                  <a:schemeClr val="dk1"/>
                </a:solidFill>
                <a:latin typeface="Calibri"/>
                <a:ea typeface="Calibri"/>
                <a:cs typeface="Calibri"/>
                <a:sym typeface="Calibri"/>
              </a:rPr>
              <a:t>issue_book.py file:</a:t>
            </a:r>
            <a:endParaRPr b="1" sz="3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from tkinter import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from tkinter import messagebox</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def bookissue():</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global book_id, student_id, root3</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def issuebook():</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p=book_id.get()</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q=student_id.get()</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if p and q:</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with open("books.txt", "r") as f:</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data=f.read()</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if p in data:</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messagebox.showinfo("Issues","Book successfully issued to student.")</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else:</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46808"/>
              <a:buFont typeface="Arial"/>
              <a:buNone/>
            </a:pPr>
            <a:r>
              <a:rPr lang="en" sz="2350">
                <a:solidFill>
                  <a:schemeClr val="dk1"/>
                </a:solidFill>
                <a:latin typeface="Calibri"/>
                <a:ea typeface="Calibri"/>
                <a:cs typeface="Calibri"/>
                <a:sym typeface="Calibri"/>
              </a:rPr>
              <a:t>                    messagebox.showerror("Invalid ID","Please enter a valid book ID")</a:t>
            </a:r>
            <a:endParaRPr sz="23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52380"/>
              <a:buFont typeface="Arial"/>
              <a:buNone/>
            </a:pPr>
            <a:r>
              <a:rPr lang="e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52380"/>
              <a:buFont typeface="Arial"/>
              <a:buNone/>
            </a:pPr>
            <a:r>
              <a:rPr lang="e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73333"/>
              <a:buFont typeface="Arial"/>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76" name="Google Shape;176;p33"/>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latin typeface="Calibri"/>
                <a:ea typeface="Calibri"/>
                <a:cs typeface="Calibri"/>
                <a:sym typeface="Calibri"/>
              </a:rPr>
              <a:t>  </a:t>
            </a:r>
            <a:r>
              <a:rPr lang="en" sz="1650">
                <a:solidFill>
                  <a:schemeClr val="dk1"/>
                </a:solidFill>
                <a:latin typeface="Calibri"/>
                <a:ea typeface="Calibri"/>
                <a:cs typeface="Calibri"/>
                <a:sym typeface="Calibri"/>
              </a:rPr>
              <a:t> else:</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messagebox.showerror("Invalid ID","Please enter a valid ID")</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50">
                <a:solidFill>
                  <a:schemeClr val="dk1"/>
                </a:solidFill>
                <a:latin typeface="Calibri"/>
                <a:ea typeface="Calibri"/>
                <a:cs typeface="Calibri"/>
                <a:sym typeface="Calibri"/>
              </a:rPr>
              <a:t>        root3.destroy()</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50">
                <a:solidFill>
                  <a:schemeClr val="dk1"/>
                </a:solidFill>
                <a:latin typeface="Calibri"/>
                <a:ea typeface="Calibri"/>
                <a:cs typeface="Calibri"/>
                <a:sym typeface="Calibri"/>
              </a:rPr>
              <a:t>        return</a:t>
            </a:r>
            <a:endParaRPr sz="165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500">
                <a:solidFill>
                  <a:schemeClr val="dk1"/>
                </a:solidFill>
                <a:latin typeface="Calibri"/>
                <a:ea typeface="Calibri"/>
                <a:cs typeface="Calibri"/>
                <a:sym typeface="Calibri"/>
              </a:rPr>
              <a:t>    </a:t>
            </a:r>
            <a:r>
              <a:rPr lang="en" sz="1700">
                <a:solidFill>
                  <a:schemeClr val="dk1"/>
                </a:solidFill>
                <a:latin typeface="Calibri"/>
                <a:ea typeface="Calibri"/>
                <a:cs typeface="Calibri"/>
                <a:sym typeface="Calibri"/>
              </a:rPr>
              <a:t>root3=Tk()</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root3.geometry("440x400")</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root3.maxsize(440,400)</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root3.minsize(440,400)</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root3.title("Issue Book")</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heading=Label(root3,text=" ISSUE BOOK ",bg='black',fg='yellow',font="gotham 28 bold",borderwidth=10,relief=SUNKEN,padx=80,pady=8)</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heading.grid(row=0,column=0)</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f1=Frame(root3,height=600,width=680,bg="black",pady=50,padx=80)</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chemeClr val="dk1"/>
                </a:solidFill>
                <a:latin typeface="Calibri"/>
                <a:ea typeface="Calibri"/>
                <a:cs typeface="Calibri"/>
                <a:sym typeface="Calibri"/>
              </a:rPr>
              <a:t>    f1.grid(row=3,column=0,pady=5)</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endParaRPr sz="165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82" name="Google Shape;182;p34"/>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Label(f1,text="Enter book id:",bg="black",fg="white",font="comicsanms 11",padx=10,pady=10).grid(row=3,column=1)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book_id=Entry(f1)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book_id.grid(row=3,column=2)</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Label(f1,text="Enter student id:",bg="black",fg="white",font="comicsanms</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11",padx=10,pady=10).grid(row=4,column=1)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student_id=Entry(f1)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student_id.grid(row=4,column=2)</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Button(f1,text="Exit",font=("times 11 bold"),command=root3.destroy,padx=8).grid(row=6,column=2,padx=10,pady=10)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Button(f1,text="Submit",font=("times 11 bold"),command=issuebook).grid(row=5,column=2,padx=10,pady=10)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    root3.mainloop()</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5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88" name="Google Shape;188;p35"/>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return_book.py file:</a:t>
            </a:r>
            <a:br>
              <a:rPr lang="en" sz="15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from tkinter import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from tkinter import messagebox</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def bookreturn():</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global book_id, student_id, root1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def returnbook():</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p=book_id.get()</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q=student_id.get()</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if p and q:</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messagebox.showinfo("Returns","Book returned successfully. Thank you!")</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else:</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messagebox.showerror("Invalid ID","Please enter a valid ID")</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root1.destroy()</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600">
                <a:solidFill>
                  <a:schemeClr val="dk1"/>
                </a:solidFill>
                <a:latin typeface="Calibri"/>
                <a:ea typeface="Calibri"/>
                <a:cs typeface="Calibri"/>
                <a:sym typeface="Calibri"/>
              </a:rPr>
              <a:t>        return</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94" name="Google Shape;194;p36"/>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root1=Tk()</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root1.geometry("455x400")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root1.maxsize(455,400)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root1.minsize(455,400)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root1.title("Return Book")</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heading=Label(root1,text="RETURN BOOK",bg='black',fg='yellow',font="gotham 28 bold",borderwidth=10,relief=SUNKEN,padx=75,pady=8)</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heading.grid(row=0,column=0)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f1=Frame(root1,height=600,width=700,bg="black",pady=50,padx=80)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f1.grid(row=3,column=0,pady=5)</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Label(f1,text="Enter book id:",bg="black",fg="white",font="comicsanms 11",padx=10,pady=10).grid(row=3,column=1)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book_id=Entry(f1)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book_id.grid(row=3,column=2)</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Label(f1,text="Enter student id:",bg="black",fg="white",font="comicsanms 11",padx=10,pady=10).grid(row=4,column=1)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student_id=Entry(f1)</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5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00" name="Google Shape;200;p37"/>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student_id.grid(row=4,column=2)</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Button(f1,text="Exit",font=("times 11 bold"),command=root1.destroy,padx=8).grid(row=6,column=2,padx=10,pady=10)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Button(f1,text="Submit",font=("times 11 bold"),command=returnbook).grid(row=5,column=2,padx=10,pady=10)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root1.mainloop()</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06" name="Google Shape;206;p38"/>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43137"/>
              <a:buFont typeface="Arial"/>
              <a:buNone/>
            </a:pPr>
            <a:r>
              <a:rPr b="1" lang="en" sz="2550">
                <a:solidFill>
                  <a:schemeClr val="dk1"/>
                </a:solidFill>
                <a:latin typeface="Calibri"/>
                <a:ea typeface="Calibri"/>
                <a:cs typeface="Calibri"/>
                <a:sym typeface="Calibri"/>
              </a:rPr>
              <a:t>mainwindow.py file:</a:t>
            </a:r>
            <a:endParaRPr b="1" sz="255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from tkinter import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def view():</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from view_books import viewbooks</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viewbooks()</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def add():</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from add_book import bookadd</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bookadd()</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def remove():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from remove_book import bookremove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bookremove()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def issue():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from  issue_book import bookissue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bookissue()</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def returns():</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from return_book import bookreturn</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64705"/>
              <a:buFont typeface="Arial"/>
              <a:buNone/>
            </a:pPr>
            <a:r>
              <a:rPr lang="en" sz="1700">
                <a:solidFill>
                  <a:schemeClr val="dk1"/>
                </a:solidFill>
                <a:latin typeface="Calibri"/>
                <a:ea typeface="Calibri"/>
                <a:cs typeface="Calibri"/>
                <a:sym typeface="Calibri"/>
              </a:rPr>
              <a:t>    bookreturn()</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rgbClr val="000000"/>
              </a:buClr>
              <a:buSzPct val="73333"/>
              <a:buFont typeface="Arial"/>
              <a:buNone/>
            </a:pPr>
            <a:r>
              <a:rPr lang="en" sz="15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12" name="Google Shape;212;p39"/>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root=Tk()</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root.geometry("700x600")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root.minsize(655,500)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root.title("Library Management System-Dashboard")</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bg=PhotoImage(file="bird-library-livestream.png")</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Label(root,image=bg).place(x=0,y=0)</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Label(root,text="LIBRARY MANAGEMENT SYSTEM",font=("times",28,"bold"),bg="black",fg="yellow",relief=RIDGE,borderwidth=8).pack(side=TOP,fill=X)</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Label(root,text=" WELCOME TO THE LIBRARY ",font=("avenir",18,"bold"),fg="blue",bg="lightblue").pack(side=TOP,padx=10,pady=15)</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Label(root,text=" Pick an option to continue ",bg="grey",fg="black").pack(pady=5)</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18" name="Google Shape;218;p40"/>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Button(root,text="View Books",padx=90,pady=10,command=view,font=("gotham",14),bg="black",fg="lightblue").pack(padx=2,pady=4)</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Button(root,text="Add Book",padx=100,pady=10,command=add,font=("gotham",14),bg="black",fg="lightblue").pack(padx=2,pady=4)</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Button(root,text="Remove Book",padx=80,pady=10,command=remove,font=("gotham",14),bg="black",fg="lightblue").pack(padx=2,pady=4)</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Button(root,text="Issue Book to student",padx=50,pady=10,command=issue,font=("gotham",14),bg="black",fg="lightblue").pack(padx=2,pady=4)</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Button(root,text="Return Book",padx=90,pady=10,command=returns,font=("gotham",14),bg="black",fg="lightblue").pack(padx=2,pady=4)</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root.mainloop()</a:t>
            </a:r>
            <a:endParaRPr sz="16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24" name="Google Shape;224;p41"/>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1"/>
                </a:solidFill>
                <a:latin typeface="Calibri"/>
                <a:ea typeface="Calibri"/>
                <a:cs typeface="Calibri"/>
                <a:sym typeface="Calibri"/>
              </a:rPr>
              <a:t>SCREENSHOTS OF THE PROJECT:</a:t>
            </a:r>
            <a:endParaRPr b="1"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Main window:</a:t>
            </a:r>
            <a:endParaRPr b="1" sz="15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sz="1500">
              <a:solidFill>
                <a:schemeClr val="dk1"/>
              </a:solidFill>
              <a:latin typeface="Calibri"/>
              <a:ea typeface="Calibri"/>
              <a:cs typeface="Calibri"/>
              <a:sym typeface="Calibri"/>
            </a:endParaRPr>
          </a:p>
        </p:txBody>
      </p:sp>
      <p:pic>
        <p:nvPicPr>
          <p:cNvPr id="225" name="Google Shape;225;p41"/>
          <p:cNvPicPr preferRelativeResize="0"/>
          <p:nvPr/>
        </p:nvPicPr>
        <p:blipFill>
          <a:blip r:embed="rId3">
            <a:alphaModFix/>
          </a:blip>
          <a:stretch>
            <a:fillRect/>
          </a:stretch>
        </p:blipFill>
        <p:spPr>
          <a:xfrm>
            <a:off x="1962388" y="1006800"/>
            <a:ext cx="5219216" cy="3129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214325"/>
            <a:ext cx="8520600" cy="4354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                                </a:t>
            </a:r>
            <a:endParaRPr b="1" sz="2200">
              <a:solidFill>
                <a:schemeClr val="dk1"/>
              </a:solidFill>
              <a:latin typeface="Calibri"/>
              <a:ea typeface="Calibri"/>
              <a:cs typeface="Calibri"/>
              <a:sym typeface="Calibri"/>
            </a:endParaRPr>
          </a:p>
          <a:p>
            <a:pPr indent="0" lvl="0" marL="457200" rtl="0" algn="ctr">
              <a:lnSpc>
                <a:spcPct val="100000"/>
              </a:lnSpc>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A</a:t>
            </a:r>
            <a:r>
              <a:rPr b="1" lang="en" sz="2200" u="sng">
                <a:solidFill>
                  <a:schemeClr val="dk1"/>
                </a:solidFill>
                <a:latin typeface="Calibri"/>
                <a:ea typeface="Calibri"/>
                <a:cs typeface="Calibri"/>
                <a:sym typeface="Calibri"/>
              </a:rPr>
              <a:t>CKNOWLEDGEMENT</a:t>
            </a:r>
            <a:endParaRPr b="1" sz="2200" u="sng">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457200" lvl="0" marL="0" rtl="0" algn="just">
              <a:lnSpc>
                <a:spcPct val="100000"/>
              </a:lnSpc>
              <a:spcBef>
                <a:spcPts val="1200"/>
              </a:spcBef>
              <a:spcAft>
                <a:spcPts val="0"/>
              </a:spcAft>
              <a:buClr>
                <a:schemeClr val="dk1"/>
              </a:buClr>
              <a:buSzPts val="1100"/>
              <a:buFont typeface="Arial"/>
              <a:buNone/>
            </a:pPr>
            <a:r>
              <a:rPr lang="en">
                <a:solidFill>
                  <a:srgbClr val="333333"/>
                </a:solidFill>
                <a:latin typeface="Calibri"/>
                <a:ea typeface="Calibri"/>
                <a:cs typeface="Calibri"/>
                <a:sym typeface="Calibri"/>
              </a:rPr>
              <a:t>We would like to express our deepest appreciation to all those who provided us with the possibility to complete this project.  Special gratitude to our project mentor, Smt. Isha Padhy ma’am whose contribution in stimulating suggestions and encouragement,  helped us to coordinate our project especially in writing this report. Furthermore, we would also like to acknowledge with much appreciation the department of Engineering Exploration to give us this humble opportunity. A special thanks to our family members and friends for the support and encouragement they have given to us over the course.</a:t>
            </a:r>
            <a:endParaRPr>
              <a:solidFill>
                <a:srgbClr val="333333"/>
              </a:solidFill>
              <a:latin typeface="Calibri"/>
              <a:ea typeface="Calibri"/>
              <a:cs typeface="Calibri"/>
              <a:sym typeface="Calibri"/>
            </a:endParaRPr>
          </a:p>
          <a:p>
            <a:pPr indent="0" lvl="0" marL="0" rtl="0" algn="l">
              <a:spcBef>
                <a:spcPts val="18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31" name="Google Shape;231;p42"/>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View books window:</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p:txBody>
      </p:sp>
      <p:pic>
        <p:nvPicPr>
          <p:cNvPr id="232" name="Google Shape;232;p42"/>
          <p:cNvPicPr preferRelativeResize="0"/>
          <p:nvPr/>
        </p:nvPicPr>
        <p:blipFill>
          <a:blip r:embed="rId3">
            <a:alphaModFix/>
          </a:blip>
          <a:stretch>
            <a:fillRect/>
          </a:stretch>
        </p:blipFill>
        <p:spPr>
          <a:xfrm>
            <a:off x="2789450" y="445025"/>
            <a:ext cx="3972101" cy="4005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38" name="Google Shape;238;p43"/>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Add book window:</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p:txBody>
      </p:sp>
      <p:pic>
        <p:nvPicPr>
          <p:cNvPr id="239" name="Google Shape;239;p43"/>
          <p:cNvPicPr preferRelativeResize="0"/>
          <p:nvPr/>
        </p:nvPicPr>
        <p:blipFill>
          <a:blip r:embed="rId3">
            <a:alphaModFix/>
          </a:blip>
          <a:stretch>
            <a:fillRect/>
          </a:stretch>
        </p:blipFill>
        <p:spPr>
          <a:xfrm>
            <a:off x="1608475" y="712425"/>
            <a:ext cx="5927050" cy="32620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45" name="Google Shape;245;p44"/>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Remove book window:</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p:txBody>
      </p:sp>
      <p:pic>
        <p:nvPicPr>
          <p:cNvPr id="246" name="Google Shape;246;p44"/>
          <p:cNvPicPr preferRelativeResize="0"/>
          <p:nvPr/>
        </p:nvPicPr>
        <p:blipFill>
          <a:blip r:embed="rId3">
            <a:alphaModFix/>
          </a:blip>
          <a:stretch>
            <a:fillRect/>
          </a:stretch>
        </p:blipFill>
        <p:spPr>
          <a:xfrm>
            <a:off x="2257288" y="1017713"/>
            <a:ext cx="4629425" cy="2940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52" name="Google Shape;252;p45"/>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Issue book window:</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p:txBody>
      </p:sp>
      <p:pic>
        <p:nvPicPr>
          <p:cNvPr id="253" name="Google Shape;253;p45"/>
          <p:cNvPicPr preferRelativeResize="0"/>
          <p:nvPr/>
        </p:nvPicPr>
        <p:blipFill>
          <a:blip r:embed="rId3">
            <a:alphaModFix/>
          </a:blip>
          <a:stretch>
            <a:fillRect/>
          </a:stretch>
        </p:blipFill>
        <p:spPr>
          <a:xfrm>
            <a:off x="2300288" y="854163"/>
            <a:ext cx="4543425" cy="3192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59" name="Google Shape;259;p46"/>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dk1"/>
                </a:solidFill>
                <a:latin typeface="Calibri"/>
                <a:ea typeface="Calibri"/>
                <a:cs typeface="Calibri"/>
                <a:sym typeface="Calibri"/>
              </a:rPr>
              <a:t>Return book window:</a:t>
            </a:r>
            <a:endParaRPr b="1" sz="15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600">
              <a:solidFill>
                <a:schemeClr val="dk1"/>
              </a:solidFill>
              <a:latin typeface="Calibri"/>
              <a:ea typeface="Calibri"/>
              <a:cs typeface="Calibri"/>
              <a:sym typeface="Calibri"/>
            </a:endParaRPr>
          </a:p>
        </p:txBody>
      </p:sp>
      <p:pic>
        <p:nvPicPr>
          <p:cNvPr id="260" name="Google Shape;260;p46"/>
          <p:cNvPicPr preferRelativeResize="0"/>
          <p:nvPr/>
        </p:nvPicPr>
        <p:blipFill rotWithShape="1">
          <a:blip r:embed="rId3">
            <a:alphaModFix/>
          </a:blip>
          <a:srcRect b="1681" l="-1640" r="1639" t="0"/>
          <a:stretch/>
        </p:blipFill>
        <p:spPr>
          <a:xfrm>
            <a:off x="2209800" y="697113"/>
            <a:ext cx="4724400" cy="3749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66" name="Google Shape;266;p47"/>
          <p:cNvSpPr txBox="1"/>
          <p:nvPr>
            <p:ph idx="1" type="body"/>
          </p:nvPr>
        </p:nvSpPr>
        <p:spPr>
          <a:xfrm>
            <a:off x="311700" y="225025"/>
            <a:ext cx="8520600" cy="4599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200">
                <a:solidFill>
                  <a:schemeClr val="dk1"/>
                </a:solidFill>
                <a:latin typeface="Calibri"/>
                <a:ea typeface="Calibri"/>
                <a:cs typeface="Calibri"/>
                <a:sym typeface="Calibri"/>
              </a:rPr>
              <a:t>FUTURE SCOPE:</a:t>
            </a:r>
            <a:endParaRPr b="1" sz="22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just">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Personal Customization</a:t>
            </a:r>
            <a:endParaRPr sz="1600">
              <a:solidFill>
                <a:schemeClr val="dk1"/>
              </a:solidFill>
              <a:latin typeface="Calibri"/>
              <a:ea typeface="Calibri"/>
              <a:cs typeface="Calibri"/>
              <a:sym typeface="Calibri"/>
            </a:endParaRPr>
          </a:p>
          <a:p>
            <a:pPr indent="-330200" lvl="0" marL="457200" rtl="0" algn="just">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Student Borrow System</a:t>
            </a:r>
            <a:endParaRPr sz="1600">
              <a:solidFill>
                <a:schemeClr val="dk1"/>
              </a:solidFill>
              <a:latin typeface="Calibri"/>
              <a:ea typeface="Calibri"/>
              <a:cs typeface="Calibri"/>
              <a:sym typeface="Calibri"/>
            </a:endParaRPr>
          </a:p>
          <a:p>
            <a:pPr indent="-330200" lvl="0" marL="457200" rtl="0" algn="just">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User friendly and aesthetic user interface</a:t>
            </a:r>
            <a:endParaRPr sz="1600">
              <a:solidFill>
                <a:schemeClr val="dk1"/>
              </a:solidFill>
              <a:latin typeface="Calibri"/>
              <a:ea typeface="Calibri"/>
              <a:cs typeface="Calibri"/>
              <a:sym typeface="Calibri"/>
            </a:endParaRPr>
          </a:p>
          <a:p>
            <a:pPr indent="-330200" lvl="0" marL="457200" rtl="0" algn="just">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Shifting the database to cloud</a:t>
            </a:r>
            <a:endParaRPr sz="1600">
              <a:solidFill>
                <a:schemeClr val="dk1"/>
              </a:solidFill>
              <a:latin typeface="Calibri"/>
              <a:ea typeface="Calibri"/>
              <a:cs typeface="Calibri"/>
              <a:sym typeface="Calibri"/>
            </a:endParaRPr>
          </a:p>
          <a:p>
            <a:pPr indent="-330200" lvl="0" marL="457200" rtl="0" algn="just">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E-book borrowing section</a:t>
            </a:r>
            <a:endParaRPr sz="1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272" name="Google Shape;272;p48"/>
          <p:cNvSpPr txBox="1"/>
          <p:nvPr>
            <p:ph idx="1" type="body"/>
          </p:nvPr>
        </p:nvSpPr>
        <p:spPr>
          <a:xfrm>
            <a:off x="311700" y="225025"/>
            <a:ext cx="8520600" cy="4599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latin typeface="Calibri"/>
                <a:ea typeface="Calibri"/>
                <a:cs typeface="Calibri"/>
                <a:sym typeface="Calibri"/>
              </a:rPr>
              <a:t>REPORT AND ANALYSIS:</a:t>
            </a:r>
            <a:endParaRPr b="1" sz="22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en" sz="15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The above model of the Library Management System makes use of various modules to function as a system with integrity. In such programs, the extent of integration of various modules is a parameter defining the susceptibility of the whole system. However, the above system was observed to be versatile and the modules were integrating without any concerns, making the program run smoothly and perform various executions without any glitches. The handover of command from one module to the other when a desired function was called happened to be errorless and smoothly executed. The add books button which opens a window prompt to add the books to the database stores the data in a file in a dictionary format with the book id as the key. The issue book and return book functions throw an error when an incorrect book or student id is entered. The issue book button opens a prompt that asks the book and student id and issues the book only if it is marked as available in the database. The subtle use of message boxes makes the system more user friendly and easy to use. Although major improvements can be implemented to this system there is no hesitancy to conclude that the system is operable, user friendly and fulfils the objectives of this project.</a:t>
            </a:r>
            <a:endParaRPr sz="16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en" sz="1600">
                <a:solidFill>
                  <a:schemeClr val="dk1"/>
                </a:solidFill>
                <a:latin typeface="Calibri"/>
                <a:ea typeface="Calibri"/>
                <a:cs typeface="Calibri"/>
                <a:sym typeface="Calibri"/>
              </a:rPr>
              <a:t>	Hereby we conclude that the Library Management System was able to accomplish all of its prerequisites successfully and also has the potential to make the process of library management computerised, relieving the workload from a librarian.</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235750"/>
            <a:ext cx="8520600" cy="4333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ABSTRACT</a:t>
            </a:r>
            <a:endParaRPr b="1" sz="2200" u="sng">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t/>
            </a:r>
            <a:endParaRPr b="1" sz="17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b="1" lang="en" sz="1700">
                <a:solidFill>
                  <a:schemeClr val="dk1"/>
                </a:solidFill>
                <a:latin typeface="Calibri"/>
                <a:ea typeface="Calibri"/>
                <a:cs typeface="Calibri"/>
                <a:sym typeface="Calibri"/>
              </a:rPr>
              <a:t>Library Management System – Python Project</a:t>
            </a:r>
            <a:endParaRPr sz="17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	A College Library management is a project that manages and stores books information electronically according to student needs along with the student information. This helps both students and library managers to keep a constant track of all the books available in the library. It allows both the admin and the student to search for the desired book. It becomes necessary for colleges to continuously check the books issued and returned and even calculate fines. This task if carried out manually includes chances of mistakes. These errors are avoided by allowing the system to keep track of information such as issue date, last date to return the book and even fine information and thus there is no need to keep manual track of this information which avoids the chances of mistakes.</a:t>
            </a:r>
            <a:endParaRPr sz="17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457200" lvl="0" marL="0" rtl="0" algn="just">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This project aims to create an interactive library management system using python as a base programming language, Tkinter library for graphical user interface and files for data management.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79" name="Google Shape;79;p17"/>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INTRODUCTION</a:t>
            </a:r>
            <a:r>
              <a:rPr b="1" lang="en" sz="2200">
                <a:solidFill>
                  <a:schemeClr val="dk1"/>
                </a:solidFill>
                <a:latin typeface="Calibri"/>
                <a:ea typeface="Calibri"/>
                <a:cs typeface="Calibri"/>
                <a:sym typeface="Calibri"/>
              </a:rPr>
              <a:t> </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2000">
              <a:solidFill>
                <a:schemeClr val="dk1"/>
              </a:solidFill>
              <a:latin typeface="Calibri"/>
              <a:ea typeface="Calibri"/>
              <a:cs typeface="Calibri"/>
              <a:sym typeface="Calibri"/>
            </a:endParaRPr>
          </a:p>
          <a:p>
            <a:pPr indent="457200" lvl="0" marL="0" rtl="0" algn="just">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The library management system is a project written in python programming language using Tkinter. This project is written to simulate the role of a librarian in a library. The features of this project are it can keep track of all the books available in the library. It has a very interactive and simple user interface GUI that both student and admin can use to receive or return books and admin to monitor the process and make sure everything goes correctly.</a:t>
            </a:r>
            <a:endParaRPr sz="17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457200" lvl="0" marL="0" rtl="0" algn="just">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The code of this project is written in Python 3.9 using the Tkinter module for GUI and this project uses a text file(.txt) to store all the books available in the library and students can make changes to this file as it is regularly updated whenever a student needs a book or want to return a book. The admin can use this project to delete a particular book from the library and add any new books purchased to issue for the students.</a:t>
            </a:r>
            <a:endParaRPr sz="1700">
              <a:solidFill>
                <a:schemeClr val="dk1"/>
              </a:solidFill>
              <a:latin typeface="Calibri"/>
              <a:ea typeface="Calibri"/>
              <a:cs typeface="Calibri"/>
              <a:sym typeface="Calibri"/>
            </a:endParaRPr>
          </a:p>
          <a:p>
            <a:pPr indent="457200" lvl="0" marL="0" rtl="0" algn="just">
              <a:lnSpc>
                <a:spcPct val="100000"/>
              </a:lnSpc>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This project contains 6 python files which are </a:t>
            </a:r>
            <a:r>
              <a:rPr b="1" lang="en" sz="1700">
                <a:solidFill>
                  <a:schemeClr val="dk1"/>
                </a:solidFill>
                <a:latin typeface="Calibri"/>
                <a:ea typeface="Calibri"/>
                <a:cs typeface="Calibri"/>
                <a:sym typeface="Calibri"/>
              </a:rPr>
              <a:t>mainwindow.py</a:t>
            </a:r>
            <a:r>
              <a:rPr lang="en" sz="1700">
                <a:solidFill>
                  <a:schemeClr val="dk1"/>
                </a:solidFill>
                <a:latin typeface="Calibri"/>
                <a:ea typeface="Calibri"/>
                <a:cs typeface="Calibri"/>
                <a:sym typeface="Calibri"/>
              </a:rPr>
              <a:t>, </a:t>
            </a:r>
            <a:r>
              <a:rPr b="1" lang="en" sz="1700">
                <a:solidFill>
                  <a:schemeClr val="dk1"/>
                </a:solidFill>
                <a:latin typeface="Calibri"/>
                <a:ea typeface="Calibri"/>
                <a:cs typeface="Calibri"/>
                <a:sym typeface="Calibri"/>
              </a:rPr>
              <a:t>add_book.py</a:t>
            </a:r>
            <a:r>
              <a:rPr lang="en" sz="1700">
                <a:solidFill>
                  <a:schemeClr val="dk1"/>
                </a:solidFill>
                <a:latin typeface="Calibri"/>
                <a:ea typeface="Calibri"/>
                <a:cs typeface="Calibri"/>
                <a:sym typeface="Calibri"/>
              </a:rPr>
              <a:t>, </a:t>
            </a:r>
            <a:r>
              <a:rPr b="1" lang="en" sz="1700">
                <a:solidFill>
                  <a:schemeClr val="dk1"/>
                </a:solidFill>
                <a:latin typeface="Calibri"/>
                <a:ea typeface="Calibri"/>
                <a:cs typeface="Calibri"/>
                <a:sym typeface="Calibri"/>
              </a:rPr>
              <a:t>view_books.py</a:t>
            </a:r>
            <a:r>
              <a:rPr lang="en" sz="1700">
                <a:solidFill>
                  <a:schemeClr val="dk1"/>
                </a:solidFill>
                <a:latin typeface="Calibri"/>
                <a:ea typeface="Calibri"/>
                <a:cs typeface="Calibri"/>
                <a:sym typeface="Calibri"/>
              </a:rPr>
              <a:t>, </a:t>
            </a:r>
            <a:r>
              <a:rPr b="1" lang="en" sz="1700">
                <a:solidFill>
                  <a:schemeClr val="dk1"/>
                </a:solidFill>
                <a:latin typeface="Calibri"/>
                <a:ea typeface="Calibri"/>
                <a:cs typeface="Calibri"/>
                <a:sym typeface="Calibri"/>
              </a:rPr>
              <a:t>remove_book.py</a:t>
            </a:r>
            <a:r>
              <a:rPr lang="en" sz="1700">
                <a:solidFill>
                  <a:schemeClr val="dk1"/>
                </a:solidFill>
                <a:latin typeface="Calibri"/>
                <a:ea typeface="Calibri"/>
                <a:cs typeface="Calibri"/>
                <a:sym typeface="Calibri"/>
              </a:rPr>
              <a:t>, </a:t>
            </a:r>
            <a:r>
              <a:rPr b="1" lang="en" sz="1700">
                <a:solidFill>
                  <a:schemeClr val="dk1"/>
                </a:solidFill>
                <a:latin typeface="Calibri"/>
                <a:ea typeface="Calibri"/>
                <a:cs typeface="Calibri"/>
                <a:sym typeface="Calibri"/>
              </a:rPr>
              <a:t>issue_book.py</a:t>
            </a:r>
            <a:r>
              <a:rPr lang="en" sz="1700">
                <a:solidFill>
                  <a:schemeClr val="dk1"/>
                </a:solidFill>
                <a:latin typeface="Calibri"/>
                <a:ea typeface="Calibri"/>
                <a:cs typeface="Calibri"/>
                <a:sym typeface="Calibri"/>
              </a:rPr>
              <a:t>, </a:t>
            </a:r>
            <a:r>
              <a:rPr b="1" lang="en" sz="1700">
                <a:solidFill>
                  <a:schemeClr val="dk1"/>
                </a:solidFill>
                <a:latin typeface="Calibri"/>
                <a:ea typeface="Calibri"/>
                <a:cs typeface="Calibri"/>
                <a:sym typeface="Calibri"/>
              </a:rPr>
              <a:t>return_book.py</a:t>
            </a:r>
            <a:r>
              <a:rPr lang="en" sz="1700">
                <a:solidFill>
                  <a:schemeClr val="dk1"/>
                </a:solidFill>
                <a:latin typeface="Calibri"/>
                <a:ea typeface="Calibri"/>
                <a:cs typeface="Calibri"/>
                <a:sym typeface="Calibri"/>
              </a:rPr>
              <a:t> and all of the information regarding the books are stored in the </a:t>
            </a:r>
            <a:r>
              <a:rPr b="1" lang="en" sz="1700">
                <a:solidFill>
                  <a:schemeClr val="dk1"/>
                </a:solidFill>
                <a:latin typeface="Calibri"/>
                <a:ea typeface="Calibri"/>
                <a:cs typeface="Calibri"/>
                <a:sym typeface="Calibri"/>
              </a:rPr>
              <a:t>books.txt</a:t>
            </a:r>
            <a:r>
              <a:rPr lang="en" sz="1700">
                <a:solidFill>
                  <a:schemeClr val="dk1"/>
                </a:solidFill>
                <a:latin typeface="Calibri"/>
                <a:ea typeface="Calibri"/>
                <a:cs typeface="Calibri"/>
                <a:sym typeface="Calibri"/>
              </a:rPr>
              <a:t> file.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85" name="Google Shape;85;p18"/>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200" u="sng">
                <a:solidFill>
                  <a:schemeClr val="dk1"/>
                </a:solidFill>
                <a:latin typeface="Calibri"/>
                <a:ea typeface="Calibri"/>
                <a:cs typeface="Calibri"/>
                <a:sym typeface="Calibri"/>
              </a:rPr>
              <a:t>Project aims</a:t>
            </a:r>
            <a:r>
              <a:rPr b="1" lang="en"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 sz="1500">
                <a:solidFill>
                  <a:schemeClr val="dk1"/>
                </a:solidFill>
                <a:latin typeface="Calibri"/>
                <a:ea typeface="Calibri"/>
                <a:cs typeface="Calibri"/>
                <a:sym typeface="Calibri"/>
              </a:rPr>
              <a:t>The project aims and objectives that will be achieved after completion of this project are:</a:t>
            </a:r>
            <a:endParaRPr sz="1500">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database containing the list of all books in the library.</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Facility to mark book either as available or issued.</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Add various books to the library database.</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store the information regarding the author’s name and book id.</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Facility to issue an available book to students.</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get the student id while the student borrows a book.</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Facility to remove books from the system.</a:t>
            </a:r>
            <a:endParaRPr>
              <a:solidFill>
                <a:schemeClr val="dk1"/>
              </a:solidFill>
              <a:latin typeface="Calibri"/>
              <a:ea typeface="Calibri"/>
              <a:cs typeface="Calibri"/>
              <a:sym typeface="Calibri"/>
            </a:endParaRPr>
          </a:p>
          <a:p>
            <a:pPr indent="-342900" lvl="0" marL="4572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Facility to allow students to return the book to the library.</a:t>
            </a:r>
            <a:endParaRPr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91" name="Google Shape;91;p19"/>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SYSTEM REQUIREMENTS</a:t>
            </a:r>
            <a:r>
              <a:rPr b="1" lang="en" sz="2200">
                <a:solidFill>
                  <a:schemeClr val="dk1"/>
                </a:solidFill>
                <a:latin typeface="Calibri"/>
                <a:ea typeface="Calibri"/>
                <a:cs typeface="Calibri"/>
                <a:sym typeface="Calibri"/>
              </a:rPr>
              <a:t>:</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Software Requirements</a:t>
            </a:r>
            <a:r>
              <a:rPr lang="en"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Python 3.9 IDLE or PyCharm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Windows (7 or above) or Mac OS (10.11 or higher)</a:t>
            </a:r>
            <a:endParaRPr>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Installed Tkinter library</a:t>
            </a:r>
            <a:endParaRPr>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b="1" lang="en" sz="2200">
                <a:solidFill>
                  <a:schemeClr val="dk1"/>
                </a:solidFill>
                <a:highlight>
                  <a:srgbClr val="FFFFFF"/>
                </a:highlight>
                <a:latin typeface="Calibri"/>
                <a:ea typeface="Calibri"/>
                <a:cs typeface="Calibri"/>
                <a:sym typeface="Calibri"/>
              </a:rPr>
              <a:t>Hardware Requirements:</a:t>
            </a:r>
            <a:endParaRPr b="1" sz="22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FFFFF"/>
                </a:highlight>
                <a:latin typeface="Calibri"/>
                <a:ea typeface="Calibri"/>
                <a:cs typeface="Calibri"/>
                <a:sym typeface="Calibri"/>
              </a:rPr>
              <a:t>Processor: Intel I3 or above</a:t>
            </a:r>
            <a:endParaRPr>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Disk space: 1 GB or more</a:t>
            </a:r>
            <a:endParaRPr b="1">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97" name="Google Shape;97;p20"/>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Existing system vs Proposed system:</a:t>
            </a:r>
            <a:endParaRPr b="1" sz="2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b="1" sz="2200">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Early days Libraries are managed manually. It required a lot of time to record or retrieve the details. The employees who have to record the details must perform their job very carefully. Even a small mistake would create a lot of problems. Security of information is very less. Report generations of all the information are a very tough task.</a:t>
            </a:r>
            <a:endParaRPr>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Maintenance of the Library catalogue and arrangement of the books to the catalogue is a very complex task. In addition to its maintenance of member details, issue dates and return dates etc. manually is a complex task. </a:t>
            </a:r>
            <a:endParaRPr>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en">
                <a:solidFill>
                  <a:schemeClr val="dk1"/>
                </a:solidFill>
                <a:latin typeface="Calibri"/>
                <a:ea typeface="Calibri"/>
                <a:cs typeface="Calibri"/>
                <a:sym typeface="Calibri"/>
              </a:rPr>
              <a:t>	All the operations must be performed perfectly for the maintenance of the library without any degradation which may finally fail the entire system. </a:t>
            </a:r>
            <a:endParaRPr>
              <a:solidFill>
                <a:schemeClr val="dk1"/>
              </a:solidFill>
              <a:latin typeface="Calibri"/>
              <a:ea typeface="Calibri"/>
              <a:cs typeface="Calibri"/>
              <a:sym typeface="Calibri"/>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0" lvl="0" marL="0" rtl="0" algn="l">
              <a:spcBef>
                <a:spcPts val="0"/>
              </a:spcBef>
              <a:spcAft>
                <a:spcPts val="0"/>
              </a:spcAft>
              <a:buNone/>
            </a:pPr>
            <a:r>
              <a:t/>
            </a:r>
            <a:endParaRPr sz="100"/>
          </a:p>
        </p:txBody>
      </p:sp>
      <p:sp>
        <p:nvSpPr>
          <p:cNvPr id="103" name="Google Shape;103;p21"/>
          <p:cNvSpPr txBox="1"/>
          <p:nvPr>
            <p:ph idx="1" type="body"/>
          </p:nvPr>
        </p:nvSpPr>
        <p:spPr>
          <a:xfrm>
            <a:off x="311700" y="225025"/>
            <a:ext cx="8520600" cy="4344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To solve the inconveniences as mentioned in the existing system, a Library Management System is proposed. The proposed system contains the following features:</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single file-based management system that holds the record of the book id, book name, author and whether the book is available or has been issued.</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function to add new books to the library database.</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function to remove books from the database.</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function that issues the required book to a student depending on its availability.</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 function that manages the return of borrowed books from the students.</a:t>
            </a:r>
            <a:endParaRPr>
              <a:solidFill>
                <a:schemeClr val="dk1"/>
              </a:solidFill>
              <a:latin typeface="Calibri"/>
              <a:ea typeface="Calibri"/>
              <a:cs typeface="Calibri"/>
              <a:sym typeface="Calibri"/>
            </a:endParaRPr>
          </a:p>
          <a:p>
            <a:pPr indent="-342900" lvl="0" marL="914400" rtl="0" algn="l">
              <a:lnSpc>
                <a:spcPct val="100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Pop up errors if there is any fallacy in book id or student id</a:t>
            </a:r>
            <a:endParaRPr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