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wQ1XP1vNyd8zDvya6Vi3aXcO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Доброго вечора! </a:t>
            </a:r>
            <a:br>
              <a:rPr lang="ru-RU"/>
            </a:br>
            <a:r>
              <a:rPr lang="ru-RU"/>
              <a:t>Спробуємо розповісти про виконані дослідження і результати нашої лабораторної роботи №2 на тему "Статистичне виведення". </a:t>
            </a:r>
            <a:br>
              <a:rPr lang="ru-RU"/>
            </a:br>
            <a:r>
              <a:rPr lang="ru-RU"/>
              <a:t>Виконали студенти групи КМ-01, Руслан Дюбакін, Пріхно Ілля, Петриченко Нікіта та Резниченко Єлизавета.</a:t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eac42df7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eac42df7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eac42df75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ac42df75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eac42df75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eac42df75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9ce239f23_5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9ce239f23_5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49ce239f23_5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eac42df75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eac42df75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4eac42df75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eac42df75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eac42df75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4eac42df75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eac42df7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eac42df7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4eac42df75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ac42df75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ac42df75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eac42df75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eac42df7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eac42df7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4eac42df75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eac42df7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eac42df7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4eac42df75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eac42df75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eac42df75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4eac42df75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eac42df75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eac42df75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eac42df75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eac42df75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eac42df75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4eac42df75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eac42df7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eac42df7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4eac42df7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eda9238b6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eda9238b6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4eda9238b6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eac42df7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eac42df7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4eac42df75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eac42df75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eac42df75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4eac42df75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eac42df75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eac42df75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4eac42df75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eac42df75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eac42df75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4eac42df75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eac42df75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eac42df75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eac42df75_2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eac42df75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eac42df75_2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4eac42df75_2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eac42df7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eac42df7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eac42df75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ac42df7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eac42df7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eac42df7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eac42df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eac42df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eac42df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eac42df7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eac42df7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eac42df7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eac42df75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eac42df75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eac42df75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ac42df75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ac42df75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ac42df75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ac42df7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ac42df7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eac42df7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8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2" name="Google Shape;92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8" name="Google Shape;48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2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52444" t="0"/>
          <a:stretch/>
        </p:blipFill>
        <p:spPr>
          <a:xfrm>
            <a:off x="20" y="0"/>
            <a:ext cx="121919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300" cy="2488500"/>
          </a:xfrm>
          <a:prstGeom prst="rect">
            <a:avLst/>
          </a:prstGeom>
          <a:solidFill>
            <a:srgbClr val="000001">
              <a:alpha val="74900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4309350" y="3429000"/>
            <a:ext cx="79455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Twentieth Century"/>
              <a:buNone/>
            </a:pPr>
            <a:r>
              <a:rPr i="1" lang="ru-RU">
                <a:solidFill>
                  <a:srgbClr val="BFBFBF"/>
                </a:solidFill>
              </a:rPr>
              <a:t>ЛАБОРАТОРНА РОБОТА  №3. Статистичне виведення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309349" y="4779313"/>
            <a:ext cx="7501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ru-RU">
                <a:solidFill>
                  <a:srgbClr val="BFBFBF"/>
                </a:solidFill>
              </a:rPr>
              <a:t>Руслан Дюбакін, Пріхно Ілля, Петриченко Нікіта, Резниченко Єлизавета</a:t>
            </a:r>
            <a:endParaRPr i="1">
              <a:solidFill>
                <a:srgbClr val="BFBFBF"/>
              </a:solidFill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4309349" y="4666480"/>
            <a:ext cx="6832500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ac42df75_0_96"/>
          <p:cNvSpPr txBox="1"/>
          <p:nvPr>
            <p:ph type="title"/>
          </p:nvPr>
        </p:nvSpPr>
        <p:spPr>
          <a:xfrm>
            <a:off x="1304350" y="1081295"/>
            <a:ext cx="9720000" cy="7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</a:rPr>
              <a:t>Тести на статистичну значущість груп коефіцієнтів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eac42df75_0_96"/>
          <p:cNvSpPr txBox="1"/>
          <p:nvPr>
            <p:ph idx="1" type="body"/>
          </p:nvPr>
        </p:nvSpPr>
        <p:spPr>
          <a:xfrm>
            <a:off x="769875" y="1864200"/>
            <a:ext cx="5009400" cy="4734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H0: energy = 0</a:t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H0: I(energy^2) = 0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1" lang="ru-RU" sz="1600"/>
              <a:t>Результати тесту показують, що для обох гіпотез було обрано альтернативну модель (Model 2). Це означає, що є статистично значущі докази проти нульових гіпотез. Значення F-статистики дорівнює 283.69, а p-значення менше за 2.2e-16, що є дуже малим.</a:t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 можна вважати, що є статистично значущий вплив змінних "energy" і "I(energy^2)" на модель, яка включає також інші регресори, такі як "false_explicit", "danceability", "I(danceability^2)", "loudness", "acousticness" і "valence"</a:t>
            </a:r>
            <a:endParaRPr i="1" sz="1600"/>
          </a:p>
        </p:txBody>
      </p:sp>
      <p:sp>
        <p:nvSpPr>
          <p:cNvPr id="183" name="Google Shape;183;g24eac42df75_0_96"/>
          <p:cNvSpPr txBox="1"/>
          <p:nvPr>
            <p:ph idx="2" type="body"/>
          </p:nvPr>
        </p:nvSpPr>
        <p:spPr>
          <a:xfrm>
            <a:off x="5989325" y="1864200"/>
            <a:ext cx="5635500" cy="4445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H0: danceability = 0</a:t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/>
              <a:t>H0: I(danceability^2) = 0</a:t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Результати тесту показують, що для обох гіпотез було обрано альтернативну модель (Model 2). Це означає, що є статистично значущі докази проти нульових гіпотез. Значення F-статистики дорівнює 391.46, а p-значення менше за 2.2e-16, що є дуже малим.</a:t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Отже, можна вважати, що є статистично значущий вплив змінних "danceability" і "I(danceability^2)" на модель, яка включає також інші регресори, такі як "energy", "false_explicit", "I(energy^2)", "loudness", "acousticness" і "valence".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ac42df75_0_103"/>
          <p:cNvSpPr txBox="1"/>
          <p:nvPr>
            <p:ph type="title"/>
          </p:nvPr>
        </p:nvSpPr>
        <p:spPr>
          <a:xfrm>
            <a:off x="1127350" y="1175175"/>
            <a:ext cx="9779100" cy="65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</a:rPr>
              <a:t>Т</a:t>
            </a:r>
            <a:r>
              <a:rPr i="1" lang="ru-RU" sz="3000">
                <a:solidFill>
                  <a:schemeClr val="dk1"/>
                </a:solidFill>
              </a:rPr>
              <a:t>ести на статистичну значущість груп коефіцієнтів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</a:endParaRPr>
          </a:p>
        </p:txBody>
      </p:sp>
      <p:sp>
        <p:nvSpPr>
          <p:cNvPr id="190" name="Google Shape;190;g24eac42df75_0_103"/>
          <p:cNvSpPr txBox="1"/>
          <p:nvPr>
            <p:ph idx="1" type="body"/>
          </p:nvPr>
        </p:nvSpPr>
        <p:spPr>
          <a:xfrm>
            <a:off x="474900" y="2286000"/>
            <a:ext cx="5304300" cy="4459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H0: energy = 0</a:t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/>
              <a:t>H0: energy:false_explicit = 0</a:t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/>
              <a:t>Результати тесту показують, що для обох гіпотез було обрано альтернативну модель (Model 2). Це означає, що є статистично значущі докази проти нульових гіпотез. Значення F-статистики дорівнює 144.68, а p-значення менше за 2.2e-16, що є дуже малим.</a:t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/>
              <a:t>Отже, можна вважати, що є статистично значущий вплив змінних "energy" і "energy:false_explicit" на модель, яка включає також інші регресори, такі як "false_explicit", "danceability", "I(danceability^2)", "loudness", "acousticness" і "valence".</a:t>
            </a:r>
            <a:endParaRPr i="1"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</p:txBody>
      </p:sp>
      <p:sp>
        <p:nvSpPr>
          <p:cNvPr id="191" name="Google Shape;191;g24eac42df75_0_103"/>
          <p:cNvSpPr txBox="1"/>
          <p:nvPr>
            <p:ph idx="2" type="body"/>
          </p:nvPr>
        </p:nvSpPr>
        <p:spPr>
          <a:xfrm>
            <a:off x="6821900" y="4177625"/>
            <a:ext cx="4755000" cy="2372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rgbClr val="374151"/>
                </a:solidFill>
              </a:rPr>
              <a:t>Результати тесту на лінійну гіпотезу показують, що обидва перевіряні коефіцієнти - "danceability" та "false_explicit:danceability" - мають значущий вплив на популярність пісень. </a:t>
            </a:r>
            <a:endParaRPr i="1" sz="14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rgbClr val="374151"/>
                </a:solidFill>
              </a:rPr>
              <a:t>Отже, на основі цих результатів ми можемо стверджувати, що як "danceability", так і взаємодія між "false_explicit" і "danceability" мають статистично значущий вплив на популярність пісень.</a:t>
            </a:r>
            <a:endParaRPr i="1" sz="14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rgbClr val="374151"/>
              </a:solidFill>
            </a:endParaRPr>
          </a:p>
        </p:txBody>
      </p:sp>
      <p:pic>
        <p:nvPicPr>
          <p:cNvPr id="192" name="Google Shape;192;g24eac42df75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050" y="1834875"/>
            <a:ext cx="4851851" cy="219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9ce239f23_5_183"/>
          <p:cNvSpPr txBox="1"/>
          <p:nvPr>
            <p:ph type="title"/>
          </p:nvPr>
        </p:nvSpPr>
        <p:spPr>
          <a:xfrm>
            <a:off x="1024125" y="287571"/>
            <a:ext cx="9720000" cy="89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4500">
                <a:solidFill>
                  <a:schemeClr val="dk1"/>
                </a:solidFill>
              </a:rPr>
              <a:t>Кореляція energy та loudness</a:t>
            </a:r>
            <a:endParaRPr i="1" sz="4500">
              <a:solidFill>
                <a:schemeClr val="dk1"/>
              </a:solidFill>
            </a:endParaRPr>
          </a:p>
        </p:txBody>
      </p:sp>
      <p:pic>
        <p:nvPicPr>
          <p:cNvPr id="199" name="Google Shape;199;g249ce239f23_5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453650"/>
            <a:ext cx="6637725" cy="51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eac42df75_0_11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4500">
                <a:solidFill>
                  <a:schemeClr val="dk1"/>
                </a:solidFill>
              </a:rPr>
              <a:t>Датасет без нульової популярності</a:t>
            </a:r>
            <a:endParaRPr i="1" sz="4500">
              <a:solidFill>
                <a:schemeClr val="dk1"/>
              </a:solidFill>
            </a:endParaRPr>
          </a:p>
        </p:txBody>
      </p:sp>
      <p:pic>
        <p:nvPicPr>
          <p:cNvPr id="206" name="Google Shape;206;g24eac42df75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0" y="2084927"/>
            <a:ext cx="7775056" cy="45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4eac42df75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80" y="897099"/>
            <a:ext cx="7738950" cy="4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4eac42df75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029825" cy="6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4eac42df75_0_125"/>
          <p:cNvPicPr preferRelativeResize="0"/>
          <p:nvPr/>
        </p:nvPicPr>
        <p:blipFill rotWithShape="1">
          <a:blip r:embed="rId3">
            <a:alphaModFix/>
          </a:blip>
          <a:srcRect b="0" l="18334" r="17914" t="0"/>
          <a:stretch/>
        </p:blipFill>
        <p:spPr>
          <a:xfrm>
            <a:off x="314625" y="604825"/>
            <a:ext cx="6315075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4eac42df75_0_125"/>
          <p:cNvSpPr txBox="1"/>
          <p:nvPr/>
        </p:nvSpPr>
        <p:spPr>
          <a:xfrm>
            <a:off x="7745850" y="1760950"/>
            <a:ext cx="44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latin typeface="Twentieth Century"/>
                <a:ea typeface="Twentieth Century"/>
                <a:cs typeface="Twentieth Century"/>
                <a:sym typeface="Twentieth Century"/>
              </a:rPr>
              <a:t>Графік кореляції не сильно змінився після видалення нульових значень</a:t>
            </a:r>
            <a:endParaRPr i="1"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ac42df75_0_22"/>
          <p:cNvSpPr txBox="1"/>
          <p:nvPr>
            <p:ph type="title"/>
          </p:nvPr>
        </p:nvSpPr>
        <p:spPr>
          <a:xfrm>
            <a:off x="1024125" y="585222"/>
            <a:ext cx="9720000" cy="99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i="1" lang="ru-RU" sz="4500">
                <a:solidFill>
                  <a:schemeClr val="dk1"/>
                </a:solidFill>
              </a:rPr>
              <a:t>Популярність більша за нуль</a:t>
            </a:r>
            <a:endParaRPr i="1" sz="4500">
              <a:solidFill>
                <a:schemeClr val="dk1"/>
              </a:solidFill>
            </a:endParaRPr>
          </a:p>
        </p:txBody>
      </p:sp>
      <p:pic>
        <p:nvPicPr>
          <p:cNvPr id="232" name="Google Shape;232;g24eac42df7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025" y="1824822"/>
            <a:ext cx="5871439" cy="496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4eac42df7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77601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4eac42df75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524" y="1224038"/>
            <a:ext cx="3107000" cy="440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24eac42df75_0_35"/>
          <p:cNvCxnSpPr/>
          <p:nvPr/>
        </p:nvCxnSpPr>
        <p:spPr>
          <a:xfrm rot="10800000">
            <a:off x="6427000" y="1219625"/>
            <a:ext cx="10518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24eac42df75_0_35"/>
          <p:cNvCxnSpPr/>
          <p:nvPr/>
        </p:nvCxnSpPr>
        <p:spPr>
          <a:xfrm rot="10800000">
            <a:off x="6361350" y="2139800"/>
            <a:ext cx="12489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24eac42df75_0_35"/>
          <p:cNvCxnSpPr>
            <a:stCxn id="239" idx="1"/>
          </p:cNvCxnSpPr>
          <p:nvPr/>
        </p:nvCxnSpPr>
        <p:spPr>
          <a:xfrm rot="10800000">
            <a:off x="6339424" y="2972400"/>
            <a:ext cx="11901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g24eac42df75_0_35"/>
          <p:cNvCxnSpPr/>
          <p:nvPr/>
        </p:nvCxnSpPr>
        <p:spPr>
          <a:xfrm rot="10800000">
            <a:off x="6317525" y="3651700"/>
            <a:ext cx="12270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g24eac42df75_0_35"/>
          <p:cNvCxnSpPr/>
          <p:nvPr/>
        </p:nvCxnSpPr>
        <p:spPr>
          <a:xfrm flipH="1">
            <a:off x="6492700" y="4878750"/>
            <a:ext cx="10080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4eac42df75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86" y="646225"/>
            <a:ext cx="4810889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4eac42df75_0_133"/>
          <p:cNvSpPr txBox="1"/>
          <p:nvPr/>
        </p:nvSpPr>
        <p:spPr>
          <a:xfrm>
            <a:off x="1123825" y="5993750"/>
            <a:ext cx="19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popuplarity ~ energy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2" name="Google Shape;252;g24eac42df75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725" y="834075"/>
            <a:ext cx="4938749" cy="48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4eac42df75_0_133"/>
          <p:cNvSpPr txBox="1"/>
          <p:nvPr/>
        </p:nvSpPr>
        <p:spPr>
          <a:xfrm>
            <a:off x="7185425" y="5713525"/>
            <a:ext cx="504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energy + energy^2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ac42df75_0_48"/>
          <p:cNvSpPr txBox="1"/>
          <p:nvPr>
            <p:ph type="title"/>
          </p:nvPr>
        </p:nvSpPr>
        <p:spPr>
          <a:xfrm>
            <a:off x="935725" y="836875"/>
            <a:ext cx="3561300" cy="53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ru-RU" sz="2200">
                <a:solidFill>
                  <a:schemeClr val="dk1"/>
                </a:solidFill>
              </a:rPr>
              <a:t>Датасет з наявністю нульової популярності</a:t>
            </a:r>
            <a:endParaRPr i="1" sz="2200"/>
          </a:p>
        </p:txBody>
      </p:sp>
      <p:pic>
        <p:nvPicPr>
          <p:cNvPr id="109" name="Google Shape;109;g24eac42df7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625" y="634350"/>
            <a:ext cx="7386300" cy="558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24eac42df75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75" y="697146"/>
            <a:ext cx="4775701" cy="489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4eac42df75_0_151"/>
          <p:cNvSpPr txBox="1"/>
          <p:nvPr/>
        </p:nvSpPr>
        <p:spPr>
          <a:xfrm>
            <a:off x="1243775" y="5948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danceability</a:t>
            </a:r>
            <a:endParaRPr i="1"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1" name="Google Shape;261;g24eac42df75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075" y="635662"/>
            <a:ext cx="4597700" cy="50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4eac42df75_0_151"/>
          <p:cNvSpPr txBox="1"/>
          <p:nvPr/>
        </p:nvSpPr>
        <p:spPr>
          <a:xfrm>
            <a:off x="7450875" y="5934750"/>
            <a:ext cx="47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danceability + danceability^2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4eac42df7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125" y="240900"/>
            <a:ext cx="655319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4eac42df7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1343025"/>
            <a:ext cx="23717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24eda9238b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5" y="174325"/>
            <a:ext cx="6575525" cy="6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24eac42df7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07655" cy="50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4eac42df75_0_41"/>
          <p:cNvPicPr preferRelativeResize="0"/>
          <p:nvPr/>
        </p:nvPicPr>
        <p:blipFill rotWithShape="1">
          <a:blip r:embed="rId4">
            <a:alphaModFix/>
          </a:blip>
          <a:srcRect b="0" l="0" r="-29836" t="-29836"/>
          <a:stretch/>
        </p:blipFill>
        <p:spPr>
          <a:xfrm>
            <a:off x="152388" y="4785988"/>
            <a:ext cx="82581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4eac42df75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9288" y="700088"/>
            <a:ext cx="2419350" cy="545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g24eac42df75_0_41"/>
          <p:cNvCxnSpPr/>
          <p:nvPr/>
        </p:nvCxnSpPr>
        <p:spPr>
          <a:xfrm flipH="1">
            <a:off x="5528700" y="912950"/>
            <a:ext cx="23664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g24eac42df75_0_41"/>
          <p:cNvCxnSpPr/>
          <p:nvPr/>
        </p:nvCxnSpPr>
        <p:spPr>
          <a:xfrm flipH="1">
            <a:off x="5550600" y="1526425"/>
            <a:ext cx="2322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24eac42df75_0_41"/>
          <p:cNvCxnSpPr/>
          <p:nvPr/>
        </p:nvCxnSpPr>
        <p:spPr>
          <a:xfrm flipH="1">
            <a:off x="5528700" y="2161850"/>
            <a:ext cx="23664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24eac42df75_0_41"/>
          <p:cNvCxnSpPr/>
          <p:nvPr/>
        </p:nvCxnSpPr>
        <p:spPr>
          <a:xfrm rot="10800000">
            <a:off x="5572500" y="2622025"/>
            <a:ext cx="23226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g24eac42df75_0_41"/>
          <p:cNvCxnSpPr>
            <a:stCxn id="283" idx="1"/>
          </p:cNvCxnSpPr>
          <p:nvPr/>
        </p:nvCxnSpPr>
        <p:spPr>
          <a:xfrm rot="10800000">
            <a:off x="5441088" y="1438800"/>
            <a:ext cx="2458200" cy="19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24eac42df75_0_41"/>
          <p:cNvCxnSpPr/>
          <p:nvPr/>
        </p:nvCxnSpPr>
        <p:spPr>
          <a:xfrm rot="10800000">
            <a:off x="5484950" y="3016500"/>
            <a:ext cx="2497800" cy="9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24eac42df75_0_41"/>
          <p:cNvCxnSpPr/>
          <p:nvPr/>
        </p:nvCxnSpPr>
        <p:spPr>
          <a:xfrm rot="10800000">
            <a:off x="5463000" y="3388800"/>
            <a:ext cx="2454000" cy="12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g24eac42df75_0_41"/>
          <p:cNvCxnSpPr/>
          <p:nvPr/>
        </p:nvCxnSpPr>
        <p:spPr>
          <a:xfrm rot="10800000">
            <a:off x="5484950" y="3827125"/>
            <a:ext cx="2497800" cy="14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g24eac42df75_0_41"/>
          <p:cNvCxnSpPr/>
          <p:nvPr/>
        </p:nvCxnSpPr>
        <p:spPr>
          <a:xfrm rot="10800000">
            <a:off x="5528700" y="4944600"/>
            <a:ext cx="2344500" cy="8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eac42df75_0_16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i="1" lang="ru-RU" sz="3500">
                <a:solidFill>
                  <a:schemeClr val="dk1"/>
                </a:solidFill>
              </a:rPr>
              <a:t>Тести на статистичну значущість груп коефіцієнтів</a:t>
            </a:r>
            <a:endParaRPr i="1" sz="4500">
              <a:solidFill>
                <a:schemeClr val="dk1"/>
              </a:solidFill>
            </a:endParaRPr>
          </a:p>
        </p:txBody>
      </p:sp>
      <p:sp>
        <p:nvSpPr>
          <p:cNvPr id="299" name="Google Shape;299;g24eac42df75_0_162"/>
          <p:cNvSpPr txBox="1"/>
          <p:nvPr>
            <p:ph idx="1" type="body"/>
          </p:nvPr>
        </p:nvSpPr>
        <p:spPr>
          <a:xfrm>
            <a:off x="327425" y="1834700"/>
            <a:ext cx="5451600" cy="4474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Результати тесту на лінійну гіпотезу показують, що як коефіцієнт "energy", так і коефіцієнт "I(energy^2)" мають статистично значущий вплив на популярність пісень.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F-статистика тесту дорівнює 771.23, що є дуже високим значенням. Значення p-значення менше за рівень значущості 0.05, що свідчить про статистичну значущість обох коефіцієнтів.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Отже, на основі цих результатів можна зробити висновок, що як лінійний коефіцієнт "energy", так і квадратичний коефіцієнт "I(energy^2)" мають статистично значущий вплив на популярність пісень.</a:t>
            </a:r>
            <a:endParaRPr i="1" sz="1400"/>
          </a:p>
        </p:txBody>
      </p:sp>
      <p:pic>
        <p:nvPicPr>
          <p:cNvPr id="300" name="Google Shape;300;g24eac42df75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27" y="2237316"/>
            <a:ext cx="57340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eac42df75_2_4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i="1" lang="ru-RU" sz="3500">
                <a:solidFill>
                  <a:schemeClr val="dk1"/>
                </a:solidFill>
              </a:rPr>
              <a:t>Тести на статистичну значущість груп коефіцієнтів</a:t>
            </a:r>
            <a:endParaRPr/>
          </a:p>
        </p:txBody>
      </p:sp>
      <p:sp>
        <p:nvSpPr>
          <p:cNvPr id="307" name="Google Shape;307;g24eac42df75_2_43"/>
          <p:cNvSpPr txBox="1"/>
          <p:nvPr>
            <p:ph idx="1" type="body"/>
          </p:nvPr>
        </p:nvSpPr>
        <p:spPr>
          <a:xfrm>
            <a:off x="327425" y="1908450"/>
            <a:ext cx="5451600" cy="4749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Результати тесту на лінійну гіпотезу показують, що як коефіцієнт "danceability", так і коефіцієнт "I(danceability^2)" мають статистично значущий вплив на популярність пісень.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F-статистика тесту дорівнює 320.39, що є високим значенням. Значення p-значення менше за рівень значущості 0.05, що свідчить про статистичну значущість обох коефіцієнтів.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Отже, на основі цих результатів можна зробити висновок, що як лінійний коефіцієнт "danceability", так і квадратичний коефіцієнт "I(danceability^2)" мають статистично значущий вплив на популярність пісень.</a:t>
            </a:r>
            <a:endParaRPr i="1" sz="1400"/>
          </a:p>
        </p:txBody>
      </p:sp>
      <p:pic>
        <p:nvPicPr>
          <p:cNvPr id="308" name="Google Shape;308;g24eac42df75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027" y="2974716"/>
            <a:ext cx="5734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eac42df75_2_5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i="1" lang="ru-RU" sz="3500">
                <a:solidFill>
                  <a:schemeClr val="dk1"/>
                </a:solidFill>
              </a:rPr>
              <a:t>Тести на статистичну значущість груп коефіцієнтів</a:t>
            </a:r>
            <a:endParaRPr/>
          </a:p>
        </p:txBody>
      </p:sp>
      <p:sp>
        <p:nvSpPr>
          <p:cNvPr id="315" name="Google Shape;315;g24eac42df75_2_52"/>
          <p:cNvSpPr txBox="1"/>
          <p:nvPr>
            <p:ph idx="1" type="body"/>
          </p:nvPr>
        </p:nvSpPr>
        <p:spPr>
          <a:xfrm>
            <a:off x="637125" y="1834700"/>
            <a:ext cx="5142000" cy="448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/>
              <a:t>Результати тесту на лінійну гіпотезу показують, що як коефіцієнт "energy", так і коефіцієнт "energy:false_explicit" мають статистично значущий вплив на популярність пісень.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F-статистика тесту дорівнює 81.558, що є високим значенням. Значення p-значення менше за рівень значущості 0.05, що свідчить про статистичну значущість обох коефіцієнтів.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Отже, на основі цих результатів можна зробити висновок, що як лінійний коефіцієнт "energy", так і взаємодіючий коефіцієнт "energy:false_explicit" мають статистично значущий вплив на популярність пісень.</a:t>
            </a:r>
            <a:endParaRPr i="1" sz="1400"/>
          </a:p>
        </p:txBody>
      </p:sp>
      <p:pic>
        <p:nvPicPr>
          <p:cNvPr id="316" name="Google Shape;316;g24eac42df75_2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77" y="2921279"/>
            <a:ext cx="5734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eac42df75_2_6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i="1" lang="ru-RU" sz="3500">
                <a:solidFill>
                  <a:schemeClr val="dk1"/>
                </a:solidFill>
              </a:rPr>
              <a:t>Тести на статистичну значущість груп коефіцієнтів</a:t>
            </a:r>
            <a:endParaRPr/>
          </a:p>
        </p:txBody>
      </p:sp>
      <p:sp>
        <p:nvSpPr>
          <p:cNvPr id="323" name="Google Shape;323;g24eac42df75_2_61"/>
          <p:cNvSpPr txBox="1"/>
          <p:nvPr>
            <p:ph idx="1" type="body"/>
          </p:nvPr>
        </p:nvSpPr>
        <p:spPr>
          <a:xfrm>
            <a:off x="681375" y="1996925"/>
            <a:ext cx="5097900" cy="4542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Результати тесту на лінійну гіпотезу показують, що як коефіцієнт "danceability", так і взаємодіючий коефіцієнт "false_explicit:danceability" мають статистично значущий вплив на популярність пісень.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F-статистика тесту дорівнює 353.5, що є високим значенням. Значення p-значення менше за рівень значущості 0.05, що свідчить про статистичну значущість обох коефіцієнтів.</a:t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400"/>
              <a:t>Отже, на основі цих результатів можна зробити висновок, що як лінійний коефіцієнт "danceability", так і взаємодіючий коефіцієнт "false_explicit:danceability" мають статистично значущий вплив на популярність пісень.</a:t>
            </a:r>
            <a:endParaRPr i="1" sz="1400"/>
          </a:p>
        </p:txBody>
      </p:sp>
      <p:pic>
        <p:nvPicPr>
          <p:cNvPr id="324" name="Google Shape;324;g24eac42df75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7" y="2915741"/>
            <a:ext cx="57340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eac42df75_2_70"/>
          <p:cNvSpPr txBox="1"/>
          <p:nvPr>
            <p:ph type="title"/>
          </p:nvPr>
        </p:nvSpPr>
        <p:spPr>
          <a:xfrm>
            <a:off x="1024125" y="585223"/>
            <a:ext cx="9720000" cy="119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4500">
                <a:solidFill>
                  <a:schemeClr val="dk1"/>
                </a:solidFill>
              </a:rPr>
              <a:t>Висновки</a:t>
            </a:r>
            <a:endParaRPr i="1" sz="4500"/>
          </a:p>
        </p:txBody>
      </p:sp>
      <p:sp>
        <p:nvSpPr>
          <p:cNvPr id="331" name="Google Shape;331;g24eac42df75_2_7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/>
              <a:t>Після модифікацій моделі при дослідження впливу на популярність з нульовими значеннями коефіцієнти біля ключових змінних мали несуттєві зміни, а отже, модель можна вважати стійкою. Але враховуючи достатньо мале значення R^2 не можна точно стверджувати, що саме від цих обраних змінних повноцінно залежить популярність треку.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/>
              <a:t>Після видалення нульової популярності з датасету особливості даних суттєво не змінилися і після модифікацій моделі коефіцієнти біля ключових змінних мали несуттєві зміни, а отже, модель можна вважати стійкою. Але додавання фактору взаємодії false_explicit:danceability стало статистично значущим та має значний вплив на популярність треку. Але враховуючи достатньо мале значення R^2 не можна точно стверджувати, що саме від цих обраних змінних повноцінно залежить популярність треку.</a:t>
            </a:r>
            <a:endParaRPr i="1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ДЯКУЄМО ЗА УВАГУ</a:t>
            </a:r>
            <a:endParaRPr i="1"/>
          </a:p>
        </p:txBody>
      </p:sp>
      <p:sp>
        <p:nvSpPr>
          <p:cNvPr id="337" name="Google Shape;337;p16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Что такое музыкальный жанр? - Learn4Joy Сайт для музыкантов" id="338" name="Google Shape;338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68" l="0" r="0" t="21868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4eac42df7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25" y="463100"/>
            <a:ext cx="8049426" cy="6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4eac42df75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0" y="954925"/>
            <a:ext cx="7504975" cy="56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4eac42df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13" y="139613"/>
            <a:ext cx="10127374" cy="65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4eac42df7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00" y="93400"/>
            <a:ext cx="8292400" cy="655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4eac42df7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25" y="152400"/>
            <a:ext cx="2503154" cy="6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24eac42df75_0_5"/>
          <p:cNvCxnSpPr/>
          <p:nvPr/>
        </p:nvCxnSpPr>
        <p:spPr>
          <a:xfrm flipH="1" rot="10800000">
            <a:off x="2709975" y="1116375"/>
            <a:ext cx="9816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4eac42df75_0_5"/>
          <p:cNvCxnSpPr/>
          <p:nvPr/>
        </p:nvCxnSpPr>
        <p:spPr>
          <a:xfrm flipH="1" rot="10800000">
            <a:off x="2634475" y="2009875"/>
            <a:ext cx="10320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4eac42df75_0_5"/>
          <p:cNvCxnSpPr/>
          <p:nvPr/>
        </p:nvCxnSpPr>
        <p:spPr>
          <a:xfrm>
            <a:off x="2584150" y="2752250"/>
            <a:ext cx="11199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24eac42df75_0_5"/>
          <p:cNvCxnSpPr>
            <a:stCxn id="134" idx="3"/>
            <a:endCxn id="133" idx="1"/>
          </p:cNvCxnSpPr>
          <p:nvPr/>
        </p:nvCxnSpPr>
        <p:spPr>
          <a:xfrm flipH="1" rot="10800000">
            <a:off x="2817779" y="3369900"/>
            <a:ext cx="8448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24eac42df75_0_5"/>
          <p:cNvCxnSpPr/>
          <p:nvPr/>
        </p:nvCxnSpPr>
        <p:spPr>
          <a:xfrm flipH="1" rot="10800000">
            <a:off x="2684825" y="3947650"/>
            <a:ext cx="9312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24eac42df75_0_5"/>
          <p:cNvCxnSpPr/>
          <p:nvPr/>
        </p:nvCxnSpPr>
        <p:spPr>
          <a:xfrm>
            <a:off x="2609300" y="4602025"/>
            <a:ext cx="11229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4eac42df75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425" y="517095"/>
            <a:ext cx="5099125" cy="460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eac42df75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75" y="533988"/>
            <a:ext cx="5099125" cy="45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4eac42df75_0_79"/>
          <p:cNvSpPr txBox="1"/>
          <p:nvPr/>
        </p:nvSpPr>
        <p:spPr>
          <a:xfrm>
            <a:off x="1979225" y="5625025"/>
            <a:ext cx="849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popuplarity ~ energy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24eac42df75_0_79"/>
          <p:cNvSpPr txBox="1"/>
          <p:nvPr/>
        </p:nvSpPr>
        <p:spPr>
          <a:xfrm>
            <a:off x="6978950" y="5698775"/>
            <a:ext cx="436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energy + energy^2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4eac42df75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39" y="601300"/>
            <a:ext cx="4909161" cy="4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4eac42df75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600" y="601300"/>
            <a:ext cx="5285325" cy="48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4eac42df75_0_85"/>
          <p:cNvSpPr txBox="1"/>
          <p:nvPr/>
        </p:nvSpPr>
        <p:spPr>
          <a:xfrm>
            <a:off x="1669525" y="5669275"/>
            <a:ext cx="22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danceability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g24eac42df75_0_85"/>
          <p:cNvSpPr txBox="1"/>
          <p:nvPr/>
        </p:nvSpPr>
        <p:spPr>
          <a:xfrm>
            <a:off x="6905200" y="5669275"/>
            <a:ext cx="353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popularity ~ danceability + danceability^2</a:t>
            </a:r>
            <a:endParaRPr i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4eac42df7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0" y="93400"/>
            <a:ext cx="5936151" cy="55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4eac42df7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95525"/>
            <a:ext cx="4771483" cy="10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4eac42df75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6426" y="152400"/>
            <a:ext cx="2374483" cy="6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24eac42df75_0_11"/>
          <p:cNvCxnSpPr/>
          <p:nvPr/>
        </p:nvCxnSpPr>
        <p:spPr>
          <a:xfrm rot="10800000">
            <a:off x="6164100" y="1044350"/>
            <a:ext cx="23445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g24eac42df75_0_11"/>
          <p:cNvCxnSpPr/>
          <p:nvPr/>
        </p:nvCxnSpPr>
        <p:spPr>
          <a:xfrm rot="10800000">
            <a:off x="6207850" y="1833275"/>
            <a:ext cx="22350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g24eac42df75_0_11"/>
          <p:cNvCxnSpPr/>
          <p:nvPr/>
        </p:nvCxnSpPr>
        <p:spPr>
          <a:xfrm rot="10800000">
            <a:off x="6142175" y="2337275"/>
            <a:ext cx="2322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g24eac42df75_0_11"/>
          <p:cNvCxnSpPr>
            <a:stCxn id="166" idx="1"/>
            <a:endCxn id="164" idx="3"/>
          </p:cNvCxnSpPr>
          <p:nvPr/>
        </p:nvCxnSpPr>
        <p:spPr>
          <a:xfrm rot="10800000">
            <a:off x="6073926" y="2844600"/>
            <a:ext cx="248250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g24eac42df75_0_11"/>
          <p:cNvCxnSpPr/>
          <p:nvPr/>
        </p:nvCxnSpPr>
        <p:spPr>
          <a:xfrm rot="10800000">
            <a:off x="6142225" y="1482575"/>
            <a:ext cx="2410200" cy="24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g24eac42df75_0_11"/>
          <p:cNvCxnSpPr/>
          <p:nvPr/>
        </p:nvCxnSpPr>
        <p:spPr>
          <a:xfrm rot="10800000">
            <a:off x="6098400" y="3323050"/>
            <a:ext cx="2432100" cy="11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24eac42df75_0_11"/>
          <p:cNvCxnSpPr/>
          <p:nvPr/>
        </p:nvCxnSpPr>
        <p:spPr>
          <a:xfrm rot="10800000">
            <a:off x="6032650" y="3629950"/>
            <a:ext cx="2388300" cy="14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24eac42df75_0_11"/>
          <p:cNvCxnSpPr/>
          <p:nvPr/>
        </p:nvCxnSpPr>
        <p:spPr>
          <a:xfrm rot="10800000">
            <a:off x="6032725" y="4046025"/>
            <a:ext cx="2563500" cy="16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g24eac42df75_0_11"/>
          <p:cNvCxnSpPr/>
          <p:nvPr/>
        </p:nvCxnSpPr>
        <p:spPr>
          <a:xfrm rot="10800000">
            <a:off x="6098425" y="5294950"/>
            <a:ext cx="2497800" cy="10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2023-03-29T08:52:05Z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