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u/bLRlOEL4vKQ5KNu+oXysiiQ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9ce239f23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9ce239f23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49ce239f23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9ce239f23_5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9ce239f23_5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49ce239f23_5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9ce239f23_5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9ce239f23_5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49ce239f23_5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9ce239f23_5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9ce239f23_5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49ce239f23_5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9ce239f23_5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9ce239f23_5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49ce239f23_5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9ce239f23_5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9ce239f23_5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49ce239f23_5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9ce239f23_5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9ce239f23_5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9ce239f23_5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9ce239f23_5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9ce239f23_5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49ce239f23_5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9ce239f23_5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9ce239f23_5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49ce239f23_5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9ce239f23_5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9ce239f23_5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49ce239f23_5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9ce239f23_5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49ce239f23_5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49ce239f23_5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9ce239f23_5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9ce239f23_5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49ce239f23_5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9ce239f23_5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9ce239f23_5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49ce239f23_5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9ce239f23_5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9ce239f23_5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49ce239f23_5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9ce239f23_5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49ce239f23_5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49ce239f23_5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9ce239f23_5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49ce239f23_5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49ce239f23_5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9ce239f23_5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49ce239f23_5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49ce239f23_5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9ce239f23_5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9ce239f23_5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49ce239f23_5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9ce239f23_5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9ce239f23_5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49ce239f23_5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9ce239f23_5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9ce239f23_5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49ce239f23_5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8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4" name="Google Shape;24;p1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2" name="Google Shape;92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0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8" name="Google Shape;48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3" name="Google Shape;63;p2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60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2.png"/><Relationship Id="rId4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6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Twentieth Century"/>
              <a:buNone/>
            </a:pPr>
            <a:r>
              <a:rPr i="1" lang="ru-RU">
                <a:solidFill>
                  <a:srgbClr val="BFBFBF"/>
                </a:solidFill>
              </a:rPr>
              <a:t>ЛАБОРАТОРНА РОБОТА  №2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4309349" y="4779313"/>
            <a:ext cx="7501650" cy="514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ru-RU">
                <a:solidFill>
                  <a:srgbClr val="BFBFBF"/>
                </a:solidFill>
              </a:rPr>
              <a:t>Руслан Дюбакін, Пріхно Ілля, Петриченко Нікіта, Резниченко Єлизавета</a:t>
            </a:r>
            <a:endParaRPr i="1">
              <a:solidFill>
                <a:srgbClr val="BFBFBF"/>
              </a:solidFill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1024125" y="238375"/>
            <a:ext cx="59841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i="1" lang="ru-RU" sz="5000"/>
              <a:t>5 ЖАНРІВ МУЗИКИ</a:t>
            </a:r>
            <a:endParaRPr i="1" sz="5000"/>
          </a:p>
        </p:txBody>
      </p:sp>
      <p:sp>
        <p:nvSpPr>
          <p:cNvPr id="188" name="Google Shape;188;p1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ru-RU" sz="1800"/>
              <a:t>Як бачимо, за медіанними значеннями популярності та їх довірчими інтервалами pop-film не можна вважати найпопулярнішим, адже його інтервали перетинаються з інтервалами k-pop. Також треба зазначити, що рейтинг популярності змінився. Так як медіанне значення є стійкішим до зміщенності розподілу, неможливо вважати, що обрані жанри музики є найпопулярнішими.</a:t>
            </a:r>
            <a:endParaRPr i="1" sz="1800"/>
          </a:p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br>
              <a:rPr i="1" lang="ru-RU" sz="1800"/>
            </a:br>
            <a:endParaRPr i="1" sz="1800"/>
          </a:p>
        </p:txBody>
      </p:sp>
      <p:sp>
        <p:nvSpPr>
          <p:cNvPr id="189" name="Google Shape;189;p10"/>
          <p:cNvSpPr txBox="1"/>
          <p:nvPr/>
        </p:nvSpPr>
        <p:spPr>
          <a:xfrm>
            <a:off x="6638608" y="5679119"/>
            <a:ext cx="47550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Char char=" "/>
            </a:pPr>
            <a:r>
              <a:rPr b="0" i="1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Спільний графік для кожного жанру та їхні довірчі інтервали типу Normal</a:t>
            </a:r>
            <a:endParaRPr b="0" i="1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0" name="Google Shape;19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600" y="1685101"/>
            <a:ext cx="5678400" cy="3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9ce239f23_3_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/>
              <a:t>Порівняємо</a:t>
            </a:r>
            <a:r>
              <a:rPr i="1" lang="ru-RU"/>
              <a:t> довірчі інтервали у середніх та медіанних значеннях</a:t>
            </a:r>
            <a:endParaRPr i="1"/>
          </a:p>
        </p:txBody>
      </p:sp>
      <p:pic>
        <p:nvPicPr>
          <p:cNvPr id="197" name="Google Shape;197;g249ce239f23_3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75" y="2075326"/>
            <a:ext cx="5678400" cy="40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49ce239f23_3_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5575" y="2084926"/>
            <a:ext cx="5678400" cy="3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1025696" y="708211"/>
            <a:ext cx="9720072" cy="910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АРТИСТІВ</a:t>
            </a:r>
            <a:endParaRPr b="1" i="1"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747383" y="3182813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2000"/>
              <a:t>Розподіл популярності The beatles </a:t>
            </a:r>
            <a:endParaRPr i="1" sz="2000"/>
          </a:p>
        </p:txBody>
      </p:sp>
      <p:pic>
        <p:nvPicPr>
          <p:cNvPr id="205" name="Google Shape;205;p11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123" y="1527821"/>
            <a:ext cx="6571266" cy="462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АРТИСТІВ</a:t>
            </a:r>
            <a:endParaRPr i="1"/>
          </a:p>
        </p:txBody>
      </p:sp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1236028" y="2378061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1800"/>
              <a:t>Розподіл популярності Linkin Park</a:t>
            </a:r>
            <a:endParaRPr i="1" sz="1800"/>
          </a:p>
        </p:txBody>
      </p:sp>
      <p:sp>
        <p:nvSpPr>
          <p:cNvPr id="212" name="Google Shape;212;p12"/>
          <p:cNvSpPr txBox="1"/>
          <p:nvPr>
            <p:ph idx="3" type="body"/>
          </p:nvPr>
        </p:nvSpPr>
        <p:spPr>
          <a:xfrm>
            <a:off x="6114913" y="2378024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1800"/>
              <a:t>Розподіл популярності BTS</a:t>
            </a:r>
            <a:endParaRPr i="1" sz="1800"/>
          </a:p>
        </p:txBody>
      </p:sp>
      <p:pic>
        <p:nvPicPr>
          <p:cNvPr id="213" name="Google Shape;213;p1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73235"/>
            <a:ext cx="4754562" cy="332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536" y="2967038"/>
            <a:ext cx="4729941" cy="334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АРТИСТІВ</a:t>
            </a:r>
            <a:endParaRPr i="1"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1086128" y="2402861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1800"/>
              <a:t>Розподіл популярності Prateek Kuhadл</a:t>
            </a:r>
            <a:endParaRPr i="1" sz="1800"/>
          </a:p>
        </p:txBody>
      </p:sp>
      <p:sp>
        <p:nvSpPr>
          <p:cNvPr id="221" name="Google Shape;221;p13"/>
          <p:cNvSpPr txBox="1"/>
          <p:nvPr>
            <p:ph idx="3" type="body"/>
          </p:nvPr>
        </p:nvSpPr>
        <p:spPr>
          <a:xfrm>
            <a:off x="5991063" y="2402824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1800"/>
              <a:t>Розподіл популярності Elvis Presley</a:t>
            </a:r>
            <a:endParaRPr i="1" sz="1800"/>
          </a:p>
        </p:txBody>
      </p:sp>
      <p:pic>
        <p:nvPicPr>
          <p:cNvPr id="222" name="Google Shape;222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74060"/>
            <a:ext cx="4754562" cy="332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225" y="2971588"/>
            <a:ext cx="4754563" cy="333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i="1" lang="ru-RU" sz="5000"/>
              <a:t>5 АРТИСТІВ</a:t>
            </a:r>
            <a:endParaRPr i="1" sz="5000"/>
          </a:p>
        </p:txBody>
      </p:sp>
      <p:sp>
        <p:nvSpPr>
          <p:cNvPr id="229" name="Google Shape;229;p14"/>
          <p:cNvSpPr txBox="1"/>
          <p:nvPr>
            <p:ph idx="2" type="body"/>
          </p:nvPr>
        </p:nvSpPr>
        <p:spPr>
          <a:xfrm>
            <a:off x="1024188" y="2820150"/>
            <a:ext cx="43890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ru-RU" sz="1800"/>
              <a:t>Бачимо, що довірчі інтервали з квантилями z-розподілу та t-розподілу майже співпадають.</a:t>
            </a:r>
            <a:endParaRPr i="1" sz="1800"/>
          </a:p>
        </p:txBody>
      </p:sp>
      <p:pic>
        <p:nvPicPr>
          <p:cNvPr id="230" name="Google Shape;23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398268"/>
            <a:ext cx="4859045" cy="59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875300" y="176400"/>
            <a:ext cx="62322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i="1" lang="ru-RU" sz="5000"/>
              <a:t>5 ЖАНРІВ МУЗИКИ</a:t>
            </a:r>
            <a:endParaRPr i="1" sz="5000"/>
          </a:p>
        </p:txBody>
      </p:sp>
      <p:sp>
        <p:nvSpPr>
          <p:cNvPr id="236" name="Google Shape;236;p15"/>
          <p:cNvSpPr txBox="1"/>
          <p:nvPr>
            <p:ph idx="2" type="body"/>
          </p:nvPr>
        </p:nvSpPr>
        <p:spPr>
          <a:xfrm>
            <a:off x="962125" y="1532376"/>
            <a:ext cx="4389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ru-RU" sz="1800"/>
              <a:t>Як бачимо, за медіанними значеннями популярності та їх довірчими інтервалами pop-film не можна вважати найпопулярнішим, адже його інтервали перетинаються з інтервалами k-pop. Також треба зазначити, що рейтинг популярності змінився. Так як медіанне значення є стійкішим до зміщенності розподілу, неможливо вважати, що обрані жанри музики є найпопулярнішими.</a:t>
            </a:r>
            <a:endParaRPr i="1" sz="1800"/>
          </a:p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br>
              <a:rPr i="1" lang="ru-RU" sz="1800"/>
            </a:b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Медіани для всіх артистів: </a:t>
            </a:r>
            <a:endParaRPr i="1" sz="1800"/>
          </a:p>
        </p:txBody>
      </p:sp>
      <p:sp>
        <p:nvSpPr>
          <p:cNvPr id="237" name="Google Shape;237;p15"/>
          <p:cNvSpPr txBox="1"/>
          <p:nvPr/>
        </p:nvSpPr>
        <p:spPr>
          <a:xfrm>
            <a:off x="6090501" y="5679125"/>
            <a:ext cx="5303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Char char=" "/>
            </a:pPr>
            <a:r>
              <a:rPr b="0" i="1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Спільний графік обрахованих довірчіх інтервалів для популярності кожного артиста</a:t>
            </a:r>
            <a:endParaRPr b="0" i="1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8" name="Google Shape;23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999" y="1198485"/>
            <a:ext cx="6001111" cy="420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5" y="4788250"/>
            <a:ext cx="4965876" cy="1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9ce239f23_5_2"/>
          <p:cNvSpPr txBox="1"/>
          <p:nvPr>
            <p:ph type="title"/>
          </p:nvPr>
        </p:nvSpPr>
        <p:spPr>
          <a:xfrm>
            <a:off x="1024128" y="471509"/>
            <a:ext cx="4389000" cy="173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49ce239f23_5_2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49ce239f23_5_2"/>
          <p:cNvSpPr txBox="1"/>
          <p:nvPr>
            <p:ph idx="2" type="body"/>
          </p:nvPr>
        </p:nvSpPr>
        <p:spPr>
          <a:xfrm>
            <a:off x="1024128" y="2257506"/>
            <a:ext cx="4389000" cy="3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249ce239f23_5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414095"/>
            <a:ext cx="4716500" cy="18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49ce239f23_5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00" y="2530900"/>
            <a:ext cx="5037624" cy="195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49ce239f23_5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2825" y="4691800"/>
            <a:ext cx="5313501" cy="20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49ce239f23_5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000" y="276746"/>
            <a:ext cx="5428750" cy="21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49ce239f23_5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0562" y="2494312"/>
            <a:ext cx="5037626" cy="202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9ce239f23_5_21"/>
          <p:cNvSpPr txBox="1"/>
          <p:nvPr>
            <p:ph type="title"/>
          </p:nvPr>
        </p:nvSpPr>
        <p:spPr>
          <a:xfrm>
            <a:off x="1024125" y="585225"/>
            <a:ext cx="105489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/>
              <a:t>Порівняємо довірчі інтервали у середніх та медіанних значеннях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259" name="Google Shape;259;g249ce239f23_5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5" y="2251825"/>
            <a:ext cx="57435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49ce239f23_5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850" y="2237325"/>
            <a:ext cx="57435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9ce239f23_5_30"/>
          <p:cNvSpPr txBox="1"/>
          <p:nvPr>
            <p:ph type="title"/>
          </p:nvPr>
        </p:nvSpPr>
        <p:spPr>
          <a:xfrm>
            <a:off x="1024125" y="471500"/>
            <a:ext cx="9476100" cy="94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НЕНОРМАТИВНА ЛЕКСИКА І ПОПЦЛЯРНІСТЬ</a:t>
            </a:r>
            <a:endParaRPr i="1"/>
          </a:p>
        </p:txBody>
      </p:sp>
      <p:sp>
        <p:nvSpPr>
          <p:cNvPr id="267" name="Google Shape;267;g249ce239f23_5_30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9ce239f23_5_30"/>
          <p:cNvSpPr txBox="1"/>
          <p:nvPr>
            <p:ph idx="2" type="body"/>
          </p:nvPr>
        </p:nvSpPr>
        <p:spPr>
          <a:xfrm>
            <a:off x="574675" y="5848850"/>
            <a:ext cx="4791900" cy="7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histogram_plot_builder(false_explicit, aes(x=popularity))</a:t>
            </a:r>
            <a:endParaRPr i="1">
              <a:solidFill>
                <a:schemeClr val="accent1"/>
              </a:solidFill>
            </a:endParaRPr>
          </a:p>
        </p:txBody>
      </p:sp>
      <p:pic>
        <p:nvPicPr>
          <p:cNvPr id="269" name="Google Shape;269;g249ce239f23_5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125" y="2168821"/>
            <a:ext cx="5195101" cy="349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49ce239f23_5_30"/>
          <p:cNvSpPr txBox="1"/>
          <p:nvPr>
            <p:ph idx="2" type="body"/>
          </p:nvPr>
        </p:nvSpPr>
        <p:spPr>
          <a:xfrm>
            <a:off x="6000125" y="5783750"/>
            <a:ext cx="5868900" cy="5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histogram_plot_builder(true_explicit, aes(x=popularity))</a:t>
            </a:r>
            <a:endParaRPr i="1">
              <a:solidFill>
                <a:schemeClr val="accent1"/>
              </a:solidFill>
            </a:endParaRPr>
          </a:p>
        </p:txBody>
      </p:sp>
      <p:pic>
        <p:nvPicPr>
          <p:cNvPr id="271" name="Google Shape;271;g249ce239f23_5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25" y="2173825"/>
            <a:ext cx="5195088" cy="34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500"/>
              <a:buFont typeface="Twentieth Century"/>
              <a:buNone/>
            </a:pPr>
            <a:r>
              <a:rPr i="1" lang="ru-RU" sz="3500"/>
              <a:t>ОСНОВНІ ПИТАННЯ ДОСЛІДЖЕННЯ</a:t>
            </a:r>
            <a:endParaRPr i="1" sz="3500"/>
          </a:p>
        </p:txBody>
      </p:sp>
      <p:pic>
        <p:nvPicPr>
          <p:cNvPr id="108" name="Google Shape;10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540811"/>
            <a:ext cx="5678488" cy="3747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ru-RU"/>
              <a:t>1. </a:t>
            </a:r>
            <a:r>
              <a:rPr lang="ru-RU"/>
              <a:t>Чи можна справді вважати обрані в першій роботі 5 жанрів музики найпопулярнішими за середнім та медіанним значенням?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i="1" lang="ru-RU"/>
              <a:t>2. </a:t>
            </a:r>
            <a:r>
              <a:rPr lang="ru-RU"/>
              <a:t>Чи можна справді вважати обрані в першій роботі 5 артистів найпопулярнішими за середнім та медіанним значенням?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i="1" lang="ru-RU"/>
              <a:t>3. </a:t>
            </a:r>
            <a:r>
              <a:rPr lang="ru-RU"/>
              <a:t>Які треки є популярнішими: з ненормативною лексикою чи без неї?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i="1" lang="ru-RU"/>
              <a:t>4. </a:t>
            </a:r>
            <a:r>
              <a:rPr lang="ru-RU"/>
              <a:t>Які треки мають більший рівень мовності: з ненормативною лексикою чи без неї?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i="1" lang="ru-RU"/>
              <a:t>5. </a:t>
            </a:r>
            <a:r>
              <a:rPr lang="ru-RU"/>
              <a:t>Чи є статистично значущою виявлена достатньо висока кореляція між змінною energy та loudness?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9ce239f23_5_42"/>
          <p:cNvSpPr txBox="1"/>
          <p:nvPr>
            <p:ph type="title"/>
          </p:nvPr>
        </p:nvSpPr>
        <p:spPr>
          <a:xfrm>
            <a:off x="1024121" y="471500"/>
            <a:ext cx="10548900" cy="173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Оцінимо середнє значення для популярності двох категорій треків та побудуємо довірчі інтервали</a:t>
            </a:r>
            <a:endParaRPr i="1" sz="3000"/>
          </a:p>
        </p:txBody>
      </p:sp>
      <p:sp>
        <p:nvSpPr>
          <p:cNvPr id="278" name="Google Shape;278;g249ce239f23_5_42"/>
          <p:cNvSpPr txBox="1"/>
          <p:nvPr>
            <p:ph idx="1" type="body"/>
          </p:nvPr>
        </p:nvSpPr>
        <p:spPr>
          <a:xfrm>
            <a:off x="5715000" y="2108152"/>
            <a:ext cx="5678400" cy="3899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49ce239f23_5_42"/>
          <p:cNvSpPr txBox="1"/>
          <p:nvPr>
            <p:ph idx="2" type="body"/>
          </p:nvPr>
        </p:nvSpPr>
        <p:spPr>
          <a:xfrm>
            <a:off x="1024128" y="2257506"/>
            <a:ext cx="4389000" cy="3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g249ce239f23_5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00" y="2419250"/>
            <a:ext cx="6793405" cy="37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9ce239f23_5_51"/>
          <p:cNvSpPr txBox="1"/>
          <p:nvPr>
            <p:ph type="title"/>
          </p:nvPr>
        </p:nvSpPr>
        <p:spPr>
          <a:xfrm>
            <a:off x="850500" y="297875"/>
            <a:ext cx="9853200" cy="114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i="1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Ненормативна лексика і популярність</a:t>
            </a:r>
            <a:endParaRPr i="1"/>
          </a:p>
        </p:txBody>
      </p:sp>
      <p:sp>
        <p:nvSpPr>
          <p:cNvPr id="287" name="Google Shape;287;g249ce239f23_5_51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49ce239f23_5_51"/>
          <p:cNvSpPr txBox="1"/>
          <p:nvPr>
            <p:ph idx="2" type="body"/>
          </p:nvPr>
        </p:nvSpPr>
        <p:spPr>
          <a:xfrm>
            <a:off x="520825" y="2786924"/>
            <a:ext cx="4389000" cy="30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На графіку бачимо, що довірчі інтервали є доволі вузькими та знаходяться достатньо далеко один від одного. Отже, і справді треки з ненормативною лексикою є популярнішими за треки без ненормативної лексики за середнім значенням.</a:t>
            </a:r>
            <a:endParaRPr i="1" sz="1800"/>
          </a:p>
        </p:txBody>
      </p:sp>
      <p:pic>
        <p:nvPicPr>
          <p:cNvPr id="289" name="Google Shape;289;g249ce239f23_5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700" y="1912800"/>
            <a:ext cx="6596225" cy="44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9ce239f23_5_6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МЕДІАННЕ ЗНАЧЕННЯ ДЛЯ ПОПУЛЯРНОСТІ КОЖНОЇ ГРУПИ </a:t>
            </a:r>
            <a:endParaRPr i="1" sz="4000"/>
          </a:p>
        </p:txBody>
      </p:sp>
      <p:pic>
        <p:nvPicPr>
          <p:cNvPr id="296" name="Google Shape;296;g249ce239f23_5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00" y="2571516"/>
            <a:ext cx="3705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49ce239f23_5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00" y="3153516"/>
            <a:ext cx="57435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49ce239f23_5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250" y="2571525"/>
            <a:ext cx="3682676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49ce239f23_5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0819" y="3120675"/>
            <a:ext cx="5474706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9ce239f23_5_73"/>
          <p:cNvSpPr txBox="1"/>
          <p:nvPr>
            <p:ph type="title"/>
          </p:nvPr>
        </p:nvSpPr>
        <p:spPr>
          <a:xfrm>
            <a:off x="1024125" y="248275"/>
            <a:ext cx="10002300" cy="13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ДОВІРЧІ ІНТЕРВАЛИ ТИПУ NORMAL</a:t>
            </a:r>
            <a:endParaRPr i="1"/>
          </a:p>
        </p:txBody>
      </p:sp>
      <p:sp>
        <p:nvSpPr>
          <p:cNvPr id="306" name="Google Shape;306;g249ce239f23_5_73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49ce239f23_5_73"/>
          <p:cNvSpPr txBox="1"/>
          <p:nvPr>
            <p:ph idx="2" type="body"/>
          </p:nvPr>
        </p:nvSpPr>
        <p:spPr>
          <a:xfrm>
            <a:off x="1024125" y="2257502"/>
            <a:ext cx="4389000" cy="264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Бачимо, що довірчі інтервали є трохи скошеними через скошеність розподілів, але також можна вважати, що за медіанним значенням трек з ненормативною лексикою є популярнішими за треки без ненормативної лексики.</a:t>
            </a:r>
            <a:endParaRPr i="1" sz="1800"/>
          </a:p>
        </p:txBody>
      </p:sp>
      <p:pic>
        <p:nvPicPr>
          <p:cNvPr id="308" name="Google Shape;308;g249ce239f23_5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88" y="1656000"/>
            <a:ext cx="6323225" cy="44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9ce239f23_5_82"/>
          <p:cNvSpPr txBox="1"/>
          <p:nvPr>
            <p:ph type="title"/>
          </p:nvPr>
        </p:nvSpPr>
        <p:spPr>
          <a:xfrm>
            <a:off x="1024125" y="471500"/>
            <a:ext cx="10721400" cy="8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Протестуємо правосторонню гіпотезу про рівність середнього значення популярності двох груп</a:t>
            </a:r>
            <a:endParaRPr i="1" sz="3000"/>
          </a:p>
        </p:txBody>
      </p:sp>
      <p:sp>
        <p:nvSpPr>
          <p:cNvPr id="315" name="Google Shape;315;g249ce239f23_5_82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49ce239f23_5_82"/>
          <p:cNvSpPr txBox="1"/>
          <p:nvPr>
            <p:ph idx="2" type="body"/>
          </p:nvPr>
        </p:nvSpPr>
        <p:spPr>
          <a:xfrm>
            <a:off x="1024125" y="1837075"/>
            <a:ext cx="9838500" cy="164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H0 (нульова гіпотеза): Середня популярність в true_explicit$popularity не більша за середню популярність в false_explicit$popularity.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H1 (альтернативна гіпотеза): Середня популярність в true_explicit$popularity більша за середню популярність в false_explicit$popularity.</a:t>
            </a:r>
            <a:endParaRPr sz="1800"/>
          </a:p>
        </p:txBody>
      </p:sp>
      <p:pic>
        <p:nvPicPr>
          <p:cNvPr id="317" name="Google Shape;317;g249ce239f23_5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388" y="3733075"/>
            <a:ext cx="8230875" cy="27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9ce239f23_5_9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Результати цього тесту на відмінність медіан між двома групами </a:t>
            </a:r>
            <a:endParaRPr i="1" sz="4000"/>
          </a:p>
        </p:txBody>
      </p:sp>
      <p:sp>
        <p:nvSpPr>
          <p:cNvPr id="324" name="Google Shape;324;g249ce239f23_5_98"/>
          <p:cNvSpPr txBox="1"/>
          <p:nvPr>
            <p:ph idx="1" type="body"/>
          </p:nvPr>
        </p:nvSpPr>
        <p:spPr>
          <a:xfrm>
            <a:off x="1024125" y="2286000"/>
            <a:ext cx="52275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>
                <a:latin typeface="Arial"/>
                <a:ea typeface="Arial"/>
                <a:cs typeface="Arial"/>
                <a:sym typeface="Arial"/>
              </a:rPr>
              <a:t>median_te: Медіана в групі true_explicit$popularity становить 37.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-RU" sz="1600">
                <a:latin typeface="Arial"/>
                <a:ea typeface="Arial"/>
                <a:cs typeface="Arial"/>
                <a:sym typeface="Arial"/>
              </a:rPr>
              <a:t>median_fe: Медіана в групі false_explicit$popularity становить 34.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-RU" sz="1600">
                <a:latin typeface="Arial"/>
                <a:ea typeface="Arial"/>
                <a:cs typeface="Arial"/>
                <a:sym typeface="Arial"/>
              </a:rPr>
              <a:t>p_value: Значення p-значення дорівнює 3.271208e-07. Це значення набагато менше за типовий рівень значущості 0.05, що свідчить про наявність статистично значущої різниці між медіанами двох груп.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-RU" sz="1600">
                <a:latin typeface="Arial"/>
                <a:ea typeface="Arial"/>
                <a:cs typeface="Arial"/>
                <a:sym typeface="Arial"/>
              </a:rPr>
              <a:t>conf.int: Довірчий інтервал на рівні значущості 0.05 (95% довірчий інтервал) для різниці між медіанами становить від 2.008024 до нескінченності. Це означає, що різниця між медіанами є статистично значущою та необмеженою знизу.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49ce239f23_5_98"/>
          <p:cNvSpPr txBox="1"/>
          <p:nvPr>
            <p:ph idx="2" type="body"/>
          </p:nvPr>
        </p:nvSpPr>
        <p:spPr>
          <a:xfrm>
            <a:off x="6834575" y="2878350"/>
            <a:ext cx="4985400" cy="2838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-RU" sz="1800" u="sng"/>
              <a:t>Висновок:</a:t>
            </a:r>
            <a:r>
              <a:rPr i="1" lang="ru-RU" sz="1800" u="sng"/>
              <a:t> </a:t>
            </a: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на підставі цих результатів можна зробити висновок, що медіана в групі true_explicit$popularity статистично значущо вища за медіану в групі false_explicit$popularity. Також, довірчий інтервал підтверджує, що різниця між медіанами є статистично значущою та необмеженою знизу.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9ce239f23_5_105"/>
          <p:cNvSpPr txBox="1"/>
          <p:nvPr>
            <p:ph type="title"/>
          </p:nvPr>
        </p:nvSpPr>
        <p:spPr>
          <a:xfrm>
            <a:off x="1024125" y="585220"/>
            <a:ext cx="9720000" cy="74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Ненормативна лексика і мовність</a:t>
            </a:r>
            <a:endParaRPr i="1" sz="4500"/>
          </a:p>
        </p:txBody>
      </p:sp>
      <p:sp>
        <p:nvSpPr>
          <p:cNvPr id="332" name="Google Shape;332;g249ce239f23_5_105"/>
          <p:cNvSpPr txBox="1"/>
          <p:nvPr>
            <p:ph idx="1" type="body"/>
          </p:nvPr>
        </p:nvSpPr>
        <p:spPr>
          <a:xfrm>
            <a:off x="1024125" y="5569200"/>
            <a:ext cx="4755000" cy="740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 sz="16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histogram_plot_builder(true_explicit, aes(x=speechiness))</a:t>
            </a:r>
            <a:endParaRPr i="1" sz="16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333" name="Google Shape;333;g249ce239f23_5_105"/>
          <p:cNvSpPr txBox="1"/>
          <p:nvPr>
            <p:ph idx="2" type="body"/>
          </p:nvPr>
        </p:nvSpPr>
        <p:spPr>
          <a:xfrm>
            <a:off x="6647288" y="5512725"/>
            <a:ext cx="4755000" cy="740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-RU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histogram_plot_builder(false_explicit, aes(x=speechiness))</a:t>
            </a:r>
            <a:endParaRPr i="1" sz="1600">
              <a:solidFill>
                <a:schemeClr val="accent1"/>
              </a:solidFill>
            </a:endParaRPr>
          </a:p>
        </p:txBody>
      </p:sp>
      <p:pic>
        <p:nvPicPr>
          <p:cNvPr id="334" name="Google Shape;334;g249ce239f23_5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0" y="2007520"/>
            <a:ext cx="57435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49ce239f23_5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975" y="1647033"/>
            <a:ext cx="53816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9ce239f23_5_11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Оцінимо середнє значення для мовності двох категорій треків та побудуємо довірчі інтервали</a:t>
            </a:r>
            <a:endParaRPr i="1" sz="3000"/>
          </a:p>
        </p:txBody>
      </p:sp>
      <p:sp>
        <p:nvSpPr>
          <p:cNvPr id="342" name="Google Shape;342;g249ce239f23_5_116"/>
          <p:cNvSpPr txBox="1"/>
          <p:nvPr>
            <p:ph idx="1" type="body"/>
          </p:nvPr>
        </p:nvSpPr>
        <p:spPr>
          <a:xfrm rot="5400000">
            <a:off x="3872551" y="-562350"/>
            <a:ext cx="4023300" cy="9720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g249ce239f23_5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300" y="2364963"/>
            <a:ext cx="8709350" cy="38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9ce239f23_5_124"/>
          <p:cNvSpPr txBox="1"/>
          <p:nvPr>
            <p:ph type="title"/>
          </p:nvPr>
        </p:nvSpPr>
        <p:spPr>
          <a:xfrm>
            <a:off x="1024125" y="471500"/>
            <a:ext cx="10547700" cy="124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Побудуємо спільний графік довірчих інтервалів на основі квантилів t-розподілу</a:t>
            </a:r>
            <a:endParaRPr i="1" sz="3000"/>
          </a:p>
        </p:txBody>
      </p:sp>
      <p:sp>
        <p:nvSpPr>
          <p:cNvPr id="350" name="Google Shape;350;g249ce239f23_5_124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49ce239f23_5_124"/>
          <p:cNvSpPr txBox="1"/>
          <p:nvPr>
            <p:ph idx="2" type="body"/>
          </p:nvPr>
        </p:nvSpPr>
        <p:spPr>
          <a:xfrm>
            <a:off x="1024125" y="2466888"/>
            <a:ext cx="3894000" cy="307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На графіку бачимо, що довірчі інтервали є доволі вузькими та знаходяться достатньо далеко один від одного. Отже, і справді треки з ненормативною лексикою мають вищий рівень мовності аніж треки без ненормативної лексики за середнім значенням.</a:t>
            </a:r>
            <a:endParaRPr i="1" sz="1800"/>
          </a:p>
        </p:txBody>
      </p:sp>
      <p:pic>
        <p:nvPicPr>
          <p:cNvPr id="352" name="Google Shape;352;g249ce239f23_5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525" y="1783425"/>
            <a:ext cx="6607025" cy="44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9ce239f23_5_133"/>
          <p:cNvSpPr txBox="1"/>
          <p:nvPr>
            <p:ph type="title"/>
          </p:nvPr>
        </p:nvSpPr>
        <p:spPr>
          <a:xfrm>
            <a:off x="1024125" y="585225"/>
            <a:ext cx="102129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МЕДІАНННЕ ЗНАЧЕННЯ ДЛЯ МОВНОСТІ КОЖНОЇ ГРУПИ</a:t>
            </a:r>
            <a:endParaRPr i="1" sz="3500"/>
          </a:p>
        </p:txBody>
      </p:sp>
      <p:sp>
        <p:nvSpPr>
          <p:cNvPr id="359" name="Google Shape;359;g249ce239f23_5_133"/>
          <p:cNvSpPr txBox="1"/>
          <p:nvPr>
            <p:ph idx="1" type="body"/>
          </p:nvPr>
        </p:nvSpPr>
        <p:spPr>
          <a:xfrm rot="5400000">
            <a:off x="3872551" y="-562350"/>
            <a:ext cx="4023300" cy="9720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g249ce239f23_5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75" y="3589150"/>
            <a:ext cx="57435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49ce239f23_5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75" y="2941930"/>
            <a:ext cx="3776800" cy="4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49ce239f23_5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138" y="3589150"/>
            <a:ext cx="57435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49ce239f23_5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913" y="2941930"/>
            <a:ext cx="3780045" cy="4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025696" y="708211"/>
            <a:ext cx="9720072" cy="910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ЖАНРІВ МУЗИКИ</a:t>
            </a:r>
            <a:endParaRPr b="1" i="1"/>
          </a:p>
        </p:txBody>
      </p:sp>
      <p:pic>
        <p:nvPicPr>
          <p:cNvPr id="115" name="Google Shape;115;p3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263" y="1618667"/>
            <a:ext cx="5738431" cy="420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747383" y="3182813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/>
              <a:t>Розподіл популярності pop-film</a:t>
            </a:r>
            <a:endParaRPr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9ce239f23_5_147"/>
          <p:cNvSpPr txBox="1"/>
          <p:nvPr>
            <p:ph type="title"/>
          </p:nvPr>
        </p:nvSpPr>
        <p:spPr>
          <a:xfrm>
            <a:off x="1024125" y="149075"/>
            <a:ext cx="10498200" cy="99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Побудуємо графічно довірчі інтервали типу Normal</a:t>
            </a:r>
            <a:endParaRPr i="1" sz="3000"/>
          </a:p>
        </p:txBody>
      </p:sp>
      <p:sp>
        <p:nvSpPr>
          <p:cNvPr id="370" name="Google Shape;370;g249ce239f23_5_147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49ce239f23_5_147"/>
          <p:cNvSpPr txBox="1"/>
          <p:nvPr>
            <p:ph idx="2" type="body"/>
          </p:nvPr>
        </p:nvSpPr>
        <p:spPr>
          <a:xfrm>
            <a:off x="751300" y="2579925"/>
            <a:ext cx="4055400" cy="28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Бачимо, що довірчі інтервали є трохи скошеними через скошеність розподілів, але також можна вважати, що за медіанним значенням трек з ненормативною лексикою має більший рівень мовності аніж треки без ненормативної лексики.</a:t>
            </a:r>
            <a:endParaRPr sz="1800"/>
          </a:p>
        </p:txBody>
      </p:sp>
      <p:pic>
        <p:nvPicPr>
          <p:cNvPr id="372" name="Google Shape;372;g249ce239f23_5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650" y="1357975"/>
            <a:ext cx="6609543" cy="51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9ce239f23_5_156"/>
          <p:cNvSpPr txBox="1"/>
          <p:nvPr>
            <p:ph type="title"/>
          </p:nvPr>
        </p:nvSpPr>
        <p:spPr>
          <a:xfrm>
            <a:off x="1024128" y="237991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Протестуємо правосторонню гіпотезу про рівність середнього значення мовності двох груп</a:t>
            </a:r>
            <a:endParaRPr i="1" sz="3000"/>
          </a:p>
        </p:txBody>
      </p:sp>
      <p:sp>
        <p:nvSpPr>
          <p:cNvPr id="379" name="Google Shape;379;g249ce239f23_5_156"/>
          <p:cNvSpPr txBox="1"/>
          <p:nvPr>
            <p:ph idx="1" type="body"/>
          </p:nvPr>
        </p:nvSpPr>
        <p:spPr>
          <a:xfrm>
            <a:off x="1024128" y="188915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H0 (нульова гіпотеза): Середня рівень "speechiness" в true_explicit$speechiness не більша за середню рівень "speechiness" в false_explicit$speechiness.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H1 (альтернативна гіпотеза): Середня рівень "speechiness" в true_explicit$speechiness більша за середню рівень "speechiness" в false_explicit$speechiness.</a:t>
            </a:r>
            <a:endParaRPr i="1" sz="1800"/>
          </a:p>
        </p:txBody>
      </p:sp>
      <p:pic>
        <p:nvPicPr>
          <p:cNvPr id="380" name="Google Shape;380;g249ce239f23_5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50" y="3709325"/>
            <a:ext cx="7726776" cy="25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9ce239f23_5_176"/>
          <p:cNvSpPr txBox="1"/>
          <p:nvPr>
            <p:ph type="title"/>
          </p:nvPr>
        </p:nvSpPr>
        <p:spPr>
          <a:xfrm>
            <a:off x="1024125" y="225575"/>
            <a:ext cx="10795800" cy="104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Результати цього тесту на відмінність медіан між двома групами </a:t>
            </a:r>
            <a:endParaRPr i="1" sz="2600"/>
          </a:p>
        </p:txBody>
      </p:sp>
      <p:sp>
        <p:nvSpPr>
          <p:cNvPr id="387" name="Google Shape;387;g249ce239f23_5_176"/>
          <p:cNvSpPr txBox="1"/>
          <p:nvPr>
            <p:ph idx="1" type="body"/>
          </p:nvPr>
        </p:nvSpPr>
        <p:spPr>
          <a:xfrm>
            <a:off x="1024127" y="1951150"/>
            <a:ext cx="4755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ru-RU" sz="1600">
                <a:latin typeface="Arial"/>
                <a:ea typeface="Arial"/>
                <a:cs typeface="Arial"/>
                <a:sym typeface="Arial"/>
              </a:rPr>
              <a:t> `median_te`: Медіана в групі `true_explicit$speechiness` становить 0.111.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i="1" lang="ru-RU" sz="1600">
                <a:latin typeface="Arial"/>
                <a:ea typeface="Arial"/>
                <a:cs typeface="Arial"/>
                <a:sym typeface="Arial"/>
              </a:rPr>
              <a:t>`median_fe`: Медіана в групі `false_explicit$speechiness` становить 0.0469.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i="1" lang="ru-RU" sz="1600">
                <a:latin typeface="Arial"/>
                <a:ea typeface="Arial"/>
                <a:cs typeface="Arial"/>
                <a:sym typeface="Arial"/>
              </a:rPr>
              <a:t> `p_value`: Значення p-значення дорівнює 0. Це означає, що спостережувана різниця між медіанами двох груп є статистично значущою на будь-якому рівні значущості (p-value &lt; 0.05).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i="1" lang="ru-RU" sz="1600">
                <a:latin typeface="Arial"/>
                <a:ea typeface="Arial"/>
                <a:cs typeface="Arial"/>
                <a:sym typeface="Arial"/>
              </a:rPr>
              <a:t> `conf.int`: Довірчий інтервал на рівні значущості 0.05 (95% довірчий інтервал) для різниці між медіанами становить від 0.06194288 до нескінченності. Це означає, що різниця між медіанами є статистично значущою та необмеженою зверху.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49ce239f23_5_176"/>
          <p:cNvSpPr txBox="1"/>
          <p:nvPr>
            <p:ph idx="2" type="body"/>
          </p:nvPr>
        </p:nvSpPr>
        <p:spPr>
          <a:xfrm>
            <a:off x="6014125" y="2822500"/>
            <a:ext cx="5619900" cy="2280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i="1" lang="ru-RU" sz="1800" u="sng"/>
              <a:t>Висновок</a:t>
            </a:r>
            <a:r>
              <a:rPr i="1" lang="ru-RU" sz="1800"/>
              <a:t>: </a:t>
            </a: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на підставі цих результатів можна зробити висновок, що медіана в групі `true_explicit$speechiness` статистично значущо вища за медіану в групі `false_explicit$speechiness`. Довірчий інтервал підтверджує, що різниця між медіанами є статистично значущою та необмеженою зверху.</a:t>
            </a:r>
            <a:endParaRPr i="1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9ce239f23_5_183"/>
          <p:cNvSpPr txBox="1"/>
          <p:nvPr>
            <p:ph type="title"/>
          </p:nvPr>
        </p:nvSpPr>
        <p:spPr>
          <a:xfrm>
            <a:off x="1024125" y="287571"/>
            <a:ext cx="9720000" cy="89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Кореляція energy та loudness</a:t>
            </a:r>
            <a:endParaRPr i="1"/>
          </a:p>
        </p:txBody>
      </p:sp>
      <p:pic>
        <p:nvPicPr>
          <p:cNvPr id="395" name="Google Shape;395;g249ce239f23_5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453650"/>
            <a:ext cx="6637725" cy="51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9ce239f23_5_190"/>
          <p:cNvSpPr txBox="1"/>
          <p:nvPr>
            <p:ph type="title"/>
          </p:nvPr>
        </p:nvSpPr>
        <p:spPr>
          <a:xfrm>
            <a:off x="1024126" y="471500"/>
            <a:ext cx="10709100" cy="173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/>
              <a:t>Нижня та верхня межа довірчого інтервалу для коефіцієнта кореляції</a:t>
            </a:r>
            <a:endParaRPr i="1"/>
          </a:p>
        </p:txBody>
      </p:sp>
      <p:sp>
        <p:nvSpPr>
          <p:cNvPr id="402" name="Google Shape;402;g249ce239f23_5_190"/>
          <p:cNvSpPr txBox="1"/>
          <p:nvPr>
            <p:ph idx="1" type="body"/>
          </p:nvPr>
        </p:nvSpPr>
        <p:spPr>
          <a:xfrm>
            <a:off x="2125675" y="5792700"/>
            <a:ext cx="8106900" cy="671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i="1" lang="ru-RU" sz="1600"/>
              <a:t>Висновок: </a:t>
            </a:r>
            <a:r>
              <a:rPr i="1" lang="ru-RU" sz="1600">
                <a:latin typeface="Arial"/>
                <a:ea typeface="Arial"/>
                <a:cs typeface="Arial"/>
                <a:sym typeface="Arial"/>
              </a:rPr>
              <a:t>довірчі інтервали трьох типів є доволі вузькими, а отже, ми можемо довіряти, що між змінними energy та loudness існує тісний зв’язок.</a:t>
            </a:r>
            <a:endParaRPr i="1" sz="1600"/>
          </a:p>
        </p:txBody>
      </p:sp>
      <p:sp>
        <p:nvSpPr>
          <p:cNvPr id="403" name="Google Shape;403;g249ce239f23_5_190"/>
          <p:cNvSpPr txBox="1"/>
          <p:nvPr>
            <p:ph idx="2" type="body"/>
          </p:nvPr>
        </p:nvSpPr>
        <p:spPr>
          <a:xfrm>
            <a:off x="1024128" y="2257506"/>
            <a:ext cx="4389000" cy="37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g249ce239f23_5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50" y="2624838"/>
            <a:ext cx="7883700" cy="30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9ce239f23_5_205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/>
              <a:t>Висновки</a:t>
            </a:r>
            <a:endParaRPr i="1"/>
          </a:p>
        </p:txBody>
      </p:sp>
      <p:sp>
        <p:nvSpPr>
          <p:cNvPr id="411" name="Google Shape;411;g249ce239f23_5_205"/>
          <p:cNvSpPr txBox="1"/>
          <p:nvPr>
            <p:ph idx="1" type="body"/>
          </p:nvPr>
        </p:nvSpPr>
        <p:spPr>
          <a:xfrm>
            <a:off x="1024123" y="2286000"/>
            <a:ext cx="105054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Ми виявили, що обрані нами 5 жанрів музики за медіанними значеннями популярності не можна вважати найпопулярнішими, адже їх довірчі інтервали перетинаються між собою.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Обрані нами 5 артистів також не можна вважати найпопулярнішими за медіаною.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Ми підтвердили за допомогою довірчих інтервалів та тестів Волда, що треки з ненормативною лексикою є популярнішими за треки без ненормативної лексики.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Також таким же чином підтверджено, що треки з ненормативною лексикою мають вищий рівень мовності аніж без.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i="1" lang="ru-RU" sz="1800">
                <a:latin typeface="Arial"/>
                <a:ea typeface="Arial"/>
                <a:cs typeface="Arial"/>
                <a:sym typeface="Arial"/>
              </a:rPr>
              <a:t>З допомогою бустреп довірчих інтервалів виявлено, що кореляція між energy та loudness є статистично значущою.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ДЯКУЄМО ЗА УВАГУ</a:t>
            </a:r>
            <a:endParaRPr i="1"/>
          </a:p>
        </p:txBody>
      </p:sp>
      <p:sp>
        <p:nvSpPr>
          <p:cNvPr id="417" name="Google Shape;417;p16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Что такое музыкальный жанр? - Learn4Joy Сайт для музыкантов" id="418" name="Google Shape;418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868" l="0" r="0" t="21868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ЖАНРІВ МУЗИКИ</a:t>
            </a:r>
            <a:endParaRPr i="1"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/>
              <a:t>Розподіл популярності k_pop_genre:</a:t>
            </a:r>
            <a:endParaRPr i="1"/>
          </a:p>
        </p:txBody>
      </p:sp>
      <p:sp>
        <p:nvSpPr>
          <p:cNvPr id="123" name="Google Shape;123;p4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/>
              <a:t>Розподіл популярності для chill_genre:</a:t>
            </a:r>
            <a:endParaRPr i="1"/>
          </a:p>
        </p:txBody>
      </p:sp>
      <p:pic>
        <p:nvPicPr>
          <p:cNvPr id="124" name="Google Shape;12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786" y="2967038"/>
            <a:ext cx="4590866" cy="334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787" y="2967038"/>
            <a:ext cx="4617900" cy="33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ЖАНРІВ МУЗИКИ</a:t>
            </a:r>
            <a:endParaRPr i="1"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/>
              <a:t>Розподіл популярності для sad_genre:</a:t>
            </a:r>
            <a:endParaRPr i="1"/>
          </a:p>
        </p:txBody>
      </p:sp>
      <p:sp>
        <p:nvSpPr>
          <p:cNvPr id="132" name="Google Shape;132;p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/>
              <a:t>Розподіл популярності для grunge_genre:</a:t>
            </a:r>
            <a:endParaRPr i="1"/>
          </a:p>
        </p:txBody>
      </p:sp>
      <p:pic>
        <p:nvPicPr>
          <p:cNvPr id="133" name="Google Shape;133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81" y="2967038"/>
            <a:ext cx="4583700" cy="3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7591" y="2967038"/>
            <a:ext cx="4721830" cy="334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ЖАНРІВ МУЗИКИ</a:t>
            </a:r>
            <a:endParaRPr i="1"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273381" y="2110880"/>
            <a:ext cx="4754880" cy="68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/>
              <a:t>Довірчі інтервали для pop-film</a:t>
            </a:r>
            <a:endParaRPr i="1"/>
          </a:p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5333061" y="2835865"/>
            <a:ext cx="4754880" cy="431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/>
              <a:t>Довірчі інтервали для sad genre</a:t>
            </a:r>
            <a:endParaRPr i="1"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55" y="2658882"/>
            <a:ext cx="43719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59117" y="4476645"/>
            <a:ext cx="38304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Twentieth Century"/>
              <a:buNone/>
            </a:pPr>
            <a:r>
              <a:rPr b="0" i="1" lang="ru-RU" sz="23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Довірчі інтервали для k-pop</a:t>
            </a:r>
            <a:endParaRPr b="0" i="1" sz="23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381" y="4988486"/>
            <a:ext cx="44291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7163739" y="4987939"/>
            <a:ext cx="4754880" cy="68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Twentieth Century"/>
              <a:buNone/>
            </a:pPr>
            <a:r>
              <a:rPr b="0" i="1" lang="ru-RU" sz="23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Довірчі інтервали для grunge genre</a:t>
            </a:r>
            <a:endParaRPr b="0" i="1" sz="23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7335914" y="866727"/>
            <a:ext cx="4754880" cy="68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Twentieth Century"/>
              <a:buNone/>
            </a:pPr>
            <a:r>
              <a:rPr b="0" i="1" lang="ru-RU" sz="23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Довірчі інтервали для chill genre</a:t>
            </a:r>
            <a:endParaRPr b="0" i="1" sz="23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5914" y="1384760"/>
            <a:ext cx="4267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5204" y="3266983"/>
            <a:ext cx="42481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35914" y="5570836"/>
            <a:ext cx="41338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1024125" y="223450"/>
            <a:ext cx="6368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i="1" lang="ru-RU" sz="5000"/>
              <a:t>5 ЖАНРІВ МУЗИКИ</a:t>
            </a:r>
            <a:endParaRPr i="1" sz="5000"/>
          </a:p>
        </p:txBody>
      </p:sp>
      <p:sp>
        <p:nvSpPr>
          <p:cNvPr id="155" name="Google Shape;155;p7"/>
          <p:cNvSpPr txBox="1"/>
          <p:nvPr>
            <p:ph idx="2" type="body"/>
          </p:nvPr>
        </p:nvSpPr>
        <p:spPr>
          <a:xfrm>
            <a:off x="1024125" y="2443527"/>
            <a:ext cx="43890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ru-RU" sz="1800"/>
              <a:t>На графіку бачимо, що довірчі інтервали є доволі вузькими для кожного жанру. За середніми значеннями жанр pop-film справді можна вважати найпопулярнішим із обраних жанрів. Довірчі інтервали жанрів chill та sad перетинаються, отже, не можна вважати точно, що chill є популярнішим за sad.</a:t>
            </a:r>
            <a:br>
              <a:rPr i="1" lang="ru-RU" sz="1800"/>
            </a:br>
            <a:endParaRPr i="1" sz="1800"/>
          </a:p>
        </p:txBody>
      </p:sp>
      <p:pic>
        <p:nvPicPr>
          <p:cNvPr id="156" name="Google Shape;15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2200" y="1960751"/>
            <a:ext cx="5678400" cy="40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6653250" y="6004325"/>
            <a:ext cx="44721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Char char=" "/>
            </a:pPr>
            <a:r>
              <a:rPr b="0" i="1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Обраховані довірчі інтервали для популярності кожного жанру</a:t>
            </a:r>
            <a:endParaRPr b="0" i="1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ЖАНРІВ МУЗИКИ</a:t>
            </a:r>
            <a:endParaRPr i="1"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165214" y="2234544"/>
            <a:ext cx="4754880" cy="47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1800"/>
              <a:t>Довірчі інтервали для жанру pop-film</a:t>
            </a:r>
            <a:endParaRPr i="1" sz="1800"/>
          </a:p>
        </p:txBody>
      </p:sp>
      <p:sp>
        <p:nvSpPr>
          <p:cNvPr id="164" name="Google Shape;164;p8"/>
          <p:cNvSpPr txBox="1"/>
          <p:nvPr>
            <p:ph idx="3" type="body"/>
          </p:nvPr>
        </p:nvSpPr>
        <p:spPr>
          <a:xfrm>
            <a:off x="6512300" y="4008850"/>
            <a:ext cx="39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1800"/>
              <a:t>Довірчі інтервали для жанру k-pop</a:t>
            </a:r>
            <a:endParaRPr i="1" sz="1800"/>
          </a:p>
        </p:txBody>
      </p:sp>
      <p:sp>
        <p:nvSpPr>
          <p:cNvPr id="165" name="Google Shape;165;p8"/>
          <p:cNvSpPr txBox="1"/>
          <p:nvPr/>
        </p:nvSpPr>
        <p:spPr>
          <a:xfrm>
            <a:off x="8203897" y="994425"/>
            <a:ext cx="3543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Twentieth Century"/>
              <a:buNone/>
            </a:pPr>
            <a:r>
              <a:rPr b="0" i="1" lang="ru-RU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Довірчі інтервали для жанру chill</a:t>
            </a:r>
            <a:endParaRPr b="0" i="1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14" y="3168835"/>
            <a:ext cx="4557387" cy="160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829" y="2634502"/>
            <a:ext cx="41243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9100" y="4368624"/>
            <a:ext cx="35052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941" y="4912657"/>
            <a:ext cx="5236206" cy="184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6405" y="1983822"/>
            <a:ext cx="5186511" cy="18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03892" y="1502463"/>
            <a:ext cx="35433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i="1" lang="ru-RU"/>
              <a:t>5 ЖАНРІВ МУЗИКИ</a:t>
            </a:r>
            <a:endParaRPr i="1"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422667" y="2932646"/>
            <a:ext cx="4754880" cy="47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i="1" lang="ru-RU" sz="2000"/>
              <a:t>Довірчі інтервали для жанру grunge</a:t>
            </a:r>
            <a:endParaRPr i="1" sz="2000"/>
          </a:p>
        </p:txBody>
      </p:sp>
      <p:sp>
        <p:nvSpPr>
          <p:cNvPr id="178" name="Google Shape;178;p9"/>
          <p:cNvSpPr txBox="1"/>
          <p:nvPr/>
        </p:nvSpPr>
        <p:spPr>
          <a:xfrm>
            <a:off x="7193871" y="1744151"/>
            <a:ext cx="4754880" cy="68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Twentieth Century"/>
              <a:buNone/>
            </a:pPr>
            <a:r>
              <a:rPr b="0" i="1" lang="ru-RU" sz="20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Довірчі інтервали для жанру sad</a:t>
            </a:r>
            <a:endParaRPr b="0" i="1" sz="20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211" y="2822313"/>
            <a:ext cx="57435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0929" y="2285569"/>
            <a:ext cx="34861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425" y="3970770"/>
            <a:ext cx="57435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4128" y="3371572"/>
            <a:ext cx="37147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2023-03-29T08:52:05Z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