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18"/>
  </p:notesMasterIdLst>
  <p:sldIdLst>
    <p:sldId id="256" r:id="rId2"/>
    <p:sldId id="273" r:id="rId3"/>
    <p:sldId id="268" r:id="rId4"/>
    <p:sldId id="267" r:id="rId5"/>
    <p:sldId id="264" r:id="rId6"/>
    <p:sldId id="276" r:id="rId7"/>
    <p:sldId id="278" r:id="rId8"/>
    <p:sldId id="269" r:id="rId9"/>
    <p:sldId id="265" r:id="rId10"/>
    <p:sldId id="281" r:id="rId11"/>
    <p:sldId id="266" r:id="rId12"/>
    <p:sldId id="274" r:id="rId13"/>
    <p:sldId id="280" r:id="rId14"/>
    <p:sldId id="279" r:id="rId15"/>
    <p:sldId id="27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EDF846-6AD7-2746-B206-E65BE50ECCA6}" v="970" dt="2025-09-29T20:03:24.021"/>
    <p1510:client id="{8D552341-D34E-40F4-8C36-B7415351EA97}" v="27" dt="2025-09-29T19:40:06.410"/>
    <p1510:client id="{A78DDA8C-3B3F-43CF-44D9-4DB9560B63CE}" v="49" dt="2025-09-29T17:36:26.749"/>
    <p1510:client id="{EAB76B20-FA56-44EA-50FA-90B84AC649C2}" v="307" dt="2025-09-29T20:05:00.0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8CDD4-6446-4491-86D9-6323A86E0FD4}" type="datetimeFigureOut">
              <a:t>9/29/2025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239AF-CF11-4DFC-90B6-E9F4102646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31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804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312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938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5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4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0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0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3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5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5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955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33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A855B9-EE27-4441-846C-35DF1C648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93D2B2-A094-9F63-FC72-FC139D2E0F8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43751" r="-2" b="-2"/>
          <a:stretch>
            <a:fillRect/>
          </a:stretch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142018" cy="2852928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FFFF"/>
                </a:solidFill>
              </a:rPr>
              <a:t>Skin Cancer Detection</a:t>
            </a: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Milestone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142018" cy="92929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200">
                <a:solidFill>
                  <a:srgbClr val="FFFFFF"/>
                </a:solidFill>
              </a:rPr>
              <a:t>Nikiraj Konwar, Nicolas Rincon-Speranza, Lawson Darrow, Christian Stevens</a:t>
            </a: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FFFFFF"/>
                </a:solidFill>
              </a:rPr>
              <a:t>Faculty Advisor: Zahra Nematzadeh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6E43-6F5F-6AA3-81C4-CDC6CC9C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Compare &amp; Select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19407-6ADD-7831-3C09-AB377EA89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Python</a:t>
            </a:r>
          </a:p>
          <a:p>
            <a:r>
              <a:rPr lang="en-US"/>
              <a:t>TensorFlow</a:t>
            </a:r>
          </a:p>
          <a:p>
            <a:r>
              <a:rPr lang="en-US"/>
              <a:t>NumPy, Pandas, </a:t>
            </a:r>
            <a:r>
              <a:rPr lang="en-US" err="1"/>
              <a:t>Matplotlib</a:t>
            </a:r>
            <a:r>
              <a:rPr lang="en-US"/>
              <a:t>, Pillow, </a:t>
            </a:r>
            <a:r>
              <a:rPr lang="en-US" err="1"/>
              <a:t>Keras</a:t>
            </a:r>
            <a:endParaRPr lang="en-US"/>
          </a:p>
          <a:p>
            <a:r>
              <a:rPr lang="en-US"/>
              <a:t>Flutter</a:t>
            </a:r>
          </a:p>
          <a:p>
            <a:r>
              <a:rPr lang="en-US"/>
              <a:t>Platform macOS</a:t>
            </a:r>
          </a:p>
        </p:txBody>
      </p:sp>
    </p:spTree>
    <p:extLst>
      <p:ext uri="{BB962C8B-B14F-4D97-AF65-F5344CB8AC3E}">
        <p14:creationId xmlns:p14="http://schemas.microsoft.com/office/powerpoint/2010/main" val="1530455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129F-B409-4B38-D9C8-9C925C9B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Resolve Technical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EB39-DD5A-EF2C-04D2-89FB68EBC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TensorFlow Lite conversion for system compatibility</a:t>
            </a:r>
          </a:p>
          <a:p>
            <a:r>
              <a:rPr lang="en-US"/>
              <a:t>Required to enable mobile deployment pipeline</a:t>
            </a:r>
          </a:p>
          <a:p>
            <a:r>
              <a:rPr lang="en-US"/>
              <a:t>CNN integration</a:t>
            </a:r>
          </a:p>
        </p:txBody>
      </p:sp>
    </p:spTree>
    <p:extLst>
      <p:ext uri="{BB962C8B-B14F-4D97-AF65-F5344CB8AC3E}">
        <p14:creationId xmlns:p14="http://schemas.microsoft.com/office/powerpoint/2010/main" val="309141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28E7-E471-AA21-FC1A-C825C26C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51" y="260851"/>
            <a:ext cx="10357666" cy="1438450"/>
          </a:xfrm>
        </p:spPr>
        <p:txBody>
          <a:bodyPr/>
          <a:lstStyle/>
          <a:p>
            <a:r>
              <a:rPr lang="en-US"/>
              <a:t>Design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8692C4-AA3C-3871-08A6-79F114499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 sz="1200" dirty="0">
              <a:solidFill>
                <a:srgbClr val="0F1115"/>
              </a:solidFill>
            </a:endParaRPr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C7420-9C15-6742-E5A3-036ECA1F530D}"/>
              </a:ext>
            </a:extLst>
          </p:cNvPr>
          <p:cNvSpPr txBox="1"/>
          <p:nvPr/>
        </p:nvSpPr>
        <p:spPr>
          <a:xfrm>
            <a:off x="545432" y="1892969"/>
            <a:ext cx="694623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F1115"/>
                </a:solidFill>
                <a:latin typeface="Helvetica"/>
                <a:cs typeface="Helvetica"/>
              </a:rPr>
              <a:t>SYSTEM OVERVIEW</a:t>
            </a:r>
            <a:endParaRPr lang="en-US" dirty="0"/>
          </a:p>
          <a:p>
            <a:r>
              <a:rPr lang="en-US" dirty="0">
                <a:solidFill>
                  <a:srgbClr val="0F1115"/>
                </a:solidFill>
                <a:latin typeface="Helvetica"/>
                <a:cs typeface="Helvetica"/>
              </a:rPr>
              <a:t>The Skin Cancer Detection Mobile Application comprises four major subsystems that</a:t>
            </a:r>
            <a:endParaRPr lang="en-US" dirty="0"/>
          </a:p>
          <a:p>
            <a:r>
              <a:rPr lang="en-US" dirty="0">
                <a:solidFill>
                  <a:srgbClr val="0F1115"/>
                </a:solidFill>
                <a:latin typeface="Helvetica"/>
                <a:cs typeface="Helvetica"/>
              </a:rPr>
              <a:t>work collaboratively to deliver the complete user experience.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F1115"/>
                </a:solidFill>
                <a:latin typeface="Helvetica"/>
                <a:cs typeface="Helvetica"/>
              </a:rPr>
              <a:t>Image Capture Module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F1115"/>
                </a:solidFill>
                <a:latin typeface="Helvetica"/>
                <a:cs typeface="Helvetica"/>
              </a:rPr>
              <a:t> Machine Learning Inference Engine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F1115"/>
                </a:solidFill>
                <a:latin typeface="Helvetica"/>
                <a:cs typeface="Helvetica"/>
              </a:rPr>
              <a:t>Results Processing and Display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F1115"/>
                </a:solidFill>
                <a:latin typeface="Helvetica"/>
                <a:cs typeface="Helvetica"/>
              </a:rPr>
              <a:t>Data Management System</a:t>
            </a:r>
            <a:endParaRPr lang="en-US" dirty="0"/>
          </a:p>
          <a:p>
            <a:endParaRPr lang="en-US" dirty="0">
              <a:solidFill>
                <a:srgbClr val="0F1115"/>
              </a:solidFill>
              <a:latin typeface="Helvetica"/>
              <a:cs typeface="Helvetica"/>
            </a:endParaRPr>
          </a:p>
        </p:txBody>
      </p:sp>
      <p:pic>
        <p:nvPicPr>
          <p:cNvPr id="13" name="Picture 12" descr="A diagram of a computer component&#10;&#10;AI-generated content may be incorrect.">
            <a:extLst>
              <a:ext uri="{FF2B5EF4-FFF2-40B4-BE49-F238E27FC236}">
                <a16:creationId xmlns:a16="http://schemas.microsoft.com/office/drawing/2014/main" id="{C471B916-52CD-F424-597D-964D61E41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601" y="1235241"/>
            <a:ext cx="3635811" cy="538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79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1EEDB-34ED-7B61-4F51-CABC1FC39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382" y="289559"/>
            <a:ext cx="10731046" cy="56692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1800" b="1" dirty="0">
                <a:solidFill>
                  <a:srgbClr val="0F1115"/>
                </a:solidFill>
                <a:latin typeface="Helvetica"/>
                <a:cs typeface="Helvetica"/>
              </a:rPr>
              <a:t>Image Processing Pipeline</a:t>
            </a:r>
            <a:endParaRPr lang="en-GB" sz="1800" b="1"/>
          </a:p>
          <a:p>
            <a:pPr marL="0" indent="0">
              <a:buNone/>
            </a:pPr>
            <a:r>
              <a:rPr lang="en-GB" sz="1800" dirty="0">
                <a:solidFill>
                  <a:srgbClr val="0F1115"/>
                </a:solidFill>
                <a:latin typeface="Helvetica"/>
                <a:cs typeface="Helvetica"/>
              </a:rPr>
              <a:t>BEGIN Image Processing Algorithm</a:t>
            </a:r>
            <a:endParaRPr lang="en-GB" sz="1800" dirty="0"/>
          </a:p>
          <a:p>
            <a:pPr marL="0" indent="0">
              <a:buNone/>
            </a:pPr>
            <a:r>
              <a:rPr lang="en-GB" sz="1800" dirty="0">
                <a:solidFill>
                  <a:srgbClr val="0F1115"/>
                </a:solidFill>
                <a:latin typeface="Helvetica"/>
                <a:cs typeface="Helvetica"/>
              </a:rPr>
              <a:t>1. CAPTURE raw image from camera hardware</a:t>
            </a:r>
            <a:endParaRPr lang="en-GB" sz="1800"/>
          </a:p>
          <a:p>
            <a:pPr marL="0" indent="0">
              <a:buNone/>
            </a:pPr>
            <a:r>
              <a:rPr lang="en-GB" sz="1800" dirty="0">
                <a:solidFill>
                  <a:srgbClr val="0F1115"/>
                </a:solidFill>
                <a:latin typeface="Helvetica"/>
                <a:cs typeface="Helvetica"/>
              </a:rPr>
              <a:t>2. VALIDATE image quality metrics:</a:t>
            </a:r>
            <a:endParaRPr lang="en-GB" sz="1800"/>
          </a:p>
          <a:p>
            <a:pPr marL="0" indent="0">
              <a:buNone/>
            </a:pPr>
            <a:r>
              <a:rPr lang="en-GB" sz="1800" dirty="0">
                <a:solidFill>
                  <a:srgbClr val="0F1115"/>
                </a:solidFill>
                <a:latin typeface="Helvetica"/>
                <a:cs typeface="Helvetica"/>
              </a:rPr>
              <a:t>    -  Check focus clarity using Laplacian variance</a:t>
            </a:r>
            <a:endParaRPr lang="en-GB" sz="1800" dirty="0"/>
          </a:p>
          <a:p>
            <a:pPr marL="0" indent="0">
              <a:buNone/>
            </a:pPr>
            <a:r>
              <a:rPr lang="en-GB" sz="1800" dirty="0">
                <a:solidFill>
                  <a:srgbClr val="0F1115"/>
                </a:solidFill>
                <a:latin typeface="Helvetica"/>
                <a:cs typeface="Helvetica"/>
              </a:rPr>
              <a:t>    - Assess lighting conditions via histogram analysis</a:t>
            </a:r>
            <a:endParaRPr lang="en-GB" sz="1800" dirty="0"/>
          </a:p>
          <a:p>
            <a:pPr marL="0" indent="0">
              <a:buNone/>
            </a:pPr>
            <a:r>
              <a:rPr lang="en-GB" sz="1800" dirty="0">
                <a:solidFill>
                  <a:srgbClr val="0F1115"/>
                </a:solidFill>
                <a:latin typeface="Helvetica"/>
                <a:cs typeface="Helvetica"/>
              </a:rPr>
              <a:t>    - Verify lesion visibility through region detection</a:t>
            </a:r>
            <a:endParaRPr lang="en-GB" sz="1800" dirty="0"/>
          </a:p>
          <a:p>
            <a:pPr marL="0" indent="0">
              <a:buNone/>
            </a:pPr>
            <a:r>
              <a:rPr lang="en-GB" sz="1800" dirty="0">
                <a:solidFill>
                  <a:srgbClr val="0F1115"/>
                </a:solidFill>
                <a:latin typeface="Helvetica"/>
                <a:cs typeface="Helvetica"/>
              </a:rPr>
              <a:t>3. IF quality inadequate THEN REQUEST recapture</a:t>
            </a:r>
            <a:endParaRPr lang="en-GB" sz="1800"/>
          </a:p>
          <a:p>
            <a:pPr marL="0" indent="0">
              <a:buNone/>
            </a:pPr>
            <a:r>
              <a:rPr lang="en-GB" sz="1800" dirty="0">
                <a:solidFill>
                  <a:srgbClr val="0F1115"/>
                </a:solidFill>
                <a:latin typeface="Helvetica"/>
                <a:cs typeface="Helvetica"/>
              </a:rPr>
              <a:t>4. RESIZE image to 224x224 pixels maintaining aspect ratio</a:t>
            </a:r>
            <a:endParaRPr lang="en-GB" sz="1800"/>
          </a:p>
          <a:p>
            <a:pPr marL="0" indent="0">
              <a:buNone/>
            </a:pPr>
            <a:r>
              <a:rPr lang="en-GB" sz="1800" dirty="0">
                <a:solidFill>
                  <a:srgbClr val="0F1115"/>
                </a:solidFill>
                <a:latin typeface="Helvetica"/>
                <a:cs typeface="Helvetica"/>
              </a:rPr>
              <a:t>5. NORMALIZE pixel values to range [0, 1]</a:t>
            </a:r>
            <a:endParaRPr lang="en-GB" sz="1800"/>
          </a:p>
          <a:p>
            <a:pPr marL="0" indent="0">
              <a:buNone/>
            </a:pPr>
            <a:r>
              <a:rPr lang="en-GB" sz="1800" dirty="0">
                <a:solidFill>
                  <a:srgbClr val="0F1115"/>
                </a:solidFill>
                <a:latin typeface="Helvetica"/>
                <a:cs typeface="Helvetica"/>
              </a:rPr>
              <a:t>6. APPLY </a:t>
            </a:r>
            <a:r>
              <a:rPr lang="en-GB" sz="1800" err="1">
                <a:solidFill>
                  <a:srgbClr val="0F1115"/>
                </a:solidFill>
                <a:latin typeface="Helvetica"/>
                <a:cs typeface="Helvetica"/>
              </a:rPr>
              <a:t>color</a:t>
            </a:r>
            <a:r>
              <a:rPr lang="en-GB" sz="1800" dirty="0">
                <a:solidFill>
                  <a:srgbClr val="0F1115"/>
                </a:solidFill>
                <a:latin typeface="Helvetica"/>
                <a:cs typeface="Helvetica"/>
              </a:rPr>
              <a:t> correction and contrast enhancement</a:t>
            </a:r>
            <a:endParaRPr lang="en-GB" sz="1800"/>
          </a:p>
          <a:p>
            <a:pPr marL="0" indent="0">
              <a:buNone/>
            </a:pPr>
            <a:r>
              <a:rPr lang="en-GB" sz="1800" dirty="0">
                <a:solidFill>
                  <a:srgbClr val="0F1115"/>
                </a:solidFill>
                <a:latin typeface="Helvetica"/>
                <a:cs typeface="Helvetica"/>
              </a:rPr>
              <a:t>7. RETURN processed image tensor</a:t>
            </a:r>
            <a:endParaRPr lang="en-GB" sz="1800"/>
          </a:p>
          <a:p>
            <a:pPr marL="0" indent="0">
              <a:buNone/>
            </a:pPr>
            <a:r>
              <a:rPr lang="en-GB" sz="1800" dirty="0">
                <a:solidFill>
                  <a:srgbClr val="0F1115"/>
                </a:solidFill>
                <a:latin typeface="Helvetica"/>
                <a:cs typeface="Helvetica"/>
              </a:rPr>
              <a:t>END Algorithm</a:t>
            </a:r>
            <a:endParaRPr lang="en-GB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0800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28E7-E471-AA21-FC1A-C825C26C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5469B7-F837-F35E-C0D6-E83A00421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Flutter app interface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Camera button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Gallery access</a:t>
            </a:r>
          </a:p>
        </p:txBody>
      </p:sp>
      <p:pic>
        <p:nvPicPr>
          <p:cNvPr id="10" name="Content Placeholder 3" descr="A screenshot of a phone&#10;&#10;AI-generated content may be incorrect.">
            <a:extLst>
              <a:ext uri="{FF2B5EF4-FFF2-40B4-BE49-F238E27FC236}">
                <a16:creationId xmlns:a16="http://schemas.microsoft.com/office/drawing/2014/main" id="{43FE6104-27FC-FD78-2D29-E5D0CC887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317" y="1088858"/>
            <a:ext cx="2661082" cy="540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82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D8CC8B3-9226-0248-17F8-6616BF6EE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893" y="699288"/>
            <a:ext cx="4510455" cy="3734165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83E0AC3-F5FD-1D05-A2D3-215C23009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230" y="702571"/>
            <a:ext cx="3035380" cy="4927843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644382F-9F62-317A-97DF-AC2B5ABB4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79" y="699472"/>
            <a:ext cx="3430697" cy="490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66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10FF-3543-2911-79AA-6C9FE6A4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2 Task Matrix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A9AF35-3747-C2BD-B8E1-6B292E5624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248591"/>
              </p:ext>
            </p:extLst>
          </p:nvPr>
        </p:nvGraphicFramePr>
        <p:xfrm>
          <a:off x="2344599" y="2074702"/>
          <a:ext cx="7285790" cy="4117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7158">
                  <a:extLst>
                    <a:ext uri="{9D8B030D-6E8A-4147-A177-3AD203B41FA5}">
                      <a16:colId xmlns:a16="http://schemas.microsoft.com/office/drawing/2014/main" val="4274423654"/>
                    </a:ext>
                  </a:extLst>
                </a:gridCol>
                <a:gridCol w="1457158">
                  <a:extLst>
                    <a:ext uri="{9D8B030D-6E8A-4147-A177-3AD203B41FA5}">
                      <a16:colId xmlns:a16="http://schemas.microsoft.com/office/drawing/2014/main" val="4075197992"/>
                    </a:ext>
                  </a:extLst>
                </a:gridCol>
                <a:gridCol w="1457158">
                  <a:extLst>
                    <a:ext uri="{9D8B030D-6E8A-4147-A177-3AD203B41FA5}">
                      <a16:colId xmlns:a16="http://schemas.microsoft.com/office/drawing/2014/main" val="2074790148"/>
                    </a:ext>
                  </a:extLst>
                </a:gridCol>
                <a:gridCol w="1457158">
                  <a:extLst>
                    <a:ext uri="{9D8B030D-6E8A-4147-A177-3AD203B41FA5}">
                      <a16:colId xmlns:a16="http://schemas.microsoft.com/office/drawing/2014/main" val="3663354382"/>
                    </a:ext>
                  </a:extLst>
                </a:gridCol>
                <a:gridCol w="1457158">
                  <a:extLst>
                    <a:ext uri="{9D8B030D-6E8A-4147-A177-3AD203B41FA5}">
                      <a16:colId xmlns:a16="http://schemas.microsoft.com/office/drawing/2014/main" val="2689066628"/>
                    </a:ext>
                  </a:extLst>
                </a:gridCol>
              </a:tblGrid>
              <a:tr h="18979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Task</a:t>
                      </a:r>
                      <a:endParaRPr lang="en-US" sz="1600">
                        <a:effectLst/>
                      </a:endParaRPr>
                    </a:p>
                  </a:txBody>
                  <a:tcPr marL="55794" marR="55794" marT="55794" marB="55794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Lawson</a:t>
                      </a:r>
                      <a:endParaRPr lang="en-US" sz="1600">
                        <a:effectLst/>
                      </a:endParaRPr>
                    </a:p>
                  </a:txBody>
                  <a:tcPr marL="55794" marR="55794" marT="55794" marB="55794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Nick</a:t>
                      </a:r>
                      <a:endParaRPr lang="en-US" sz="1600">
                        <a:effectLst/>
                      </a:endParaRPr>
                    </a:p>
                  </a:txBody>
                  <a:tcPr marL="55794" marR="55794" marT="55794" marB="55794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Christain</a:t>
                      </a:r>
                      <a:endParaRPr lang="en-US" sz="1600">
                        <a:effectLst/>
                      </a:endParaRPr>
                    </a:p>
                  </a:txBody>
                  <a:tcPr marL="55794" marR="55794" marT="55794" marB="55794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Nikiraj</a:t>
                      </a:r>
                      <a:endParaRPr lang="en-US" sz="1600">
                        <a:effectLst/>
                      </a:endParaRPr>
                    </a:p>
                  </a:txBody>
                  <a:tcPr marL="55794" marR="55794" marT="55794" marB="55794"/>
                </a:tc>
                <a:extLst>
                  <a:ext uri="{0D108BD9-81ED-4DB2-BD59-A6C34878D82A}">
                    <a16:rowId xmlns:a16="http://schemas.microsoft.com/office/drawing/2014/main" val="4041031827"/>
                  </a:ext>
                </a:extLst>
              </a:tr>
              <a:tr h="84718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1. Implement, test, and demo image capture and upload feature with UI framing assistance</a:t>
                      </a:r>
                      <a:endParaRPr lang="en-US" sz="1600">
                        <a:effectLst/>
                      </a:endParaRPr>
                    </a:p>
                  </a:txBody>
                  <a:tcPr marL="55794" marR="55794" marT="55794" marB="55794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Lead development of capture and overlay module</a:t>
                      </a:r>
                      <a:endParaRPr lang="en-US" sz="1600">
                        <a:effectLst/>
                      </a:endParaRPr>
                    </a:p>
                  </a:txBody>
                  <a:tcPr marL="55794" marR="55794" marT="55794" marB="55794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Support testing with different image types</a:t>
                      </a:r>
                      <a:endParaRPr lang="en-US" sz="1600">
                        <a:effectLst/>
                      </a:endParaRPr>
                    </a:p>
                  </a:txBody>
                  <a:tcPr marL="55794" marR="55794" marT="55794" marB="55794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Validate consistency of captured images and report bugs</a:t>
                      </a:r>
                      <a:endParaRPr lang="en-US" sz="1600">
                        <a:effectLst/>
                      </a:endParaRPr>
                    </a:p>
                  </a:txBody>
                  <a:tcPr marL="55794" marR="55794" marT="55794" marB="55794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Document capture workflow and assist with debugging</a:t>
                      </a:r>
                      <a:endParaRPr lang="en-US" sz="1600">
                        <a:effectLst/>
                      </a:endParaRPr>
                    </a:p>
                  </a:txBody>
                  <a:tcPr marL="55794" marR="55794" marT="55794" marB="55794"/>
                </a:tc>
                <a:extLst>
                  <a:ext uri="{0D108BD9-81ED-4DB2-BD59-A6C34878D82A}">
                    <a16:rowId xmlns:a16="http://schemas.microsoft.com/office/drawing/2014/main" val="2481075831"/>
                  </a:ext>
                </a:extLst>
              </a:tr>
              <a:tr h="1066313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2. Implement, test, and demo real-time AI-powered prediction feature (integrated TensorFlow Lite CNN model)</a:t>
                      </a:r>
                      <a:endParaRPr lang="en-US" sz="1600">
                        <a:effectLst/>
                      </a:endParaRPr>
                    </a:p>
                  </a:txBody>
                  <a:tcPr marL="55794" marR="55794" marT="55794" marB="55794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Lead integration of TFLite CNN into iPhone app</a:t>
                      </a:r>
                      <a:endParaRPr lang="en-US" sz="1600">
                        <a:effectLst/>
                      </a:endParaRPr>
                    </a:p>
                  </a:txBody>
                  <a:tcPr marL="55794" marR="55794" marT="55794" marB="55794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Assist with connecting preprocessing pipeline</a:t>
                      </a:r>
                      <a:endParaRPr lang="en-US" sz="1600">
                        <a:effectLst/>
                      </a:endParaRPr>
                    </a:p>
                  </a:txBody>
                  <a:tcPr marL="55794" marR="55794" marT="55794" marB="55794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Run performance tests on phone hardware (speed, memory usage)</a:t>
                      </a:r>
                      <a:endParaRPr lang="en-US" sz="1600">
                        <a:effectLst/>
                      </a:endParaRPr>
                    </a:p>
                  </a:txBody>
                  <a:tcPr marL="55794" marR="55794" marT="55794" marB="55794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Verify prediction outputs, confidence display, and error handling</a:t>
                      </a:r>
                      <a:endParaRPr lang="en-US" sz="1600">
                        <a:effectLst/>
                      </a:endParaRPr>
                    </a:p>
                  </a:txBody>
                  <a:tcPr marL="55794" marR="55794" marT="55794" marB="55794"/>
                </a:tc>
                <a:extLst>
                  <a:ext uri="{0D108BD9-81ED-4DB2-BD59-A6C34878D82A}">
                    <a16:rowId xmlns:a16="http://schemas.microsoft.com/office/drawing/2014/main" val="3446894900"/>
                  </a:ext>
                </a:extLst>
              </a:tr>
              <a:tr h="1175878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3. Implement, test, and demo disclaimer and educational resource integration (user guidance, preventive info, professional links)</a:t>
                      </a:r>
                      <a:endParaRPr lang="en-US" sz="1600">
                        <a:effectLst/>
                      </a:endParaRPr>
                    </a:p>
                  </a:txBody>
                  <a:tcPr marL="55794" marR="55794" marT="55794" marB="55794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Support UI layout for disclaimers on phone screens</a:t>
                      </a:r>
                      <a:endParaRPr lang="en-US" sz="1600">
                        <a:effectLst/>
                      </a:endParaRPr>
                    </a:p>
                  </a:txBody>
                  <a:tcPr marL="55794" marR="55794" marT="55794" marB="55794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Draft and refine disclaimer wording and educational text</a:t>
                      </a:r>
                      <a:endParaRPr lang="en-US" sz="1600" dirty="0">
                        <a:effectLst/>
                      </a:endParaRPr>
                    </a:p>
                  </a:txBody>
                  <a:tcPr marL="55794" marR="55794" marT="55794" marB="55794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Lead integration of disclaimers and resource links into the iOS app</a:t>
                      </a:r>
                      <a:endParaRPr lang="en-US" sz="1600">
                        <a:effectLst/>
                      </a:endParaRPr>
                    </a:p>
                  </a:txBody>
                  <a:tcPr marL="55794" marR="55794" marT="55794" marB="55794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Test readability, accessibility features</a:t>
                      </a:r>
                      <a:endParaRPr lang="en-US" sz="1600">
                        <a:effectLst/>
                      </a:endParaRPr>
                    </a:p>
                  </a:txBody>
                  <a:tcPr marL="55794" marR="55794" marT="55794" marB="55794"/>
                </a:tc>
                <a:extLst>
                  <a:ext uri="{0D108BD9-81ED-4DB2-BD59-A6C34878D82A}">
                    <a16:rowId xmlns:a16="http://schemas.microsoft.com/office/drawing/2014/main" val="4227281886"/>
                  </a:ext>
                </a:extLst>
              </a:tr>
              <a:tr h="737617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4. Validate prototype with test images and document early usability findings</a:t>
                      </a:r>
                      <a:endParaRPr lang="en-US" sz="1600">
                        <a:effectLst/>
                      </a:endParaRPr>
                    </a:p>
                  </a:txBody>
                  <a:tcPr marL="55794" marR="55794" marT="55794" marB="55794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Run live demos on iPhones and gather user impressions</a:t>
                      </a:r>
                      <a:endParaRPr lang="en-US" sz="1600">
                        <a:effectLst/>
                      </a:endParaRPr>
                    </a:p>
                  </a:txBody>
                  <a:tcPr marL="55794" marR="55794" marT="55794" marB="55794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Lead writing of usability report with structured findings</a:t>
                      </a:r>
                      <a:endParaRPr lang="en-US" sz="1600">
                        <a:effectLst/>
                      </a:endParaRPr>
                    </a:p>
                  </a:txBody>
                  <a:tcPr marL="55794" marR="55794" marT="55794" marB="55794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Conduct systematic testing with edge-case images </a:t>
                      </a:r>
                      <a:endParaRPr lang="en-US" sz="1600">
                        <a:effectLst/>
                      </a:endParaRPr>
                    </a:p>
                  </a:txBody>
                  <a:tcPr marL="55794" marR="55794" marT="55794" marB="55794"/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Lead analysis of feedback and propose refinements for next milestone</a:t>
                      </a:r>
                      <a:endParaRPr lang="en-US" sz="1600" dirty="0">
                        <a:effectLst/>
                      </a:endParaRPr>
                    </a:p>
                  </a:txBody>
                  <a:tcPr marL="55794" marR="55794" marT="55794" marB="55794"/>
                </a:tc>
                <a:extLst>
                  <a:ext uri="{0D108BD9-81ED-4DB2-BD59-A6C34878D82A}">
                    <a16:rowId xmlns:a16="http://schemas.microsoft.com/office/drawing/2014/main" val="902063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30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6BAA-C8A0-9684-C532-AA15C0C5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Milestone 1 Completion Matrix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82C562-647E-2C7B-3972-CB7206E5C3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6693117"/>
              </p:ext>
            </p:extLst>
          </p:nvPr>
        </p:nvGraphicFramePr>
        <p:xfrm>
          <a:off x="2829956" y="2283490"/>
          <a:ext cx="6315075" cy="35864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5875">
                  <a:extLst>
                    <a:ext uri="{9D8B030D-6E8A-4147-A177-3AD203B41FA5}">
                      <a16:colId xmlns:a16="http://schemas.microsoft.com/office/drawing/2014/main" val="3122306639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74172971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53434486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526817355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499225384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4208371795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816896580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Task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Completion 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Lawson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Nick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Christain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Nikiraj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To do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1661211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1. Investigate tools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100%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25%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25%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25%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25%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none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40167467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2. Hello World demos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100%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70%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10%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10%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10%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none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8141065"/>
                  </a:ext>
                </a:extLst>
              </a:tr>
              <a:tr h="566357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3. Requirement Document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100%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0%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100%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0%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0%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none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77678917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4. Design Document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100%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0%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0%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0%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100%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none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6624151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5. Test Plan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100%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0%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0%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100%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0%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none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90602633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6. Implement, test &amp; demo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100%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70%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10%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10%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10%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none 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200572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03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6B84-3CAF-2F4B-5681-F761FAAF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D8B4D-2445-8D52-F139-1B5B47108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b="1">
                <a:ea typeface="+mj-lt"/>
                <a:cs typeface="+mj-lt"/>
              </a:rPr>
              <a:t>Functional</a:t>
            </a:r>
            <a:endParaRPr lang="en-US"/>
          </a:p>
          <a:p>
            <a:r>
              <a:rPr lang="en-US">
                <a:ea typeface="+mj-lt"/>
                <a:cs typeface="+mj-lt"/>
              </a:rPr>
              <a:t>Capture &amp; upload images with framing</a:t>
            </a:r>
            <a:endParaRPr lang="en-US"/>
          </a:p>
          <a:p>
            <a:r>
              <a:rPr lang="en-US">
                <a:ea typeface="+mj-lt"/>
                <a:cs typeface="+mj-lt"/>
              </a:rPr>
              <a:t>Classify lesion (benign/malignant) + confidence</a:t>
            </a:r>
            <a:endParaRPr lang="en-US"/>
          </a:p>
          <a:p>
            <a:r>
              <a:rPr lang="en-US">
                <a:ea typeface="+mj-lt"/>
                <a:cs typeface="+mj-lt"/>
              </a:rPr>
              <a:t>Show disclaimers &amp; educational resources</a:t>
            </a:r>
            <a:endParaRPr lang="en-US"/>
          </a:p>
          <a:p>
            <a:r>
              <a:rPr lang="en-US">
                <a:ea typeface="+mj-lt"/>
                <a:cs typeface="+mj-lt"/>
              </a:rPr>
              <a:t>Offline operation; no external storage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j-lt"/>
                <a:cs typeface="+mj-lt"/>
              </a:rPr>
              <a:t>Non-Functional</a:t>
            </a:r>
            <a:endParaRPr lang="en-US"/>
          </a:p>
          <a:p>
            <a:r>
              <a:rPr lang="en-US">
                <a:ea typeface="+mj-lt"/>
                <a:cs typeface="+mj-lt"/>
              </a:rPr>
              <a:t>Predictions ≤ 5s</a:t>
            </a:r>
            <a:endParaRPr lang="en-US"/>
          </a:p>
          <a:p>
            <a:r>
              <a:rPr lang="en-US">
                <a:ea typeface="+mj-lt"/>
                <a:cs typeface="+mj-lt"/>
              </a:rPr>
              <a:t>On-device processing (privacy)</a:t>
            </a:r>
            <a:endParaRPr lang="en-US"/>
          </a:p>
          <a:p>
            <a:r>
              <a:rPr lang="en-US">
                <a:ea typeface="+mj-lt"/>
                <a:cs typeface="+mj-lt"/>
              </a:rPr>
              <a:t>Simple &amp; accessible UI</a:t>
            </a:r>
            <a:endParaRPr lang="en-US"/>
          </a:p>
          <a:p>
            <a:r>
              <a:rPr lang="en-US">
                <a:ea typeface="+mj-lt"/>
                <a:cs typeface="+mj-lt"/>
              </a:rPr>
              <a:t>Ethical compliance: </a:t>
            </a:r>
            <a:r>
              <a:rPr lang="en-US" i="1">
                <a:ea typeface="+mj-lt"/>
                <a:cs typeface="+mj-lt"/>
              </a:rPr>
              <a:t>not a diagnostic tool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9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81F9334-06EE-4136-832C-41ADBAC68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A19A9-FAE0-C3C6-E5E4-7DD76785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642341"/>
            <a:ext cx="5812278" cy="1531891"/>
          </a:xfrm>
        </p:spPr>
        <p:txBody>
          <a:bodyPr>
            <a:normAutofit/>
          </a:bodyPr>
          <a:lstStyle/>
          <a:p>
            <a:r>
              <a:rPr lang="en-US"/>
              <a:t>Collaboration Tools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810D2D4-CC41-44F0-A10E-432497BEA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2005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41B1462-7C98-ABA0-5721-97EA5B982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060" y="666791"/>
            <a:ext cx="1625942" cy="162594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D9C8C-70CC-FCA5-3FE8-49CFD426E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411427"/>
            <a:ext cx="5812277" cy="3813303"/>
          </a:xfrm>
        </p:spPr>
        <p:txBody>
          <a:bodyPr>
            <a:normAutofit/>
          </a:bodyPr>
          <a:lstStyle/>
          <a:p>
            <a:r>
              <a:rPr lang="en-US" dirty="0"/>
              <a:t>Discord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Communication and scheduling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Channels for files, datasets, links, references</a:t>
            </a:r>
          </a:p>
          <a:p>
            <a:r>
              <a:rPr lang="en-US" dirty="0"/>
              <a:t>Google Docs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Documentation and real-time collaboration</a:t>
            </a:r>
          </a:p>
          <a:p>
            <a:r>
              <a:rPr lang="en-US" dirty="0"/>
              <a:t>GitHub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Code management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Useful for version control and branching</a:t>
            </a:r>
          </a:p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C182E45-6AF3-1ABE-AD1C-0897076FC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060" y="2616029"/>
            <a:ext cx="1625942" cy="162594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F39072C-2343-CBAD-9BDA-4D5E40D46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2060" y="4565267"/>
            <a:ext cx="1625942" cy="162594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4160E12D-0A7D-428C-AA87-DBA761237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9653" y="3429000"/>
            <a:ext cx="973808" cy="3429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E7EFC71-59E5-47AA-A5F3-52B47671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63943" y="1623701"/>
            <a:ext cx="1098343" cy="4501853"/>
          </a:xfrm>
          <a:prstGeom prst="rect">
            <a:avLst/>
          </a:prstGeom>
          <a:blipFill dpi="0"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A1AE-CA64-53DD-F64C-3E2457DD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2727-1415-BA9E-0B52-29A078320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Test Case Scenarios for Functional Requirements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Capture lesion with camera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Upload from gallery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Navigate with guidance overlays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Data preprocessing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Image classification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Confidence display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Disclaimers</a:t>
            </a:r>
          </a:p>
        </p:txBody>
      </p:sp>
    </p:spTree>
    <p:extLst>
      <p:ext uri="{BB962C8B-B14F-4D97-AF65-F5344CB8AC3E}">
        <p14:creationId xmlns:p14="http://schemas.microsoft.com/office/powerpoint/2010/main" val="350583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A1AE-CA64-53DD-F64C-3E2457DD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2727-1415-BA9E-0B52-29A078320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Test Case Scenarios for Non-Functional Requirements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Latency &lt;5s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Local processing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Accessibility support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639917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28E7-E471-AA21-FC1A-C825C26C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Plan Sample 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0160C-D133-8AF5-0777-C23488DC7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Test Case</a:t>
            </a:r>
            <a:r>
              <a:rPr lang="en-US" sz="18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: Capture image under valid conditions.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sz="1600" b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Objective</a:t>
            </a:r>
            <a:r>
              <a:rPr lang="en-US" sz="16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: Verify ability to capture lesion photo in real-time.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sz="1600" b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Inputs</a:t>
            </a:r>
            <a:r>
              <a:rPr lang="en-US" sz="16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: User taps camera icon. User takes photo of lesion.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sz="1600" b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Expected Outcome</a:t>
            </a:r>
            <a:r>
              <a:rPr lang="en-US" sz="16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: Image is stored in memory and passed to preprocessing.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sz="1600" b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Unusual Input</a:t>
            </a:r>
            <a:r>
              <a:rPr lang="en-US" sz="16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: Extremely low light, camera covered, blurred motion.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sz="1600" b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Dependencies</a:t>
            </a:r>
            <a:r>
              <a:rPr lang="en-US" sz="16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: Camera permission granted.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/>
            <a:r>
              <a:rPr lang="en-US" sz="1600" b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Procedure</a:t>
            </a:r>
            <a:r>
              <a:rPr lang="en-US" sz="160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: Open app, grant permission, capture image in varied lighting.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630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28E7-E471-AA21-FC1A-C825C26C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Plan Sample 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0160C-D133-8AF5-0777-C23488DC7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Cambria" panose="020F0502020204030204" pitchFamily="34" charset="0"/>
                <a:ea typeface="Times New Roman" panose="02020603050405020304" pitchFamily="18" charset="0"/>
              </a:rPr>
              <a:t>Test Case</a:t>
            </a:r>
            <a:r>
              <a:rPr lang="en-US" sz="1800" dirty="0">
                <a:solidFill>
                  <a:srgbClr val="000000"/>
                </a:solidFill>
                <a:effectLst/>
                <a:latin typeface="Cambria" panose="020F0502020204030204" pitchFamily="34" charset="0"/>
                <a:ea typeface="Times New Roman" panose="02020603050405020304" pitchFamily="18" charset="0"/>
              </a:rPr>
              <a:t>: Select existing image.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000000"/>
                </a:solidFill>
                <a:effectLst/>
                <a:latin typeface="Cambria" panose="020F0502020204030204" pitchFamily="34" charset="0"/>
                <a:ea typeface="Times New Roman" panose="02020603050405020304" pitchFamily="18" charset="0"/>
              </a:rPr>
              <a:t>Objective</a:t>
            </a:r>
            <a:r>
              <a:rPr lang="en-US" sz="1600" dirty="0">
                <a:solidFill>
                  <a:srgbClr val="000000"/>
                </a:solidFill>
                <a:effectLst/>
                <a:latin typeface="Cambria" panose="020F0502020204030204" pitchFamily="34" charset="0"/>
                <a:ea typeface="Times New Roman" panose="02020603050405020304" pitchFamily="18" charset="0"/>
              </a:rPr>
              <a:t>: Verify gallery import functions.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000000"/>
                </a:solidFill>
                <a:effectLst/>
                <a:latin typeface="Cambria" panose="020F0502020204030204" pitchFamily="34" charset="0"/>
                <a:ea typeface="Times New Roman" panose="02020603050405020304" pitchFamily="18" charset="0"/>
              </a:rPr>
              <a:t>Inputs</a:t>
            </a:r>
            <a:r>
              <a:rPr lang="en-US" sz="1600" dirty="0">
                <a:solidFill>
                  <a:srgbClr val="000000"/>
                </a:solidFill>
                <a:effectLst/>
                <a:latin typeface="Cambria" panose="020F0502020204030204" pitchFamily="34" charset="0"/>
                <a:ea typeface="Times New Roman" panose="02020603050405020304" pitchFamily="18" charset="0"/>
              </a:rPr>
              <a:t>: User selects lesion photo from gallery.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000000"/>
                </a:solidFill>
                <a:effectLst/>
                <a:latin typeface="Cambria" panose="020F0502020204030204" pitchFamily="34" charset="0"/>
                <a:ea typeface="Times New Roman" panose="02020603050405020304" pitchFamily="18" charset="0"/>
              </a:rPr>
              <a:t>Expected Outcome</a:t>
            </a:r>
            <a:r>
              <a:rPr lang="en-US" sz="1600" dirty="0">
                <a:solidFill>
                  <a:srgbClr val="000000"/>
                </a:solidFill>
                <a:effectLst/>
                <a:latin typeface="Cambria" panose="020F0502020204030204" pitchFamily="34" charset="0"/>
                <a:ea typeface="Times New Roman" panose="02020603050405020304" pitchFamily="18" charset="0"/>
              </a:rPr>
              <a:t>: Imported image is accepted and processed.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000000"/>
                </a:solidFill>
                <a:effectLst/>
                <a:latin typeface="Cambria" panose="020F0502020204030204" pitchFamily="34" charset="0"/>
                <a:ea typeface="Times New Roman" panose="02020603050405020304" pitchFamily="18" charset="0"/>
              </a:rPr>
              <a:t>Unusual Input</a:t>
            </a:r>
            <a:r>
              <a:rPr lang="en-US" sz="1600" dirty="0">
                <a:solidFill>
                  <a:srgbClr val="000000"/>
                </a:solidFill>
                <a:effectLst/>
                <a:latin typeface="Cambria" panose="020F0502020204030204" pitchFamily="34" charset="0"/>
                <a:ea typeface="Times New Roman" panose="02020603050405020304" pitchFamily="18" charset="0"/>
              </a:rPr>
              <a:t>: Invalid format (BMP), corrupted file, non-lesion images.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000000"/>
                </a:solidFill>
                <a:effectLst/>
                <a:latin typeface="Cambria" panose="020F0502020204030204" pitchFamily="34" charset="0"/>
                <a:ea typeface="Times New Roman" panose="02020603050405020304" pitchFamily="18" charset="0"/>
              </a:rPr>
              <a:t>Dependencies</a:t>
            </a:r>
            <a:r>
              <a:rPr lang="en-US" sz="1600" dirty="0">
                <a:solidFill>
                  <a:srgbClr val="000000"/>
                </a:solidFill>
                <a:effectLst/>
                <a:latin typeface="Cambria" panose="020F0502020204030204" pitchFamily="34" charset="0"/>
                <a:ea typeface="Times New Roman" panose="02020603050405020304" pitchFamily="18" charset="0"/>
              </a:rPr>
              <a:t>: Gallery access permission.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rgbClr val="000000"/>
                </a:solidFill>
                <a:effectLst/>
                <a:latin typeface="Cambria" panose="020F0502020204030204" pitchFamily="34" charset="0"/>
                <a:ea typeface="Times New Roman" panose="02020603050405020304" pitchFamily="18" charset="0"/>
              </a:rPr>
              <a:t>Procedure</a:t>
            </a:r>
            <a:r>
              <a:rPr lang="en-US" sz="1600" dirty="0">
                <a:solidFill>
                  <a:srgbClr val="000000"/>
                </a:solidFill>
                <a:effectLst/>
                <a:latin typeface="Cambria" panose="020F0502020204030204" pitchFamily="34" charset="0"/>
                <a:ea typeface="Times New Roman" panose="02020603050405020304" pitchFamily="18" charset="0"/>
              </a:rPr>
              <a:t>: Upload valid PNG, invalid BMP, corrupted image, and selfie.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6E43-6F5F-6AA3-81C4-CDC6CC9C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Compare &amp; Select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19407-6ADD-7831-3C09-AB377EA89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>
                <a:solidFill>
                  <a:srgbClr val="000000"/>
                </a:solidFill>
                <a:effectLst/>
                <a:latin typeface="-webkit-standard"/>
              </a:rPr>
              <a:t>A. Mobile Development Framework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-webkit-standard"/>
              </a:rPr>
              <a:t>Flutter</a:t>
            </a:r>
            <a:endParaRPr lang="en-US" b="0" i="0" u="none" strike="noStrike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US" b="0" i="0" u="none" strike="noStrike">
                <a:solidFill>
                  <a:srgbClr val="000000"/>
                </a:solidFill>
                <a:effectLst/>
                <a:latin typeface="-webkit-standard"/>
              </a:rPr>
              <a:t>B. Machine Learning Framework</a:t>
            </a:r>
          </a:p>
          <a:p>
            <a:pPr lvl="1"/>
            <a:r>
              <a:rPr lang="en-US">
                <a:solidFill>
                  <a:srgbClr val="000000"/>
                </a:solidFill>
                <a:latin typeface="-webkit-standard"/>
              </a:rPr>
              <a:t>TensorFlow</a:t>
            </a:r>
            <a:endParaRPr lang="en-US" b="0" i="0" u="none" strike="noStrike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US" b="0" i="0" u="none" strike="noStrike">
                <a:solidFill>
                  <a:srgbClr val="000000"/>
                </a:solidFill>
                <a:effectLst/>
                <a:latin typeface="-webkit-standard"/>
              </a:rPr>
              <a:t>C. Image Preprocessing Library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67614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VeniceBeachVTI</vt:lpstr>
      <vt:lpstr>Skin Cancer Detection  Milestone 1</vt:lpstr>
      <vt:lpstr>Milestone 1 Completion Matrix</vt:lpstr>
      <vt:lpstr>Requirements</vt:lpstr>
      <vt:lpstr>Collaboration Tools</vt:lpstr>
      <vt:lpstr>Test Plan</vt:lpstr>
      <vt:lpstr>Test Plan</vt:lpstr>
      <vt:lpstr>Test Plan Sample Test Case</vt:lpstr>
      <vt:lpstr>Test Plan Sample Test Case</vt:lpstr>
      <vt:lpstr>Compare &amp; Select Tools</vt:lpstr>
      <vt:lpstr>Compare &amp; Select Tools</vt:lpstr>
      <vt:lpstr>Resolve Technical Challenges</vt:lpstr>
      <vt:lpstr>Design</vt:lpstr>
      <vt:lpstr>PowerPoint Presentation</vt:lpstr>
      <vt:lpstr>Demo</vt:lpstr>
      <vt:lpstr>PowerPoint Presentation</vt:lpstr>
      <vt:lpstr>Milestone 2 Task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Cancer Detection</dc:title>
  <dc:creator/>
  <cp:lastModifiedBy>Christian Stevens</cp:lastModifiedBy>
  <cp:revision>227</cp:revision>
  <dcterms:created xsi:type="dcterms:W3CDTF">2025-09-03T15:03:35Z</dcterms:created>
  <dcterms:modified xsi:type="dcterms:W3CDTF">2025-09-29T20:06:24Z</dcterms:modified>
</cp:coreProperties>
</file>