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3"/>
  </p:notesMasterIdLst>
  <p:sldIdLst>
    <p:sldId id="256" r:id="rId2"/>
    <p:sldId id="259" r:id="rId3"/>
    <p:sldId id="257" r:id="rId4"/>
    <p:sldId id="258" r:id="rId5"/>
    <p:sldId id="260" r:id="rId6"/>
    <p:sldId id="261" r:id="rId7"/>
    <p:sldId id="262" r:id="rId8"/>
    <p:sldId id="301" r:id="rId9"/>
    <p:sldId id="302" r:id="rId10"/>
    <p:sldId id="276" r:id="rId11"/>
    <p:sldId id="303" r:id="rId12"/>
    <p:sldId id="307" r:id="rId13"/>
    <p:sldId id="263" r:id="rId14"/>
    <p:sldId id="308" r:id="rId15"/>
    <p:sldId id="274" r:id="rId16"/>
    <p:sldId id="309" r:id="rId17"/>
    <p:sldId id="311" r:id="rId18"/>
    <p:sldId id="269" r:id="rId19"/>
    <p:sldId id="264" r:id="rId20"/>
    <p:sldId id="272" r:id="rId21"/>
    <p:sldId id="312" r:id="rId22"/>
    <p:sldId id="314" r:id="rId23"/>
    <p:sldId id="265" r:id="rId24"/>
    <p:sldId id="313" r:id="rId25"/>
    <p:sldId id="268" r:id="rId26"/>
    <p:sldId id="315" r:id="rId27"/>
    <p:sldId id="304" r:id="rId28"/>
    <p:sldId id="316" r:id="rId29"/>
    <p:sldId id="275" r:id="rId30"/>
    <p:sldId id="306" r:id="rId31"/>
    <p:sldId id="267" r:id="rId32"/>
    <p:sldId id="317" r:id="rId33"/>
    <p:sldId id="279" r:id="rId34"/>
    <p:sldId id="266" r:id="rId35"/>
    <p:sldId id="273" r:id="rId36"/>
    <p:sldId id="305" r:id="rId37"/>
    <p:sldId id="318" r:id="rId38"/>
    <p:sldId id="282" r:id="rId39"/>
    <p:sldId id="283" r:id="rId40"/>
    <p:sldId id="320" r:id="rId41"/>
    <p:sldId id="281" r:id="rId42"/>
  </p:sldIdLst>
  <p:sldSz cx="9144000" cy="5143500" type="screen16x9"/>
  <p:notesSz cx="6858000" cy="9144000"/>
  <p:embeddedFontLst>
    <p:embeddedFont>
      <p:font typeface="Anaheim" panose="020B0604020202020204" charset="0"/>
      <p:regular r:id="rId44"/>
    </p:embeddedFont>
    <p:embeddedFont>
      <p:font typeface="Barlow" panose="00000500000000000000" pitchFamily="2" charset="0"/>
      <p:regular r:id="rId45"/>
      <p:bold r:id="rId46"/>
      <p:italic r:id="rId47"/>
      <p:boldItalic r:id="rId48"/>
    </p:embeddedFont>
    <p:embeddedFont>
      <p:font typeface="Barlow Condensed ExtraBold" panose="00000906000000000000" pitchFamily="2" charset="0"/>
      <p:bold r:id="rId49"/>
      <p:boldItalic r:id="rId50"/>
    </p:embeddedFont>
    <p:embeddedFont>
      <p:font typeface="Nunito Light" pitchFamily="2" charset="0"/>
      <p:regular r:id="rId51"/>
      <p:italic r:id="rId52"/>
    </p:embeddedFont>
    <p:embeddedFont>
      <p:font typeface="Overpass Mono" panose="020B0604020202020204" charset="0"/>
      <p:regular r:id="rId53"/>
      <p:bold r:id="rId54"/>
    </p:embeddedFont>
    <p:embeddedFont>
      <p:font typeface="Raleway SemiBold" pitchFamily="2" charset="0"/>
      <p:bold r:id="rId55"/>
      <p:boldItalic r:id="rId56"/>
    </p:embeddedFont>
    <p:embeddedFont>
      <p:font typeface="Roboto" panose="02000000000000000000" pitchFamily="2" charset="0"/>
      <p:regular r:id="rId57"/>
      <p:bold r:id="rId58"/>
      <p:italic r:id="rId59"/>
      <p:boldItalic r:id="rId60"/>
    </p:embeddedFont>
    <p:embeddedFont>
      <p:font typeface="Roboto Condensed Light" panose="02000000000000000000" pitchFamily="2" charset="0"/>
      <p:regular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D8E6"/>
    <a:srgbClr val="D42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575CDB-4E9A-4587-911A-FCAA2C2ADAE4}">
  <a:tblStyle styleId="{3F575CDB-4E9A-4587-911A-FCAA2C2ADAE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8DAA2E-4B3A-4C84-9E79-C331ECD7152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102" d="100"/>
          <a:sy n="102" d="100"/>
        </p:scale>
        <p:origin x="8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366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616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350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653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2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16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845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025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61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387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22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399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976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55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47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02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225253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 id="2147483669" r:id="rId19"/>
    <p:sldLayoutId id="2147483670" r:id="rId20"/>
    <p:sldLayoutId id="2147483674"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6000" dirty="0"/>
              <a:t>HOSPITAL BILLING</a:t>
            </a:r>
            <a:endParaRPr sz="6000" dirty="0"/>
          </a:p>
          <a:p>
            <a:pPr marL="0" lvl="0" indent="0" algn="l" rtl="0">
              <a:spcBef>
                <a:spcPts val="0"/>
              </a:spcBef>
              <a:spcAft>
                <a:spcPts val="0"/>
              </a:spcAft>
              <a:buNone/>
            </a:pPr>
            <a:r>
              <a:rPr lang="en" sz="6000" dirty="0"/>
              <a:t>SYSTEM</a:t>
            </a:r>
            <a:endParaRPr sz="6000"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Here is where </a:t>
            </a:r>
            <a:r>
              <a:rPr lang="en" dirty="0">
                <a:solidFill>
                  <a:schemeClr val="dk2"/>
                </a:solidFill>
              </a:rPr>
              <a:t>our c/w project begins</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2004251" y="26512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SAVING &amp; RETRIEVING CONCEPT</a:t>
            </a:r>
            <a:endParaRPr dirty="0"/>
          </a:p>
        </p:txBody>
      </p:sp>
      <p:sp>
        <p:nvSpPr>
          <p:cNvPr id="723" name="Google Shape;723;p47"/>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While user exit the program or when user use manual saving option</a:t>
            </a:r>
            <a:endParaRPr dirty="0"/>
          </a:p>
          <a:p>
            <a:pPr marL="0" lvl="0" indent="0" algn="ctr" rtl="0">
              <a:spcBef>
                <a:spcPts val="0"/>
              </a:spcBef>
              <a:spcAft>
                <a:spcPts val="0"/>
              </a:spcAft>
              <a:buNone/>
            </a:pPr>
            <a:endParaRPr dirty="0"/>
          </a:p>
        </p:txBody>
      </p:sp>
      <p:sp>
        <p:nvSpPr>
          <p:cNvPr id="724" name="Google Shape;724;p47"/>
          <p:cNvSpPr txBox="1">
            <a:spLocks noGrp="1"/>
          </p:cNvSpPr>
          <p:nvPr>
            <p:ph type="title" idx="2"/>
          </p:nvPr>
        </p:nvSpPr>
        <p:spPr>
          <a:xfrm>
            <a:off x="2646050" y="252369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EXPORTING</a:t>
            </a:r>
            <a:endParaRPr dirty="0"/>
          </a:p>
        </p:txBody>
      </p:sp>
      <p:sp>
        <p:nvSpPr>
          <p:cNvPr id="725" name="Google Shape;725;p47"/>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Patient data stored in a file, can keep &amp; use as a backup file</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726" name="Google Shape;726;p47"/>
          <p:cNvSpPr txBox="1">
            <a:spLocks noGrp="1"/>
          </p:cNvSpPr>
          <p:nvPr>
            <p:ph type="title" idx="4"/>
          </p:nvPr>
        </p:nvSpPr>
        <p:spPr>
          <a:xfrm>
            <a:off x="5942650" y="2523676"/>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BACKUP</a:t>
            </a:r>
            <a:endParaRPr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47"/>
          <p:cNvGrpSpPr/>
          <p:nvPr/>
        </p:nvGrpSpPr>
        <p:grpSpPr>
          <a:xfrm>
            <a:off x="6919921" y="1718967"/>
            <a:ext cx="526759" cy="584845"/>
            <a:chOff x="5415892" y="1465405"/>
            <a:chExt cx="526759" cy="584845"/>
          </a:xfrm>
        </p:grpSpPr>
        <p:sp>
          <p:nvSpPr>
            <p:cNvPr id="735" name="Google Shape;735;p47"/>
            <p:cNvSpPr/>
            <p:nvPr/>
          </p:nvSpPr>
          <p:spPr>
            <a:xfrm>
              <a:off x="5553530" y="1720587"/>
              <a:ext cx="389121" cy="278618"/>
            </a:xfrm>
            <a:custGeom>
              <a:avLst/>
              <a:gdLst/>
              <a:ahLst/>
              <a:cxnLst/>
              <a:rect l="l" t="t" r="r" b="b"/>
              <a:pathLst>
                <a:path w="9895" h="7085" extrusionOk="0">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5415892" y="1465405"/>
              <a:ext cx="347436" cy="503360"/>
            </a:xfrm>
            <a:custGeom>
              <a:avLst/>
              <a:gdLst/>
              <a:ahLst/>
              <a:cxnLst/>
              <a:rect l="l" t="t" r="r" b="b"/>
              <a:pathLst>
                <a:path w="8835" h="12800" extrusionOk="0">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5452858" y="1971128"/>
              <a:ext cx="126941" cy="79122"/>
            </a:xfrm>
            <a:custGeom>
              <a:avLst/>
              <a:gdLst/>
              <a:ahLst/>
              <a:cxnLst/>
              <a:rect l="l" t="t" r="r" b="b"/>
              <a:pathLst>
                <a:path w="3228" h="2012" extrusionOk="0">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5782481" y="1641425"/>
              <a:ext cx="103503" cy="103543"/>
            </a:xfrm>
            <a:custGeom>
              <a:avLst/>
              <a:gdLst/>
              <a:ahLst/>
              <a:cxnLst/>
              <a:rect l="l" t="t" r="r" b="b"/>
              <a:pathLst>
                <a:path w="2632" h="2633" extrusionOk="0">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7"/>
          <p:cNvGrpSpPr/>
          <p:nvPr/>
        </p:nvGrpSpPr>
        <p:grpSpPr>
          <a:xfrm>
            <a:off x="3665910" y="1717552"/>
            <a:ext cx="441580" cy="586260"/>
            <a:chOff x="4668125" y="1463989"/>
            <a:chExt cx="441580" cy="586260"/>
          </a:xfrm>
        </p:grpSpPr>
        <p:sp>
          <p:nvSpPr>
            <p:cNvPr id="740" name="Google Shape;740;p47"/>
            <p:cNvSpPr/>
            <p:nvPr/>
          </p:nvSpPr>
          <p:spPr>
            <a:xfrm>
              <a:off x="4668125" y="1463989"/>
              <a:ext cx="441580" cy="313735"/>
            </a:xfrm>
            <a:custGeom>
              <a:avLst/>
              <a:gdLst/>
              <a:ahLst/>
              <a:cxnLst/>
              <a:rect l="l" t="t" r="r" b="b"/>
              <a:pathLst>
                <a:path w="11229" h="7978" extrusionOk="0">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4718697" y="1899438"/>
              <a:ext cx="339965" cy="150811"/>
            </a:xfrm>
            <a:custGeom>
              <a:avLst/>
              <a:gdLst/>
              <a:ahLst/>
              <a:cxnLst/>
              <a:rect l="l" t="t" r="r" b="b"/>
              <a:pathLst>
                <a:path w="8645" h="3835" extrusionOk="0">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4803915" y="1791254"/>
              <a:ext cx="169530" cy="190608"/>
            </a:xfrm>
            <a:custGeom>
              <a:avLst/>
              <a:gdLst/>
              <a:ahLst/>
              <a:cxnLst/>
              <a:rect l="l" t="t" r="r" b="b"/>
              <a:pathLst>
                <a:path w="4311" h="4847" extrusionOk="0">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398550" y="2401898"/>
            <a:ext cx="2467500"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system automatically reserve a fund for little hearts with 3% from room charges &amp; 2% from medicine charges.</a:t>
            </a:r>
          </a:p>
          <a:p>
            <a:pPr marL="0" lvl="0" indent="0" algn="l" rtl="0">
              <a:spcBef>
                <a:spcPts val="0"/>
              </a:spcBef>
              <a:spcAft>
                <a:spcPts val="0"/>
              </a:spcAft>
              <a:buNone/>
            </a:pPr>
            <a:r>
              <a:rPr lang="en" dirty="0"/>
              <a:t>User can view the fund status by getting a data report.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t>
            </a:r>
            <a:r>
              <a:rPr lang="en" dirty="0"/>
              <a:t>ON-PROFITABLE PROGRAMS</a:t>
            </a:r>
            <a:endParaRPr dirty="0"/>
          </a:p>
        </p:txBody>
      </p:sp>
      <p:pic>
        <p:nvPicPr>
          <p:cNvPr id="3" name="Picture 2">
            <a:extLst>
              <a:ext uri="{FF2B5EF4-FFF2-40B4-BE49-F238E27FC236}">
                <a16:creationId xmlns:a16="http://schemas.microsoft.com/office/drawing/2014/main" id="{BB989362-B296-1E3E-6D59-6DC8D937D4DC}"/>
              </a:ext>
            </a:extLst>
          </p:cNvPr>
          <p:cNvPicPr>
            <a:picLocks noChangeAspect="1"/>
          </p:cNvPicPr>
          <p:nvPr/>
        </p:nvPicPr>
        <p:blipFill>
          <a:blip r:embed="rId3"/>
          <a:stretch>
            <a:fillRect/>
          </a:stretch>
        </p:blipFill>
        <p:spPr>
          <a:xfrm>
            <a:off x="1773524" y="1374879"/>
            <a:ext cx="2798476" cy="2798476"/>
          </a:xfrm>
          <a:prstGeom prst="rect">
            <a:avLst/>
          </a:prstGeom>
        </p:spPr>
      </p:pic>
    </p:spTree>
    <p:extLst>
      <p:ext uri="{BB962C8B-B14F-4D97-AF65-F5344CB8AC3E}">
        <p14:creationId xmlns:p14="http://schemas.microsoft.com/office/powerpoint/2010/main" val="197942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3200" dirty="0"/>
              <a:t>FUNCTIONS &amp; VARIABLES</a:t>
            </a:r>
            <a:endParaRPr sz="320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1796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VARIABLES</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86802" y="2246125"/>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2500" dirty="0"/>
              <a:t>Struct Variables</a:t>
            </a:r>
            <a:endParaRPr sz="2500" dirty="0"/>
          </a:p>
        </p:txBody>
      </p:sp>
      <p:sp>
        <p:nvSpPr>
          <p:cNvPr id="395" name="Google Shape;395;p34"/>
          <p:cNvSpPr txBox="1">
            <a:spLocks noGrp="1"/>
          </p:cNvSpPr>
          <p:nvPr>
            <p:ph type="ctrTitle" idx="2"/>
          </p:nvPr>
        </p:nvSpPr>
        <p:spPr>
          <a:xfrm flipH="1">
            <a:off x="4714418" y="2219191"/>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2500" dirty="0"/>
              <a:t>Function Variables        </a:t>
            </a:r>
            <a:endParaRPr sz="2500" dirty="0"/>
          </a:p>
        </p:txBody>
      </p:sp>
      <p:sp>
        <p:nvSpPr>
          <p:cNvPr id="397" name="Google Shape;397;p34"/>
          <p:cNvSpPr txBox="1">
            <a:spLocks noGrp="1"/>
          </p:cNvSpPr>
          <p:nvPr>
            <p:ph type="ctrTitle" idx="3"/>
          </p:nvPr>
        </p:nvSpPr>
        <p:spPr>
          <a:xfrm flipH="1">
            <a:off x="2252774" y="3591272"/>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2500" dirty="0"/>
              <a:t>Common Variables</a:t>
            </a:r>
            <a:endParaRPr sz="2500"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1489597" y="33578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277CCC-392E-694B-0153-4DD7545A84C0}"/>
              </a:ext>
            </a:extLst>
          </p:cNvPr>
          <p:cNvSpPr>
            <a:spLocks noGrp="1"/>
          </p:cNvSpPr>
          <p:nvPr>
            <p:ph type="title"/>
          </p:nvPr>
        </p:nvSpPr>
        <p:spPr/>
        <p:txBody>
          <a:bodyPr/>
          <a:lstStyle/>
          <a:p>
            <a:r>
              <a:rPr lang="en-US" dirty="0"/>
              <a:t>FUNCTIONS</a:t>
            </a:r>
          </a:p>
        </p:txBody>
      </p:sp>
      <p:pic>
        <p:nvPicPr>
          <p:cNvPr id="13" name="Picture 12">
            <a:extLst>
              <a:ext uri="{FF2B5EF4-FFF2-40B4-BE49-F238E27FC236}">
                <a16:creationId xmlns:a16="http://schemas.microsoft.com/office/drawing/2014/main" id="{530359D8-A4D9-6CA9-C5B1-FDC0D799F686}"/>
              </a:ext>
            </a:extLst>
          </p:cNvPr>
          <p:cNvPicPr>
            <a:picLocks noChangeAspect="1"/>
          </p:cNvPicPr>
          <p:nvPr/>
        </p:nvPicPr>
        <p:blipFill>
          <a:blip r:embed="rId2"/>
          <a:stretch>
            <a:fillRect/>
          </a:stretch>
        </p:blipFill>
        <p:spPr>
          <a:xfrm>
            <a:off x="402391" y="1012200"/>
            <a:ext cx="2663098" cy="3883241"/>
          </a:xfrm>
          <a:prstGeom prst="rect">
            <a:avLst/>
          </a:prstGeom>
        </p:spPr>
      </p:pic>
      <p:pic>
        <p:nvPicPr>
          <p:cNvPr id="15" name="Picture 14">
            <a:extLst>
              <a:ext uri="{FF2B5EF4-FFF2-40B4-BE49-F238E27FC236}">
                <a16:creationId xmlns:a16="http://schemas.microsoft.com/office/drawing/2014/main" id="{A105C737-4B0F-7993-7F55-20A09E7C01E7}"/>
              </a:ext>
            </a:extLst>
          </p:cNvPr>
          <p:cNvPicPr>
            <a:picLocks noChangeAspect="1"/>
          </p:cNvPicPr>
          <p:nvPr/>
        </p:nvPicPr>
        <p:blipFill>
          <a:blip r:embed="rId3"/>
          <a:stretch>
            <a:fillRect/>
          </a:stretch>
        </p:blipFill>
        <p:spPr>
          <a:xfrm>
            <a:off x="3396563" y="1012199"/>
            <a:ext cx="2646708" cy="3883241"/>
          </a:xfrm>
          <a:prstGeom prst="rect">
            <a:avLst/>
          </a:prstGeom>
        </p:spPr>
      </p:pic>
      <p:pic>
        <p:nvPicPr>
          <p:cNvPr id="17" name="Picture 16">
            <a:extLst>
              <a:ext uri="{FF2B5EF4-FFF2-40B4-BE49-F238E27FC236}">
                <a16:creationId xmlns:a16="http://schemas.microsoft.com/office/drawing/2014/main" id="{41FCC3D5-3DA8-097F-F623-897ECDE25C6E}"/>
              </a:ext>
            </a:extLst>
          </p:cNvPr>
          <p:cNvPicPr>
            <a:picLocks noChangeAspect="1"/>
          </p:cNvPicPr>
          <p:nvPr/>
        </p:nvPicPr>
        <p:blipFill rotWithShape="1">
          <a:blip r:embed="rId4"/>
          <a:srcRect r="9201"/>
          <a:stretch/>
        </p:blipFill>
        <p:spPr>
          <a:xfrm>
            <a:off x="6374346" y="1012199"/>
            <a:ext cx="2514821" cy="535504"/>
          </a:xfrm>
          <a:prstGeom prst="rect">
            <a:avLst/>
          </a:prstGeom>
        </p:spPr>
      </p:pic>
      <p:sp>
        <p:nvSpPr>
          <p:cNvPr id="18" name="Google Shape;531;p41">
            <a:extLst>
              <a:ext uri="{FF2B5EF4-FFF2-40B4-BE49-F238E27FC236}">
                <a16:creationId xmlns:a16="http://schemas.microsoft.com/office/drawing/2014/main" id="{4919ECFC-0FFB-59E3-F34D-16C6B657471C}"/>
              </a:ext>
            </a:extLst>
          </p:cNvPr>
          <p:cNvSpPr txBox="1">
            <a:spLocks/>
          </p:cNvSpPr>
          <p:nvPr/>
        </p:nvSpPr>
        <p:spPr>
          <a:xfrm flipH="1">
            <a:off x="6374346" y="2867998"/>
            <a:ext cx="2467500" cy="1455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Anaheim" panose="020B0604020202020204" charset="0"/>
              </a:rPr>
              <a:t>There are 17 total functions except the main function. Some of them are designed to fill up struct </a:t>
            </a:r>
            <a:r>
              <a:rPr lang="en-US" sz="1600" dirty="0" err="1">
                <a:solidFill>
                  <a:schemeClr val="bg1"/>
                </a:solidFill>
                <a:latin typeface="Anaheim" panose="020B0604020202020204" charset="0"/>
              </a:rPr>
              <a:t>data.Those</a:t>
            </a:r>
            <a:r>
              <a:rPr lang="en-US" sz="1600" dirty="0">
                <a:solidFill>
                  <a:schemeClr val="bg1"/>
                </a:solidFill>
                <a:latin typeface="Anaheim" panose="020B0604020202020204" charset="0"/>
              </a:rPr>
              <a:t> functions do nothing but they are filling important data into the variables before use for the </a:t>
            </a:r>
            <a:r>
              <a:rPr lang="en-US" sz="1600" dirty="0" err="1">
                <a:solidFill>
                  <a:schemeClr val="bg1"/>
                </a:solidFill>
                <a:latin typeface="Anaheim" panose="020B0604020202020204" charset="0"/>
              </a:rPr>
              <a:t>calculations.Other</a:t>
            </a:r>
            <a:r>
              <a:rPr lang="en-US" sz="1600" dirty="0">
                <a:solidFill>
                  <a:schemeClr val="bg1"/>
                </a:solidFill>
                <a:latin typeface="Anaheim" panose="020B0604020202020204" charset="0"/>
              </a:rPr>
              <a:t> functions used for calculations &amp; print outputs.</a:t>
            </a:r>
          </a:p>
          <a:p>
            <a:endParaRPr lang="en-US" dirty="0"/>
          </a:p>
          <a:p>
            <a:endParaRPr lang="en-US" dirty="0"/>
          </a:p>
          <a:p>
            <a:endParaRPr lang="en-US" dirty="0"/>
          </a:p>
        </p:txBody>
      </p:sp>
    </p:spTree>
    <p:extLst>
      <p:ext uri="{BB962C8B-B14F-4D97-AF65-F5344CB8AC3E}">
        <p14:creationId xmlns:p14="http://schemas.microsoft.com/office/powerpoint/2010/main" val="137517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sz="1200" dirty="0"/>
              <a:t>How do you keep several types of data in a form of several amounts of people ? </a:t>
            </a:r>
          </a:p>
          <a:p>
            <a:pPr marL="0" lvl="0" indent="0" algn="r" rtl="0">
              <a:spcBef>
                <a:spcPts val="0"/>
              </a:spcBef>
              <a:spcAft>
                <a:spcPts val="0"/>
              </a:spcAft>
              <a:buNone/>
            </a:pPr>
            <a:endParaRPr lang="en-US" dirty="0"/>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200" b="1" dirty="0"/>
              <a:t>Struct</a:t>
            </a:r>
            <a:r>
              <a:rPr lang="en-US" sz="1200" dirty="0"/>
              <a:t> (*</a:t>
            </a:r>
            <a:r>
              <a:rPr lang="en-US" sz="1200" dirty="0" err="1"/>
              <a:t>struct_tag</a:t>
            </a:r>
            <a:r>
              <a:rPr lang="en-US" sz="1200" dirty="0"/>
              <a:t>)</a:t>
            </a:r>
          </a:p>
          <a:p>
            <a:pPr marL="0" lvl="0" indent="0" algn="l" rtl="0">
              <a:spcBef>
                <a:spcPts val="0"/>
              </a:spcBef>
              <a:spcAft>
                <a:spcPts val="0"/>
              </a:spcAft>
              <a:buNone/>
            </a:pPr>
            <a:r>
              <a:rPr lang="en-US" sz="1200" dirty="0"/>
              <a:t>{ (*</a:t>
            </a:r>
            <a:r>
              <a:rPr lang="en-US" sz="1200" dirty="0" err="1"/>
              <a:t>members_of_struct</a:t>
            </a:r>
            <a:r>
              <a:rPr lang="en-US" sz="1200" dirty="0"/>
              <a:t>)</a:t>
            </a:r>
          </a:p>
          <a:p>
            <a:pPr marL="0" lvl="0" indent="0" algn="l" rtl="0">
              <a:spcBef>
                <a:spcPts val="0"/>
              </a:spcBef>
              <a:spcAft>
                <a:spcPts val="0"/>
              </a:spcAft>
              <a:buNone/>
            </a:pPr>
            <a:r>
              <a:rPr lang="en-US" sz="1200" dirty="0"/>
              <a:t>}[] (*</a:t>
            </a:r>
            <a:r>
              <a:rPr lang="en-US" sz="1200" dirty="0" err="1"/>
              <a:t>size_of_struct</a:t>
            </a:r>
            <a:r>
              <a:rPr lang="en-US" sz="1200" dirty="0"/>
              <a:t>);</a:t>
            </a:r>
          </a:p>
          <a:p>
            <a:pPr marL="0" lvl="0" indent="0" algn="l" rtl="0">
              <a:spcBef>
                <a:spcPts val="0"/>
              </a:spcBef>
              <a:spcAft>
                <a:spcPts val="0"/>
              </a:spcAft>
              <a:buNone/>
            </a:pPr>
            <a:endParaRPr lang="en-US" dirty="0"/>
          </a:p>
        </p:txBody>
      </p:sp>
      <p:sp>
        <p:nvSpPr>
          <p:cNvPr id="686" name="Google Shape;686;p45"/>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dirty="0"/>
              <a:t>Problem</a:t>
            </a:r>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Solution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LOGICS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43207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Picture 2">
            <a:extLst>
              <a:ext uri="{FF2B5EF4-FFF2-40B4-BE49-F238E27FC236}">
                <a16:creationId xmlns:a16="http://schemas.microsoft.com/office/drawing/2014/main" id="{8840D2F4-81A5-2914-67B4-E829BC491F85}"/>
              </a:ext>
            </a:extLst>
          </p:cNvPr>
          <p:cNvPicPr>
            <a:picLocks noChangeAspect="1"/>
          </p:cNvPicPr>
          <p:nvPr/>
        </p:nvPicPr>
        <p:blipFill>
          <a:blip r:embed="rId3"/>
          <a:stretch>
            <a:fillRect/>
          </a:stretch>
        </p:blipFill>
        <p:spPr>
          <a:xfrm>
            <a:off x="4958095" y="1809750"/>
            <a:ext cx="3864182" cy="2581274"/>
          </a:xfrm>
          <a:prstGeom prst="rect">
            <a:avLst/>
          </a:prstGeom>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Logics are the most important part of computer programming.there is nothing without logics.If someone says programming is too hard to learn,it’s probably because lack of logical thinking.Programmer’s task is to delineate how elements should be arranged, so a computer can perform specific task.</a:t>
            </a:r>
            <a:endParaRPr dirty="0">
              <a:latin typeface="Anaheim" panose="020B0604020202020204" charset="0"/>
            </a:endParaRPr>
          </a:p>
          <a:p>
            <a:pPr marL="0" lvl="0" indent="0" algn="l" rtl="0">
              <a:spcBef>
                <a:spcPts val="0"/>
              </a:spcBef>
              <a:spcAft>
                <a:spcPts val="0"/>
              </a:spcAft>
              <a:buNone/>
            </a:pPr>
            <a:endParaRPr dirty="0"/>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1;p33">
            <a:extLst>
              <a:ext uri="{FF2B5EF4-FFF2-40B4-BE49-F238E27FC236}">
                <a16:creationId xmlns:a16="http://schemas.microsoft.com/office/drawing/2014/main" id="{A884AEE6-4CAA-A77C-6736-32CF10E95FE6}"/>
              </a:ext>
            </a:extLst>
          </p:cNvPr>
          <p:cNvSpPr txBox="1">
            <a:spLocks noGrp="1"/>
          </p:cNvSpPr>
          <p:nvPr>
            <p:ph type="title"/>
          </p:nvPr>
        </p:nvSpPr>
        <p:spPr>
          <a:xfrm>
            <a:off x="2590350" y="417976"/>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THIS TITLE</a:t>
            </a:r>
            <a:endParaRPr dirty="0"/>
          </a:p>
        </p:txBody>
      </p:sp>
    </p:spTree>
    <p:extLst>
      <p:ext uri="{BB962C8B-B14F-4D97-AF65-F5344CB8AC3E}">
        <p14:creationId xmlns:p14="http://schemas.microsoft.com/office/powerpoint/2010/main" val="318969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DIFFICULTY OF CODING</a:t>
            </a:r>
            <a:endParaRPr dirty="0"/>
          </a:p>
        </p:txBody>
      </p:sp>
      <p:sp>
        <p:nvSpPr>
          <p:cNvPr id="521" name="Google Shape;521;p40"/>
          <p:cNvSpPr txBox="1">
            <a:spLocks noGrp="1"/>
          </p:cNvSpPr>
          <p:nvPr>
            <p:ph type="title" idx="2"/>
          </p:nvPr>
        </p:nvSpPr>
        <p:spPr>
          <a:xfrm>
            <a:off x="2201811" y="2233575"/>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85%</a:t>
            </a:r>
            <a:endParaRPr/>
          </a:p>
        </p:txBody>
      </p:sp>
      <p:sp>
        <p:nvSpPr>
          <p:cNvPr id="522" name="Google Shape;522;p40"/>
          <p:cNvSpPr txBox="1">
            <a:spLocks noGrp="1"/>
          </p:cNvSpPr>
          <p:nvPr>
            <p:ph type="title" idx="3"/>
          </p:nvPr>
        </p:nvSpPr>
        <p:spPr>
          <a:xfrm>
            <a:off x="5332488" y="2233575"/>
            <a:ext cx="1609800" cy="58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40%</a:t>
            </a:r>
            <a:endParaRPr/>
          </a:p>
        </p:txBody>
      </p:sp>
      <p:sp>
        <p:nvSpPr>
          <p:cNvPr id="523" name="Google Shape;523;p40"/>
          <p:cNvSpPr txBox="1"/>
          <p:nvPr/>
        </p:nvSpPr>
        <p:spPr>
          <a:xfrm>
            <a:off x="5322888" y="3573875"/>
            <a:ext cx="1629000" cy="84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dirty="0">
                <a:solidFill>
                  <a:schemeClr val="lt1"/>
                </a:solidFill>
                <a:latin typeface="Anaheim"/>
                <a:ea typeface="Anaheim"/>
                <a:cs typeface="Anaheim"/>
                <a:sym typeface="Anaheim"/>
              </a:rPr>
              <a:t>Writing</a:t>
            </a:r>
            <a:endParaRPr dirty="0">
              <a:solidFill>
                <a:schemeClr val="lt1"/>
              </a:solidFill>
              <a:latin typeface="Anaheim"/>
              <a:ea typeface="Anaheim"/>
              <a:cs typeface="Anaheim"/>
              <a:sym typeface="Anaheim"/>
            </a:endParaRPr>
          </a:p>
        </p:txBody>
      </p:sp>
      <p:sp>
        <p:nvSpPr>
          <p:cNvPr id="524" name="Google Shape;524;p40"/>
          <p:cNvSpPr txBox="1"/>
          <p:nvPr/>
        </p:nvSpPr>
        <p:spPr>
          <a:xfrm>
            <a:off x="2192210" y="3573875"/>
            <a:ext cx="1629000" cy="8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solidFill>
                  <a:schemeClr val="lt1"/>
                </a:solidFill>
                <a:latin typeface="Anaheim"/>
                <a:ea typeface="Anaheim"/>
                <a:cs typeface="Anaheim"/>
                <a:sym typeface="Anaheim"/>
              </a:rPr>
              <a:t> Abstract Thinking &amp; Logics</a:t>
            </a:r>
            <a:endParaRPr dirty="0">
              <a:solidFill>
                <a:schemeClr val="lt1"/>
              </a:solidFill>
              <a:latin typeface="Anaheim"/>
              <a:ea typeface="Anaheim"/>
              <a:cs typeface="Anaheim"/>
              <a:sym typeface="Anaheim"/>
            </a:endParaRPr>
          </a:p>
        </p:txBody>
      </p:sp>
      <p:pic>
        <p:nvPicPr>
          <p:cNvPr id="525" name="Google Shape;525;p40" title="Gráfico">
            <a:hlinkClick r:id="rId3"/>
          </p:cNvPr>
          <p:cNvPicPr preferRelativeResize="0"/>
          <p:nvPr/>
        </p:nvPicPr>
        <p:blipFill>
          <a:blip r:embed="rId4">
            <a:alphaModFix/>
          </a:blip>
          <a:stretch>
            <a:fillRect/>
          </a:stretch>
        </p:blipFill>
        <p:spPr>
          <a:xfrm>
            <a:off x="5067540" y="1574253"/>
            <a:ext cx="2139696" cy="1990847"/>
          </a:xfrm>
          <a:prstGeom prst="rect">
            <a:avLst/>
          </a:prstGeom>
          <a:noFill/>
          <a:ln>
            <a:noFill/>
          </a:ln>
        </p:spPr>
      </p:pic>
      <p:pic>
        <p:nvPicPr>
          <p:cNvPr id="526" name="Google Shape;526;p40" title="Gráfico">
            <a:hlinkClick r:id="rId3"/>
          </p:cNvPr>
          <p:cNvPicPr preferRelativeResize="0"/>
          <p:nvPr/>
        </p:nvPicPr>
        <p:blipFill>
          <a:blip r:embed="rId5">
            <a:alphaModFix/>
          </a:blip>
          <a:stretch>
            <a:fillRect/>
          </a:stretch>
        </p:blipFill>
        <p:spPr>
          <a:xfrm>
            <a:off x="1936863" y="1583555"/>
            <a:ext cx="2139696" cy="19815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a:spLocks noGrp="1"/>
          </p:cNvSpPr>
          <p:nvPr>
            <p:ph type="subTitle" idx="4294967295"/>
          </p:nvPr>
        </p:nvSpPr>
        <p:spPr>
          <a:xfrm flipH="1">
            <a:off x="1876950" y="4293625"/>
            <a:ext cx="5390100" cy="34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t>CC=CabinCount</a:t>
            </a:r>
            <a:endParaRPr sz="1400" dirty="0"/>
          </a:p>
        </p:txBody>
      </p:sp>
      <p:pic>
        <p:nvPicPr>
          <p:cNvPr id="433" name="Google Shape;433;p35" title="Chart">
            <a:hlinkClick r:id="rId3"/>
          </p:cNvPr>
          <p:cNvPicPr preferRelativeResize="0"/>
          <p:nvPr/>
        </p:nvPicPr>
        <p:blipFill rotWithShape="1">
          <a:blip r:embed="rId4">
            <a:alphaModFix/>
          </a:blip>
          <a:srcRect l="22069" b="8315"/>
          <a:stretch/>
        </p:blipFill>
        <p:spPr>
          <a:xfrm>
            <a:off x="3445225" y="1356925"/>
            <a:ext cx="3356525" cy="2236676"/>
          </a:xfrm>
          <a:prstGeom prst="rect">
            <a:avLst/>
          </a:prstGeom>
          <a:noFill/>
          <a:ln>
            <a:noFill/>
          </a:ln>
        </p:spPr>
      </p:pic>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dirty="0"/>
              <a:t>Patient Data Reading Pattern</a:t>
            </a:r>
            <a:endParaRPr sz="2900" dirty="0"/>
          </a:p>
        </p:txBody>
      </p:sp>
      <p:sp>
        <p:nvSpPr>
          <p:cNvPr id="435" name="Google Shape;435;p35"/>
          <p:cNvSpPr txBox="1">
            <a:spLocks noGrp="1"/>
          </p:cNvSpPr>
          <p:nvPr>
            <p:ph type="subTitle" idx="4294967295"/>
          </p:nvPr>
        </p:nvSpPr>
        <p:spPr>
          <a:xfrm flipH="1">
            <a:off x="1335952" y="1571125"/>
            <a:ext cx="2071750" cy="2076600"/>
          </a:xfrm>
          <a:prstGeom prst="rect">
            <a:avLst/>
          </a:prstGeom>
        </p:spPr>
        <p:txBody>
          <a:bodyPr spcFirstLastPara="1" wrap="square" lIns="91425" tIns="91425" rIns="91425" bIns="91425" anchor="t" anchorCtr="0">
            <a:noAutofit/>
          </a:bodyPr>
          <a:lstStyle/>
          <a:p>
            <a:pPr marL="0" lvl="0" indent="0" algn="r" rtl="0">
              <a:lnSpc>
                <a:spcPct val="43000"/>
              </a:lnSpc>
              <a:spcBef>
                <a:spcPts val="0"/>
              </a:spcBef>
              <a:spcAft>
                <a:spcPts val="0"/>
              </a:spcAft>
              <a:buNone/>
            </a:pPr>
            <a:r>
              <a:rPr lang="en" sz="1200" b="1" dirty="0"/>
              <a:t>Totpat=6/CC=5/J=CC+1/I=CC</a:t>
            </a:r>
            <a:endParaRPr sz="1200" b="1" dirty="0"/>
          </a:p>
          <a:p>
            <a:pPr marL="0" lvl="0" indent="0" algn="r" rtl="0">
              <a:lnSpc>
                <a:spcPct val="43000"/>
              </a:lnSpc>
              <a:spcBef>
                <a:spcPts val="1600"/>
              </a:spcBef>
              <a:spcAft>
                <a:spcPts val="0"/>
              </a:spcAft>
              <a:buNone/>
            </a:pPr>
            <a:r>
              <a:rPr lang="en" sz="1200" b="1" dirty="0"/>
              <a:t>Totpat=5/CC=4/J=CC+1/I=CC</a:t>
            </a:r>
            <a:endParaRPr sz="1200" b="1" dirty="0"/>
          </a:p>
          <a:p>
            <a:pPr marL="0" lvl="0" indent="0" algn="r" rtl="0">
              <a:lnSpc>
                <a:spcPct val="43000"/>
              </a:lnSpc>
              <a:spcBef>
                <a:spcPts val="1600"/>
              </a:spcBef>
              <a:spcAft>
                <a:spcPts val="0"/>
              </a:spcAft>
              <a:buNone/>
            </a:pPr>
            <a:r>
              <a:rPr lang="en" sz="1200" b="1" dirty="0"/>
              <a:t>Totpat=4/CC=4/J=CC+1/I=CC</a:t>
            </a:r>
            <a:endParaRPr sz="1200" b="1" dirty="0"/>
          </a:p>
          <a:p>
            <a:pPr marL="0" lvl="0" indent="0" algn="r" rtl="0">
              <a:lnSpc>
                <a:spcPct val="43000"/>
              </a:lnSpc>
              <a:spcBef>
                <a:spcPts val="1600"/>
              </a:spcBef>
              <a:spcAft>
                <a:spcPts val="0"/>
              </a:spcAft>
              <a:buNone/>
            </a:pPr>
            <a:r>
              <a:rPr lang="en" sz="1200" b="1" dirty="0"/>
              <a:t>Totpat=3/CC=3/J=CC+1/I=CC</a:t>
            </a:r>
            <a:endParaRPr sz="1200" b="1" dirty="0"/>
          </a:p>
          <a:p>
            <a:pPr marL="0" lvl="0" indent="0" algn="r" rtl="0">
              <a:lnSpc>
                <a:spcPct val="43000"/>
              </a:lnSpc>
              <a:spcBef>
                <a:spcPts val="1600"/>
              </a:spcBef>
              <a:spcAft>
                <a:spcPts val="0"/>
              </a:spcAft>
              <a:buNone/>
            </a:pPr>
            <a:r>
              <a:rPr lang="en" sz="1200" b="1" dirty="0"/>
              <a:t>Totpat=2/CC=2/J=CC+1/I=CC</a:t>
            </a:r>
            <a:endParaRPr sz="1200" b="1" dirty="0"/>
          </a:p>
          <a:p>
            <a:pPr marL="0" lvl="0" indent="0" algn="r" rtl="0">
              <a:lnSpc>
                <a:spcPct val="43000"/>
              </a:lnSpc>
              <a:spcBef>
                <a:spcPts val="1600"/>
              </a:spcBef>
              <a:spcAft>
                <a:spcPts val="0"/>
              </a:spcAft>
              <a:buNone/>
            </a:pPr>
            <a:r>
              <a:rPr lang="en-US" sz="1200" b="1" dirty="0" err="1"/>
              <a:t>Totpat</a:t>
            </a:r>
            <a:r>
              <a:rPr lang="en-US" sz="1200" b="1" dirty="0"/>
              <a:t>=1/CC=1/J=CC+1/I=CC</a:t>
            </a:r>
          </a:p>
          <a:p>
            <a:pPr marL="0" lvl="0" indent="0" algn="r" rtl="0">
              <a:lnSpc>
                <a:spcPct val="43000"/>
              </a:lnSpc>
              <a:spcBef>
                <a:spcPts val="1600"/>
              </a:spcBef>
              <a:spcAft>
                <a:spcPts val="1600"/>
              </a:spcAft>
              <a:buNone/>
            </a:pPr>
            <a:r>
              <a:rPr lang="sv-SE" sz="1200" b="1" dirty="0"/>
              <a:t>Totpat=0/CC=0/J=CC+1/I=CC</a:t>
            </a:r>
          </a:p>
        </p:txBody>
      </p:sp>
      <p:sp>
        <p:nvSpPr>
          <p:cNvPr id="436" name="Google Shape;436;p35"/>
          <p:cNvSpPr txBox="1">
            <a:spLocks noGrp="1"/>
          </p:cNvSpPr>
          <p:nvPr>
            <p:ph type="subTitle" idx="4294967295"/>
          </p:nvPr>
        </p:nvSpPr>
        <p:spPr>
          <a:xfrm flipH="1">
            <a:off x="3435381" y="3566751"/>
            <a:ext cx="3540900" cy="349800"/>
          </a:xfrm>
          <a:prstGeom prst="rect">
            <a:avLst/>
          </a:prstGeom>
        </p:spPr>
        <p:txBody>
          <a:bodyPr spcFirstLastPara="1" wrap="square" lIns="91425" tIns="91425" rIns="91425" bIns="91425" anchor="t" anchorCtr="0">
            <a:noAutofit/>
          </a:bodyPr>
          <a:lstStyle/>
          <a:p>
            <a:pPr marL="0" lvl="0" indent="0" algn="ctr">
              <a:spcAft>
                <a:spcPts val="1600"/>
              </a:spcAft>
              <a:buNone/>
            </a:pPr>
            <a:r>
              <a:rPr lang="en" sz="800" dirty="0"/>
              <a:t>0	         1	4	 100		   	            </a:t>
            </a:r>
            <a:endParaRPr sz="800"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35;p35">
            <a:extLst>
              <a:ext uri="{FF2B5EF4-FFF2-40B4-BE49-F238E27FC236}">
                <a16:creationId xmlns:a16="http://schemas.microsoft.com/office/drawing/2014/main" id="{0AD48C3D-4DCE-B963-AB4C-F849BC3DD559}"/>
              </a:ext>
            </a:extLst>
          </p:cNvPr>
          <p:cNvSpPr txBox="1">
            <a:spLocks/>
          </p:cNvSpPr>
          <p:nvPr/>
        </p:nvSpPr>
        <p:spPr>
          <a:xfrm flipH="1">
            <a:off x="2167719" y="1563375"/>
            <a:ext cx="2071750" cy="207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r">
              <a:lnSpc>
                <a:spcPct val="43000"/>
              </a:lnSpc>
              <a:buFont typeface="Anaheim"/>
              <a:buNone/>
            </a:pPr>
            <a:r>
              <a:rPr lang="en-US" sz="1200" b="1" dirty="0">
                <a:solidFill>
                  <a:srgbClr val="FFFF00"/>
                </a:solidFill>
              </a:rPr>
              <a:t>I&lt;J; I++</a:t>
            </a:r>
          </a:p>
          <a:p>
            <a:pPr marL="0" indent="0" algn="r">
              <a:lnSpc>
                <a:spcPct val="43000"/>
              </a:lnSpc>
              <a:spcBef>
                <a:spcPts val="1600"/>
              </a:spcBef>
              <a:buFont typeface="Anaheim"/>
              <a:buNone/>
            </a:pPr>
            <a:r>
              <a:rPr lang="en-US" sz="1200" b="1" dirty="0">
                <a:solidFill>
                  <a:srgbClr val="0070C0"/>
                </a:solidFill>
              </a:rPr>
              <a:t>I&lt;J; I++</a:t>
            </a:r>
          </a:p>
          <a:p>
            <a:pPr marL="0" indent="0" algn="r">
              <a:lnSpc>
                <a:spcPct val="43000"/>
              </a:lnSpc>
              <a:spcBef>
                <a:spcPts val="1600"/>
              </a:spcBef>
              <a:buFont typeface="Anaheim"/>
              <a:buNone/>
            </a:pPr>
            <a:r>
              <a:rPr lang="en-US" sz="1200" b="1" dirty="0">
                <a:solidFill>
                  <a:srgbClr val="FFFF00"/>
                </a:solidFill>
              </a:rPr>
              <a:t>I&lt;J; I++</a:t>
            </a:r>
          </a:p>
          <a:p>
            <a:pPr marL="0" indent="0" algn="r">
              <a:lnSpc>
                <a:spcPct val="43000"/>
              </a:lnSpc>
              <a:spcBef>
                <a:spcPts val="1600"/>
              </a:spcBef>
              <a:buFont typeface="Anaheim"/>
              <a:buNone/>
            </a:pPr>
            <a:r>
              <a:rPr lang="en-US" sz="1200" b="1" dirty="0">
                <a:solidFill>
                  <a:srgbClr val="0070C0"/>
                </a:solidFill>
              </a:rPr>
              <a:t>I&lt;J; I++</a:t>
            </a:r>
          </a:p>
          <a:p>
            <a:pPr marL="0" indent="0" algn="r">
              <a:lnSpc>
                <a:spcPct val="43000"/>
              </a:lnSpc>
              <a:spcBef>
                <a:spcPts val="1600"/>
              </a:spcBef>
              <a:buFont typeface="Anaheim"/>
              <a:buNone/>
            </a:pPr>
            <a:r>
              <a:rPr lang="en-US" sz="1200" b="1" dirty="0">
                <a:solidFill>
                  <a:srgbClr val="FFFF00"/>
                </a:solidFill>
              </a:rPr>
              <a:t>I&lt;J; I++</a:t>
            </a:r>
          </a:p>
          <a:p>
            <a:pPr marL="0" indent="0" algn="r">
              <a:lnSpc>
                <a:spcPct val="43000"/>
              </a:lnSpc>
              <a:spcBef>
                <a:spcPts val="1600"/>
              </a:spcBef>
              <a:buFont typeface="Anaheim"/>
              <a:buNone/>
            </a:pPr>
            <a:r>
              <a:rPr lang="en-US" sz="1200" b="1" dirty="0">
                <a:solidFill>
                  <a:srgbClr val="0070C0"/>
                </a:solidFill>
              </a:rPr>
              <a:t>I&lt;J; I++</a:t>
            </a:r>
          </a:p>
          <a:p>
            <a:pPr marL="0" indent="0" algn="r">
              <a:lnSpc>
                <a:spcPct val="43000"/>
              </a:lnSpc>
              <a:spcBef>
                <a:spcPts val="1600"/>
              </a:spcBef>
              <a:spcAft>
                <a:spcPts val="1600"/>
              </a:spcAft>
              <a:buFont typeface="Anaheim"/>
              <a:buNone/>
            </a:pPr>
            <a:r>
              <a:rPr lang="en-US" sz="1200" b="1" dirty="0">
                <a:solidFill>
                  <a:srgbClr val="FFFF00"/>
                </a:solidFill>
              </a:rPr>
              <a:t>I&lt;J; I++</a:t>
            </a:r>
          </a:p>
        </p:txBody>
      </p:sp>
      <p:sp>
        <p:nvSpPr>
          <p:cNvPr id="5" name="Google Shape;432;p35">
            <a:extLst>
              <a:ext uri="{FF2B5EF4-FFF2-40B4-BE49-F238E27FC236}">
                <a16:creationId xmlns:a16="http://schemas.microsoft.com/office/drawing/2014/main" id="{2F9B4D86-BD1B-A834-66A1-93C4C85FC9C4}"/>
              </a:ext>
            </a:extLst>
          </p:cNvPr>
          <p:cNvSpPr txBox="1">
            <a:spLocks/>
          </p:cNvSpPr>
          <p:nvPr/>
        </p:nvSpPr>
        <p:spPr>
          <a:xfrm flipH="1">
            <a:off x="6242059" y="3512563"/>
            <a:ext cx="1943043"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spcAft>
                <a:spcPts val="1600"/>
              </a:spcAft>
              <a:buFont typeface="Anaheim"/>
              <a:buNone/>
            </a:pPr>
            <a:r>
              <a:rPr lang="en-US" sz="1200" dirty="0">
                <a:highlight>
                  <a:srgbClr val="0000FF"/>
                </a:highlight>
              </a:rPr>
              <a:t>Patients</a:t>
            </a:r>
          </a:p>
        </p:txBody>
      </p:sp>
      <p:sp>
        <p:nvSpPr>
          <p:cNvPr id="6" name="Google Shape;432;p35">
            <a:extLst>
              <a:ext uri="{FF2B5EF4-FFF2-40B4-BE49-F238E27FC236}">
                <a16:creationId xmlns:a16="http://schemas.microsoft.com/office/drawing/2014/main" id="{91F08FE7-B3E2-84C1-3401-6AEF5E8AFE67}"/>
              </a:ext>
            </a:extLst>
          </p:cNvPr>
          <p:cNvSpPr txBox="1">
            <a:spLocks/>
          </p:cNvSpPr>
          <p:nvPr/>
        </p:nvSpPr>
        <p:spPr>
          <a:xfrm flipH="1">
            <a:off x="2141396" y="1174951"/>
            <a:ext cx="1943043" cy="34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spcAft>
                <a:spcPts val="1600"/>
              </a:spcAft>
              <a:buFont typeface="Anaheim"/>
              <a:buNone/>
            </a:pPr>
            <a:r>
              <a:rPr lang="en-US" sz="1200" dirty="0">
                <a:highlight>
                  <a:srgbClr val="0000FF"/>
                </a:highlight>
              </a:rPr>
              <a:t>Count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simple billing system that we developed using c language.it’s a combination of both system defined &amp; user defined functions.mainly we have focused on channeling,testing,room reservations &amp; medication operations.</a:t>
            </a:r>
          </a:p>
          <a:p>
            <a:pPr marL="0" lvl="0" indent="0" algn="l" rtl="0">
              <a:spcBef>
                <a:spcPts val="0"/>
              </a:spcBef>
              <a:spcAft>
                <a:spcPts val="0"/>
              </a:spcAft>
              <a:buNone/>
            </a:pPr>
            <a:r>
              <a:rPr lang="en" dirty="0"/>
              <a:t>Let’s have a look…</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CHANELLING PROCESS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Show doctors in selected speciality</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385849"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3</a:t>
            </a:r>
            <a:endParaRPr/>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Read</a:t>
            </a:r>
            <a:r>
              <a:rPr lang="en" dirty="0"/>
              <a:t> patient data</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804350"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1</a:t>
            </a:r>
            <a:endParaRP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 doctor speciality by disease</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593246"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2</a:t>
            </a:r>
            <a:endParaRP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Print the bill</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385824"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6</a:t>
            </a:r>
            <a:endParaRP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Proceed for an appointment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804325"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4</a:t>
            </a:r>
            <a:endParaRP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Chanelling patients +1</a:t>
            </a:r>
          </a:p>
          <a:p>
            <a:pPr marL="0" lvl="0" indent="0" algn="ctr" rtl="0">
              <a:spcBef>
                <a:spcPts val="0"/>
              </a:spcBef>
              <a:spcAft>
                <a:spcPts val="0"/>
              </a:spcAft>
              <a:buNone/>
            </a:pPr>
            <a:r>
              <a:rPr lang="en" dirty="0"/>
              <a:t>Cabin number +1</a:t>
            </a:r>
          </a:p>
          <a:p>
            <a:pPr marL="0" lvl="0" indent="0" algn="ctr" rtl="0">
              <a:spcBef>
                <a:spcPts val="0"/>
              </a:spcBef>
              <a:spcAft>
                <a:spcPts val="0"/>
              </a:spcAft>
              <a:buNone/>
            </a:pPr>
            <a:r>
              <a:rPr lang="en-US" dirty="0"/>
              <a:t>P</a:t>
            </a:r>
            <a:r>
              <a:rPr lang="en" dirty="0"/>
              <a:t>atient type = 1</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593246"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Step 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6" name="Picture 5">
            <a:extLst>
              <a:ext uri="{FF2B5EF4-FFF2-40B4-BE49-F238E27FC236}">
                <a16:creationId xmlns:a16="http://schemas.microsoft.com/office/drawing/2014/main" id="{18FA8341-884B-ABB9-C190-98FC6AC66E3E}"/>
              </a:ext>
            </a:extLst>
          </p:cNvPr>
          <p:cNvPicPr>
            <a:picLocks noChangeAspect="1"/>
          </p:cNvPicPr>
          <p:nvPr/>
        </p:nvPicPr>
        <p:blipFill>
          <a:blip r:embed="rId3"/>
          <a:stretch>
            <a:fillRect/>
          </a:stretch>
        </p:blipFill>
        <p:spPr>
          <a:xfrm>
            <a:off x="256568" y="1735786"/>
            <a:ext cx="6298447" cy="1671928"/>
          </a:xfrm>
          <a:prstGeom prst="rect">
            <a:avLst/>
          </a:prstGeom>
          <a:ln w="12700">
            <a:solidFill>
              <a:schemeClr val="accent2">
                <a:lumMod val="40000"/>
                <a:lumOff val="60000"/>
              </a:schemeClr>
            </a:solidFill>
          </a:ln>
        </p:spPr>
      </p:pic>
      <p:sp>
        <p:nvSpPr>
          <p:cNvPr id="531" name="Google Shape;531;p41"/>
          <p:cNvSpPr txBox="1">
            <a:spLocks noGrp="1"/>
          </p:cNvSpPr>
          <p:nvPr>
            <p:ph type="subTitle" idx="1"/>
          </p:nvPr>
        </p:nvSpPr>
        <p:spPr>
          <a:xfrm flipH="1">
            <a:off x="6676500" y="2394402"/>
            <a:ext cx="2467500"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It’s not a good use to write lines for all the repetitive data. So we have used “for loop” to</a:t>
            </a:r>
          </a:p>
          <a:p>
            <a:pPr marL="0" lvl="0" indent="0" algn="l" rtl="0">
              <a:spcBef>
                <a:spcPts val="0"/>
              </a:spcBef>
              <a:spcAft>
                <a:spcPts val="0"/>
              </a:spcAft>
              <a:buNone/>
            </a:pPr>
            <a:r>
              <a:rPr lang="en" dirty="0"/>
              <a:t>run 23 times of ‘x’ value</a:t>
            </a:r>
          </a:p>
          <a:p>
            <a:pPr marL="0" lvl="0" indent="0" algn="l" rtl="0">
              <a:spcBef>
                <a:spcPts val="0"/>
              </a:spcBef>
              <a:spcAft>
                <a:spcPts val="0"/>
              </a:spcAft>
              <a:buNone/>
            </a:pPr>
            <a:r>
              <a:rPr lang="en" dirty="0"/>
              <a:t>0 to 22.</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For Loop Used to Display Doctors Data </a:t>
            </a:r>
            <a:endParaRPr sz="2800" dirty="0"/>
          </a:p>
        </p:txBody>
      </p:sp>
      <p:sp>
        <p:nvSpPr>
          <p:cNvPr id="7" name="Google Shape;380;p33">
            <a:extLst>
              <a:ext uri="{FF2B5EF4-FFF2-40B4-BE49-F238E27FC236}">
                <a16:creationId xmlns:a16="http://schemas.microsoft.com/office/drawing/2014/main" id="{46A96E2C-EABA-F4F8-FCE4-88EFF127FC5D}"/>
              </a:ext>
            </a:extLst>
          </p:cNvPr>
          <p:cNvSpPr txBox="1">
            <a:spLocks/>
          </p:cNvSpPr>
          <p:nvPr/>
        </p:nvSpPr>
        <p:spPr>
          <a:xfrm>
            <a:off x="256568" y="3624888"/>
            <a:ext cx="8587720" cy="88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285750" indent="-285750">
              <a:buFont typeface="Arial" panose="020B0604020202020204" pitchFamily="34" charset="0"/>
              <a:buChar char="•"/>
            </a:pPr>
            <a:r>
              <a:rPr lang="en-US" dirty="0"/>
              <a:t>d</a:t>
            </a:r>
            <a:r>
              <a:rPr lang="en" dirty="0"/>
              <a:t>[x] </a:t>
            </a:r>
            <a:r>
              <a:rPr lang="en" dirty="0">
                <a:sym typeface="Wingdings" panose="05000000000000000000" pitchFamily="2" charset="2"/>
              </a:rPr>
              <a:t> Represent the data of ‘d’ struct, [x] position.</a:t>
            </a:r>
          </a:p>
          <a:p>
            <a:pPr marL="285750" indent="-285750">
              <a:buFont typeface="Arial" panose="020B0604020202020204" pitchFamily="34" charset="0"/>
              <a:buChar char="•"/>
            </a:pPr>
            <a:r>
              <a:rPr lang="en" dirty="0">
                <a:sym typeface="Wingdings" panose="05000000000000000000" pitchFamily="2" charset="2"/>
              </a:rPr>
              <a:t>.d_id, .d_name…  Members of ‘d’ struct. It contains different types of data defined in that struct.</a:t>
            </a:r>
            <a:endParaRPr lang="en" dirty="0"/>
          </a:p>
        </p:txBody>
      </p:sp>
    </p:spTree>
    <p:extLst>
      <p:ext uri="{BB962C8B-B14F-4D97-AF65-F5344CB8AC3E}">
        <p14:creationId xmlns:p14="http://schemas.microsoft.com/office/powerpoint/2010/main" val="151443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a:t>How can you print the outputs with some delay ? </a:t>
            </a:r>
          </a:p>
          <a:p>
            <a:pPr marL="0" lvl="0" indent="0" algn="r" rtl="0">
              <a:spcBef>
                <a:spcPts val="0"/>
              </a:spcBef>
              <a:spcAft>
                <a:spcPts val="0"/>
              </a:spcAft>
              <a:buNone/>
            </a:pPr>
            <a:endParaRPr lang="en-US" dirty="0"/>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Sleep(1000);</a:t>
            </a:r>
          </a:p>
          <a:p>
            <a:pPr marL="0" lvl="0" indent="0" algn="l" rtl="0">
              <a:spcBef>
                <a:spcPts val="0"/>
              </a:spcBef>
              <a:spcAft>
                <a:spcPts val="0"/>
              </a:spcAft>
              <a:buNone/>
            </a:pPr>
            <a:r>
              <a:rPr lang="en-US" dirty="0"/>
              <a:t>*1000 = 1 Sec</a:t>
            </a:r>
          </a:p>
          <a:p>
            <a:pPr marL="0" lvl="0" indent="0" algn="l" rtl="0">
              <a:spcBef>
                <a:spcPts val="0"/>
              </a:spcBef>
              <a:spcAft>
                <a:spcPts val="0"/>
              </a:spcAft>
              <a:buNone/>
            </a:pPr>
            <a:endParaRPr lang="en-US" dirty="0"/>
          </a:p>
        </p:txBody>
      </p:sp>
      <p:sp>
        <p:nvSpPr>
          <p:cNvPr id="686" name="Google Shape;686;p45"/>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dirty="0"/>
              <a:t>Problem</a:t>
            </a:r>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Solution</a:t>
            </a:r>
          </a:p>
        </p:txBody>
      </p:sp>
    </p:spTree>
    <p:extLst>
      <p:ext uri="{BB962C8B-B14F-4D97-AF65-F5344CB8AC3E}">
        <p14:creationId xmlns:p14="http://schemas.microsoft.com/office/powerpoint/2010/main" val="2582437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3423750" y="934700"/>
            <a:ext cx="2296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doctorSpec()</a:t>
            </a:r>
            <a:endParaRPr dirty="0"/>
          </a:p>
        </p:txBody>
      </p:sp>
      <p:sp>
        <p:nvSpPr>
          <p:cNvPr id="453" name="Google Shape;453;p36"/>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R</a:t>
            </a:r>
            <a:r>
              <a:rPr lang="en" dirty="0"/>
              <a:t>eturn k;</a:t>
            </a:r>
          </a:p>
          <a:p>
            <a:pPr marL="0" lvl="0" indent="0" algn="ctr" rtl="0">
              <a:spcBef>
                <a:spcPts val="0"/>
              </a:spcBef>
              <a:spcAft>
                <a:spcPts val="0"/>
              </a:spcAft>
              <a:buNone/>
            </a:pPr>
            <a:r>
              <a:rPr lang="en-US" dirty="0"/>
              <a:t>(K</a:t>
            </a:r>
            <a:r>
              <a:rPr lang="en" dirty="0"/>
              <a:t>:Speciality Number)</a:t>
            </a:r>
            <a:endParaRPr dirty="0"/>
          </a:p>
        </p:txBody>
      </p:sp>
      <p:sp>
        <p:nvSpPr>
          <p:cNvPr id="454" name="Google Shape;454;p36"/>
          <p:cNvSpPr txBox="1">
            <a:spLocks noGrp="1"/>
          </p:cNvSpPr>
          <p:nvPr>
            <p:ph type="subTitle" idx="2"/>
          </p:nvPr>
        </p:nvSpPr>
        <p:spPr>
          <a:xfrm>
            <a:off x="3296333" y="2688491"/>
            <a:ext cx="2579810" cy="45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 Function required integer value</a:t>
            </a:r>
          </a:p>
          <a:p>
            <a:pPr marL="0" lvl="0" indent="0" algn="ctr" rtl="0">
              <a:spcBef>
                <a:spcPts val="0"/>
              </a:spcBef>
              <a:spcAft>
                <a:spcPts val="0"/>
              </a:spcAft>
              <a:buNone/>
            </a:pPr>
            <a:r>
              <a:rPr lang="en" dirty="0"/>
              <a:t>Show doctors data for X value</a:t>
            </a:r>
            <a:endParaRPr dirty="0"/>
          </a:p>
        </p:txBody>
      </p:sp>
      <p:sp>
        <p:nvSpPr>
          <p:cNvPr id="455" name="Google Shape;455;p36"/>
          <p:cNvSpPr txBox="1">
            <a:spLocks noGrp="1"/>
          </p:cNvSpPr>
          <p:nvPr>
            <p:ph type="title" idx="3"/>
          </p:nvPr>
        </p:nvSpPr>
        <p:spPr>
          <a:xfrm>
            <a:off x="3281944" y="2150191"/>
            <a:ext cx="2579811" cy="457200"/>
          </a:xfrm>
          <a:prstGeom prst="rect">
            <a:avLst/>
          </a:prstGeom>
        </p:spPr>
        <p:txBody>
          <a:bodyPr spcFirstLastPara="1" wrap="square" lIns="91425" tIns="91425" rIns="91425" bIns="91425" anchor="ctr" anchorCtr="0">
            <a:noAutofit/>
          </a:bodyPr>
          <a:lstStyle/>
          <a:p>
            <a:pPr marL="457200" lvl="0" indent="0" algn="l" rtl="0">
              <a:lnSpc>
                <a:spcPct val="150000"/>
              </a:lnSpc>
              <a:spcBef>
                <a:spcPts val="0"/>
              </a:spcBef>
              <a:spcAft>
                <a:spcPts val="0"/>
              </a:spcAft>
              <a:buNone/>
            </a:pPr>
            <a:r>
              <a:rPr lang="en" sz="1300" dirty="0"/>
              <a:t>doctorType(int x)</a:t>
            </a:r>
            <a:endParaRPr sz="1300" dirty="0"/>
          </a:p>
        </p:txBody>
      </p:sp>
      <p:sp>
        <p:nvSpPr>
          <p:cNvPr id="456" name="Google Shape;456;p36"/>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I</a:t>
            </a:r>
            <a:r>
              <a:rPr lang="en" dirty="0"/>
              <a:t>n main function we call doctorType function with value of K</a:t>
            </a:r>
            <a:endParaRPr dirty="0"/>
          </a:p>
        </p:txBody>
      </p:sp>
      <p:sp>
        <p:nvSpPr>
          <p:cNvPr id="457" name="Google Shape;457;p36"/>
          <p:cNvSpPr txBox="1">
            <a:spLocks noGrp="1"/>
          </p:cNvSpPr>
          <p:nvPr>
            <p:ph type="title" idx="5"/>
          </p:nvPr>
        </p:nvSpPr>
        <p:spPr>
          <a:xfrm>
            <a:off x="3423750" y="3365703"/>
            <a:ext cx="229635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doctorType(k)</a:t>
            </a: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371244" y="400744"/>
            <a:ext cx="3124200" cy="106079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FF0000"/>
                </a:solidFill>
              </a:rPr>
              <a:t>We have allocated a struct named “Rooms” of amount of 100 rooms.</a:t>
            </a:r>
          </a:p>
          <a:p>
            <a:pPr marL="0" lvl="0" indent="0" algn="r" rtl="0">
              <a:spcBef>
                <a:spcPts val="0"/>
              </a:spcBef>
              <a:spcAft>
                <a:spcPts val="0"/>
              </a:spcAft>
              <a:buNone/>
            </a:pPr>
            <a:r>
              <a:rPr lang="en" dirty="0">
                <a:solidFill>
                  <a:srgbClr val="FF0000"/>
                </a:solidFill>
              </a:rPr>
              <a:t>Then assigned all the room values to 0 in the main fuction.</a:t>
            </a:r>
            <a:endParaRPr dirty="0">
              <a:solidFill>
                <a:srgbClr val="FF0000"/>
              </a:solidFill>
            </a:endParaRPr>
          </a:p>
          <a:p>
            <a:pPr marL="0" lvl="0" indent="0" algn="r" rtl="0">
              <a:spcBef>
                <a:spcPts val="0"/>
              </a:spcBef>
              <a:spcAft>
                <a:spcPts val="0"/>
              </a:spcAft>
              <a:buNone/>
            </a:pP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pic>
        <p:nvPicPr>
          <p:cNvPr id="3" name="Picture 2">
            <a:extLst>
              <a:ext uri="{FF2B5EF4-FFF2-40B4-BE49-F238E27FC236}">
                <a16:creationId xmlns:a16="http://schemas.microsoft.com/office/drawing/2014/main" id="{D8BD1355-0F63-DB6F-93B5-697D18FF63C5}"/>
              </a:ext>
            </a:extLst>
          </p:cNvPr>
          <p:cNvPicPr>
            <a:picLocks noChangeAspect="1"/>
          </p:cNvPicPr>
          <p:nvPr/>
        </p:nvPicPr>
        <p:blipFill>
          <a:blip r:embed="rId3"/>
          <a:stretch>
            <a:fillRect/>
          </a:stretch>
        </p:blipFill>
        <p:spPr>
          <a:xfrm>
            <a:off x="245177" y="2137520"/>
            <a:ext cx="4963905" cy="2693061"/>
          </a:xfrm>
          <a:prstGeom prst="rect">
            <a:avLst/>
          </a:prstGeom>
          <a:ln w="12700">
            <a:solidFill>
              <a:schemeClr val="accent2">
                <a:lumMod val="40000"/>
                <a:lumOff val="60000"/>
              </a:schemeClr>
            </a:solidFill>
          </a:ln>
        </p:spPr>
      </p:pic>
      <p:pic>
        <p:nvPicPr>
          <p:cNvPr id="5" name="Picture 4">
            <a:extLst>
              <a:ext uri="{FF2B5EF4-FFF2-40B4-BE49-F238E27FC236}">
                <a16:creationId xmlns:a16="http://schemas.microsoft.com/office/drawing/2014/main" id="{2F78286A-FFCC-934A-A322-962B2BD2E2A9}"/>
              </a:ext>
            </a:extLst>
          </p:cNvPr>
          <p:cNvPicPr>
            <a:picLocks noChangeAspect="1"/>
          </p:cNvPicPr>
          <p:nvPr/>
        </p:nvPicPr>
        <p:blipFill>
          <a:blip r:embed="rId4"/>
          <a:stretch>
            <a:fillRect/>
          </a:stretch>
        </p:blipFill>
        <p:spPr>
          <a:xfrm>
            <a:off x="522495" y="312919"/>
            <a:ext cx="4176921" cy="1535162"/>
          </a:xfrm>
          <a:prstGeom prst="rect">
            <a:avLst/>
          </a:prstGeom>
          <a:ln w="12700">
            <a:solidFill>
              <a:schemeClr val="accent3"/>
            </a:solidFill>
          </a:ln>
        </p:spPr>
      </p:pic>
      <p:sp>
        <p:nvSpPr>
          <p:cNvPr id="8" name="Google Shape;774;p49">
            <a:extLst>
              <a:ext uri="{FF2B5EF4-FFF2-40B4-BE49-F238E27FC236}">
                <a16:creationId xmlns:a16="http://schemas.microsoft.com/office/drawing/2014/main" id="{B670F2D5-76F2-AA6B-0067-8D0822BFC9FB}"/>
              </a:ext>
            </a:extLst>
          </p:cNvPr>
          <p:cNvSpPr txBox="1">
            <a:spLocks/>
          </p:cNvSpPr>
          <p:nvPr/>
        </p:nvSpPr>
        <p:spPr>
          <a:xfrm>
            <a:off x="5497305" y="1848081"/>
            <a:ext cx="3124200" cy="2605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r"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r"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r"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r"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r"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r"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r"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r"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en-US" dirty="0">
                <a:solidFill>
                  <a:schemeClr val="accent2">
                    <a:lumMod val="40000"/>
                    <a:lumOff val="60000"/>
                  </a:schemeClr>
                </a:solidFill>
              </a:rPr>
              <a:t>In the room reservation function, User can ask for a any room number between 1-100 but the program will check if the entered room number value is equal 0 or 1.</a:t>
            </a:r>
          </a:p>
          <a:p>
            <a:pPr marL="0" indent="0">
              <a:buFont typeface="Raleway SemiBold"/>
              <a:buNone/>
            </a:pPr>
            <a:r>
              <a:rPr lang="en-US" dirty="0">
                <a:solidFill>
                  <a:schemeClr val="accent2">
                    <a:lumMod val="40000"/>
                    <a:lumOff val="60000"/>
                  </a:schemeClr>
                </a:solidFill>
              </a:rPr>
              <a:t>If it’s value equal to 1, It means selected room is already booked. So the user have to select another room number &amp; if it’s 0,user can reserve that room then it’s value will be changed to 1. </a:t>
            </a:r>
          </a:p>
          <a:p>
            <a:pPr marL="0" indent="0">
              <a:buFont typeface="Raleway SemiBold"/>
              <a:buNone/>
            </a:pPr>
            <a:endParaRPr lang="en-US" dirty="0">
              <a:solidFill>
                <a:schemeClr val="accent2">
                  <a:lumMod val="40000"/>
                  <a:lumOff val="60000"/>
                </a:schemeClr>
              </a:solidFill>
            </a:endParaRPr>
          </a:p>
          <a:p>
            <a:pPr marL="0" indent="0">
              <a:buFont typeface="Raleway SemiBold"/>
              <a:buNone/>
            </a:pPr>
            <a:endParaRPr lang="en-US" dirty="0">
              <a:solidFill>
                <a:schemeClr val="accent2">
                  <a:lumMod val="40000"/>
                  <a:lumOff val="60000"/>
                </a:schemeClr>
              </a:solidFill>
            </a:endParaRPr>
          </a:p>
          <a:p>
            <a:pPr marL="0" indent="0">
              <a:buFont typeface="Raleway SemiBold"/>
              <a:buNone/>
            </a:pPr>
            <a:endParaRPr lang="en-US" dirty="0">
              <a:solidFill>
                <a:schemeClr val="accent2">
                  <a:lumMod val="40000"/>
                  <a:lumOff val="60000"/>
                </a:schemeClr>
              </a:solidFill>
            </a:endParaRPr>
          </a:p>
        </p:txBody>
      </p:sp>
    </p:spTree>
    <p:extLst>
      <p:ext uri="{BB962C8B-B14F-4D97-AF65-F5344CB8AC3E}">
        <p14:creationId xmlns:p14="http://schemas.microsoft.com/office/powerpoint/2010/main" val="365980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531924"/>
            <a:ext cx="7551600" cy="198760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836525"/>
            <a:ext cx="6258300" cy="69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ROOM ACCOMMODATIONS</a:t>
            </a:r>
            <a:endParaRPr dirty="0"/>
          </a:p>
        </p:txBody>
      </p:sp>
      <p:graphicFrame>
        <p:nvGraphicFramePr>
          <p:cNvPr id="515" name="Google Shape;515;p39"/>
          <p:cNvGraphicFramePr/>
          <p:nvPr>
            <p:extLst>
              <p:ext uri="{D42A27DB-BD31-4B8C-83A1-F6EECF244321}">
                <p14:modId xmlns:p14="http://schemas.microsoft.com/office/powerpoint/2010/main" val="3042793166"/>
              </p:ext>
            </p:extLst>
          </p:nvPr>
        </p:nvGraphicFramePr>
        <p:xfrm>
          <a:off x="1293396" y="1850726"/>
          <a:ext cx="6258200" cy="2088650"/>
        </p:xfrm>
        <a:graphic>
          <a:graphicData uri="http://schemas.openxmlformats.org/drawingml/2006/table">
            <a:tbl>
              <a:tblPr>
                <a:noFill/>
                <a:tableStyleId>{3F575CDB-4E9A-4587-911A-FCAA2C2ADAE4}</a:tableStyleId>
              </a:tblPr>
              <a:tblGrid>
                <a:gridCol w="1587075">
                  <a:extLst>
                    <a:ext uri="{9D8B030D-6E8A-4147-A177-3AD203B41FA5}">
                      <a16:colId xmlns:a16="http://schemas.microsoft.com/office/drawing/2014/main" val="20000"/>
                    </a:ext>
                  </a:extLst>
                </a:gridCol>
                <a:gridCol w="1542025">
                  <a:extLst>
                    <a:ext uri="{9D8B030D-6E8A-4147-A177-3AD203B41FA5}">
                      <a16:colId xmlns:a16="http://schemas.microsoft.com/office/drawing/2014/main" val="20001"/>
                    </a:ext>
                  </a:extLst>
                </a:gridCol>
                <a:gridCol w="1564550">
                  <a:extLst>
                    <a:ext uri="{9D8B030D-6E8A-4147-A177-3AD203B41FA5}">
                      <a16:colId xmlns:a16="http://schemas.microsoft.com/office/drawing/2014/main" val="20002"/>
                    </a:ext>
                  </a:extLst>
                </a:gridCol>
                <a:gridCol w="1564550">
                  <a:extLst>
                    <a:ext uri="{9D8B030D-6E8A-4147-A177-3AD203B41FA5}">
                      <a16:colId xmlns:a16="http://schemas.microsoft.com/office/drawing/2014/main" val="20003"/>
                    </a:ext>
                  </a:extLst>
                </a:gridCol>
              </a:tblGrid>
              <a:tr h="681200">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rgbClr val="FFFFFF"/>
                          </a:solidFill>
                          <a:latin typeface="Overpass Mono"/>
                          <a:ea typeface="Overpass Mono"/>
                          <a:cs typeface="Overpass Mono"/>
                          <a:sym typeface="Overpass Mono"/>
                        </a:rPr>
                        <a:t>AC</a:t>
                      </a:r>
                      <a:endParaRPr sz="1600" dirty="0">
                        <a:solidFill>
                          <a:srgbClr val="FFFFFF"/>
                        </a:solidFill>
                        <a:latin typeface="Overpass Mono"/>
                        <a:ea typeface="Overpass Mono"/>
                        <a:cs typeface="Overpass Mono"/>
                        <a:sym typeface="Overpass Mono"/>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 sz="1600" dirty="0">
                          <a:solidFill>
                            <a:srgbClr val="FFFFFF"/>
                          </a:solidFill>
                          <a:latin typeface="Overpass Mono"/>
                          <a:ea typeface="Overpass Mono"/>
                          <a:cs typeface="Overpass Mono"/>
                          <a:sym typeface="Overpass Mono"/>
                        </a:rPr>
                        <a:t>Non-AC</a:t>
                      </a:r>
                      <a:endParaRPr sz="1600" dirty="0">
                        <a:solidFill>
                          <a:srgbClr val="FFFFFF"/>
                        </a:solidFill>
                        <a:latin typeface="Overpass Mono"/>
                        <a:ea typeface="Overpass Mono"/>
                        <a:cs typeface="Overpass Mono"/>
                        <a:sym typeface="Overpass Mono"/>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endParaRPr sz="1600" dirty="0">
                        <a:solidFill>
                          <a:srgbClr val="FFFFFF"/>
                        </a:solidFill>
                        <a:latin typeface="Overpass Mono"/>
                        <a:ea typeface="Overpass Mono"/>
                        <a:cs typeface="Overpass Mono"/>
                        <a:sym typeface="Overpass Mono"/>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69150">
                <a:tc>
                  <a:txBody>
                    <a:bodyPr/>
                    <a:lstStyle/>
                    <a:p>
                      <a:pPr marL="0" lvl="0" indent="0" algn="r" rtl="0">
                        <a:spcBef>
                          <a:spcPts val="0"/>
                        </a:spcBef>
                        <a:spcAft>
                          <a:spcPts val="0"/>
                        </a:spcAft>
                        <a:buNone/>
                      </a:pPr>
                      <a:r>
                        <a:rPr lang="en" sz="1800" b="1" dirty="0">
                          <a:solidFill>
                            <a:schemeClr val="dk1"/>
                          </a:solidFill>
                          <a:latin typeface="Overpass Mono"/>
                          <a:ea typeface="Overpass Mono"/>
                          <a:cs typeface="Overpass Mono"/>
                          <a:sym typeface="Overpass Mono"/>
                        </a:rPr>
                        <a:t>Rooms</a:t>
                      </a: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naheim"/>
                          <a:ea typeface="Anaheim"/>
                          <a:cs typeface="Anaheim"/>
                          <a:sym typeface="Anaheim"/>
                        </a:rPr>
                        <a:t>60</a:t>
                      </a: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dk1"/>
                          </a:solidFill>
                          <a:latin typeface="Anaheim"/>
                          <a:ea typeface="Anaheim"/>
                          <a:cs typeface="Anaheim"/>
                          <a:sym typeface="Anaheim"/>
                        </a:rPr>
                        <a:t>40</a:t>
                      </a: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69150">
                <a:tc>
                  <a:txBody>
                    <a:bodyPr/>
                    <a:lstStyle/>
                    <a:p>
                      <a:pPr marL="0" lvl="0" indent="0" algn="r" rtl="0">
                        <a:spcBef>
                          <a:spcPts val="0"/>
                        </a:spcBef>
                        <a:spcAft>
                          <a:spcPts val="0"/>
                        </a:spcAft>
                        <a:buNone/>
                      </a:pPr>
                      <a:r>
                        <a:rPr lang="en" sz="1800" b="1" dirty="0">
                          <a:solidFill>
                            <a:schemeClr val="dk1"/>
                          </a:solidFill>
                          <a:latin typeface="Overpass Mono"/>
                          <a:ea typeface="Overpass Mono"/>
                          <a:cs typeface="Overpass Mono"/>
                          <a:sym typeface="Overpass Mono"/>
                        </a:rPr>
                        <a:t>R.Charge</a:t>
                      </a:r>
                      <a:endParaRPr lang="en-US"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naheim"/>
                          <a:ea typeface="Anaheim"/>
                          <a:cs typeface="Anaheim"/>
                          <a:sym typeface="Anaheim"/>
                        </a:rPr>
                        <a:t>12,000</a:t>
                      </a: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dk1"/>
                          </a:solidFill>
                          <a:latin typeface="Anaheim"/>
                          <a:ea typeface="Anaheim"/>
                          <a:cs typeface="Anaheim"/>
                          <a:sym typeface="Anaheim"/>
                        </a:rPr>
                        <a:t>8,500</a:t>
                      </a: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69150">
                <a:tc>
                  <a:txBody>
                    <a:bodyPr/>
                    <a:lstStyle/>
                    <a:p>
                      <a:pPr marL="0" lvl="0" indent="0" algn="r" rtl="0">
                        <a:spcBef>
                          <a:spcPts val="0"/>
                        </a:spcBef>
                        <a:spcAft>
                          <a:spcPts val="0"/>
                        </a:spcAft>
                        <a:buNone/>
                      </a:pPr>
                      <a:r>
                        <a:rPr lang="en" sz="1800" b="1" dirty="0">
                          <a:solidFill>
                            <a:schemeClr val="dk1"/>
                          </a:solidFill>
                          <a:latin typeface="Overpass Mono"/>
                          <a:ea typeface="Overpass Mono"/>
                          <a:cs typeface="Overpass Mono"/>
                          <a:sym typeface="Overpass Mono"/>
                        </a:rPr>
                        <a:t>Serv.Crg</a:t>
                      </a:r>
                    </a:p>
                  </a:txBody>
                  <a:tcPr marL="91425" marR="198000"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naheim"/>
                          <a:ea typeface="Anaheim"/>
                          <a:cs typeface="Anaheim"/>
                          <a:sym typeface="Anaheim"/>
                        </a:rPr>
                        <a:t>2,450.50</a:t>
                      </a: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dk1"/>
                          </a:solidFill>
                          <a:latin typeface="Anaheim"/>
                          <a:ea typeface="Anaheim"/>
                          <a:cs typeface="Anaheim"/>
                          <a:sym typeface="Anaheim"/>
                        </a:rPr>
                        <a:t>2,450.50</a:t>
                      </a: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dirty="0">
                        <a:solidFill>
                          <a:schemeClr val="dk1"/>
                        </a:solidFill>
                        <a:latin typeface="Anaheim"/>
                        <a:ea typeface="Anaheim"/>
                        <a:cs typeface="Anaheim"/>
                        <a:sym typeface="Anaheim"/>
                      </a:endParaRPr>
                    </a:p>
                  </a:txBody>
                  <a:tcPr marL="91425" marR="91425" marT="68575" marB="68575" anchor="ctr">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154655" y="2514998"/>
            <a:ext cx="2550132"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If user wants to take a bill for room, it must be used. So the program asks a token number that has been issued by room reservations. We are checking two criterias to filter correct room number.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00" y="26578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Condition Before Print the Room Bill</a:t>
            </a:r>
            <a:endParaRPr sz="2800" dirty="0"/>
          </a:p>
        </p:txBody>
      </p:sp>
      <p:pic>
        <p:nvPicPr>
          <p:cNvPr id="3" name="Picture 2">
            <a:extLst>
              <a:ext uri="{FF2B5EF4-FFF2-40B4-BE49-F238E27FC236}">
                <a16:creationId xmlns:a16="http://schemas.microsoft.com/office/drawing/2014/main" id="{A0A11FA7-BCB1-5D90-1DAA-BF0D25AC45F0}"/>
              </a:ext>
            </a:extLst>
          </p:cNvPr>
          <p:cNvPicPr>
            <a:picLocks noChangeAspect="1"/>
          </p:cNvPicPr>
          <p:nvPr/>
        </p:nvPicPr>
        <p:blipFill>
          <a:blip r:embed="rId3"/>
          <a:stretch>
            <a:fillRect/>
          </a:stretch>
        </p:blipFill>
        <p:spPr>
          <a:xfrm>
            <a:off x="364262" y="1416935"/>
            <a:ext cx="5398546" cy="2433067"/>
          </a:xfrm>
          <a:prstGeom prst="rect">
            <a:avLst/>
          </a:prstGeom>
          <a:ln w="12700">
            <a:solidFill>
              <a:schemeClr val="accent2">
                <a:lumMod val="40000"/>
                <a:lumOff val="60000"/>
              </a:schemeClr>
            </a:solidFill>
          </a:ln>
        </p:spPr>
      </p:pic>
      <p:sp>
        <p:nvSpPr>
          <p:cNvPr id="4" name="Google Shape;380;p33">
            <a:extLst>
              <a:ext uri="{FF2B5EF4-FFF2-40B4-BE49-F238E27FC236}">
                <a16:creationId xmlns:a16="http://schemas.microsoft.com/office/drawing/2014/main" id="{4081787D-464C-F720-54D2-4D8F9AD5BE6E}"/>
              </a:ext>
            </a:extLst>
          </p:cNvPr>
          <p:cNvSpPr txBox="1">
            <a:spLocks/>
          </p:cNvSpPr>
          <p:nvPr/>
        </p:nvSpPr>
        <p:spPr>
          <a:xfrm>
            <a:off x="109385" y="3939681"/>
            <a:ext cx="8734811" cy="145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285750" indent="-285750">
              <a:buFont typeface="Arial" panose="020B0604020202020204" pitchFamily="34" charset="0"/>
              <a:buChar char="•"/>
            </a:pPr>
            <a:r>
              <a:rPr lang="en-US" dirty="0">
                <a:solidFill>
                  <a:srgbClr val="FFFF00"/>
                </a:solidFill>
                <a:sym typeface="Wingdings" panose="05000000000000000000" pitchFamily="2" charset="2"/>
              </a:rPr>
              <a:t>1  Token number must between 1 – 100. If not, the loop will break.</a:t>
            </a:r>
          </a:p>
          <a:p>
            <a:pPr marL="285750" indent="-285750">
              <a:buFont typeface="Arial" panose="020B0604020202020204" pitchFamily="34" charset="0"/>
              <a:buChar char="•"/>
            </a:pPr>
            <a:r>
              <a:rPr lang="en-US" dirty="0">
                <a:solidFill>
                  <a:srgbClr val="FFFF00"/>
                </a:solidFill>
                <a:sym typeface="Wingdings" panose="05000000000000000000" pitchFamily="2" charset="2"/>
              </a:rPr>
              <a:t>2  Entered token number value must be 1. If not, It means it’s still unused. The loop will break.</a:t>
            </a:r>
            <a:endParaRPr lang="en" dirty="0">
              <a:solidFill>
                <a:srgbClr val="FFFF00"/>
              </a:solidFill>
              <a:sym typeface="Wingdings" panose="05000000000000000000" pitchFamily="2" charset="2"/>
            </a:endParaRPr>
          </a:p>
        </p:txBody>
      </p:sp>
    </p:spTree>
    <p:extLst>
      <p:ext uri="{BB962C8B-B14F-4D97-AF65-F5344CB8AC3E}">
        <p14:creationId xmlns:p14="http://schemas.microsoft.com/office/powerpoint/2010/main" val="416991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a:t>How do you pause your output until the user allows ? </a:t>
            </a:r>
          </a:p>
          <a:p>
            <a:pPr marL="0" lvl="0" indent="0" algn="r" rtl="0">
              <a:spcBef>
                <a:spcPts val="0"/>
              </a:spcBef>
              <a:spcAft>
                <a:spcPts val="0"/>
              </a:spcAft>
              <a:buNone/>
            </a:pPr>
            <a:endParaRPr lang="en-US" dirty="0"/>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System(“pause”);</a:t>
            </a:r>
          </a:p>
          <a:p>
            <a:pPr marL="0" lvl="0" indent="0" algn="l" rtl="0">
              <a:spcBef>
                <a:spcPts val="0"/>
              </a:spcBef>
              <a:spcAft>
                <a:spcPts val="0"/>
              </a:spcAft>
              <a:buNone/>
            </a:pPr>
            <a:r>
              <a:rPr lang="en-US" dirty="0" err="1"/>
              <a:t>Getch</a:t>
            </a:r>
            <a:r>
              <a:rPr lang="en-US" dirty="0"/>
              <a:t>();</a:t>
            </a:r>
          </a:p>
          <a:p>
            <a:pPr marL="0" lvl="0" indent="0" algn="l" rtl="0">
              <a:spcBef>
                <a:spcPts val="0"/>
              </a:spcBef>
              <a:spcAft>
                <a:spcPts val="0"/>
              </a:spcAft>
              <a:buNone/>
            </a:pPr>
            <a:endParaRPr lang="en-US" dirty="0"/>
          </a:p>
        </p:txBody>
      </p:sp>
      <p:sp>
        <p:nvSpPr>
          <p:cNvPr id="686" name="Google Shape;686;p45"/>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dirty="0"/>
              <a:t>Problem</a:t>
            </a:r>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Solution</a:t>
            </a:r>
          </a:p>
        </p:txBody>
      </p:sp>
    </p:spTree>
    <p:extLst>
      <p:ext uri="{BB962C8B-B14F-4D97-AF65-F5344CB8AC3E}">
        <p14:creationId xmlns:p14="http://schemas.microsoft.com/office/powerpoint/2010/main" val="1082162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144185" y="1862338"/>
            <a:ext cx="2833141" cy="14188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the user wants to add several medicine items, Program asks it after adding very first item. If we input –Yes-, Loop will start over.  </a:t>
            </a:r>
            <a:endParaRPr dirty="0"/>
          </a:p>
        </p:txBody>
      </p:sp>
      <p:sp>
        <p:nvSpPr>
          <p:cNvPr id="775" name="Google Shape;775;p49"/>
          <p:cNvSpPr txBox="1">
            <a:spLocks noGrp="1"/>
          </p:cNvSpPr>
          <p:nvPr>
            <p:ph type="title"/>
          </p:nvPr>
        </p:nvSpPr>
        <p:spPr>
          <a:xfrm>
            <a:off x="661440" y="444328"/>
            <a:ext cx="7821119"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Continue &amp; Break in Medication</a:t>
            </a:r>
            <a:endParaRPr sz="3200" dirty="0"/>
          </a:p>
        </p:txBody>
      </p:sp>
      <p:pic>
        <p:nvPicPr>
          <p:cNvPr id="3" name="Picture 2">
            <a:extLst>
              <a:ext uri="{FF2B5EF4-FFF2-40B4-BE49-F238E27FC236}">
                <a16:creationId xmlns:a16="http://schemas.microsoft.com/office/drawing/2014/main" id="{B72885E0-0197-5A40-5BE2-EEC4805A13D2}"/>
              </a:ext>
            </a:extLst>
          </p:cNvPr>
          <p:cNvPicPr>
            <a:picLocks noChangeAspect="1"/>
          </p:cNvPicPr>
          <p:nvPr/>
        </p:nvPicPr>
        <p:blipFill>
          <a:blip r:embed="rId3"/>
          <a:stretch>
            <a:fillRect/>
          </a:stretch>
        </p:blipFill>
        <p:spPr>
          <a:xfrm>
            <a:off x="2977326" y="1714120"/>
            <a:ext cx="5642020" cy="1715260"/>
          </a:xfrm>
          <a:prstGeom prst="rect">
            <a:avLst/>
          </a:prstGeom>
          <a:ln w="12700">
            <a:solidFill>
              <a:schemeClr val="accent3"/>
            </a:solidFill>
          </a:ln>
        </p:spPr>
      </p:pic>
      <p:sp>
        <p:nvSpPr>
          <p:cNvPr id="4" name="Google Shape;380;p33">
            <a:extLst>
              <a:ext uri="{FF2B5EF4-FFF2-40B4-BE49-F238E27FC236}">
                <a16:creationId xmlns:a16="http://schemas.microsoft.com/office/drawing/2014/main" id="{6EE43134-EECA-C185-85FA-94C9AB3EF8B0}"/>
              </a:ext>
            </a:extLst>
          </p:cNvPr>
          <p:cNvSpPr txBox="1">
            <a:spLocks/>
          </p:cNvSpPr>
          <p:nvPr/>
        </p:nvSpPr>
        <p:spPr>
          <a:xfrm>
            <a:off x="256568" y="3624888"/>
            <a:ext cx="8587720" cy="88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dirty="0">
                <a:sym typeface="Wingdings" panose="05000000000000000000" pitchFamily="2" charset="2"/>
              </a:rPr>
              <a:t>When all the items are billed, User should input –No- to break this loop otherwise it will continue without any limitations. User can print the bill after breaking this loop.</a:t>
            </a:r>
            <a:endParaRPr lang="en" dirty="0">
              <a:sym typeface="Wingdings" panose="05000000000000000000" pitchFamily="2" charset="2"/>
            </a:endParaRPr>
          </a:p>
        </p:txBody>
      </p:sp>
    </p:spTree>
    <p:extLst>
      <p:ext uri="{BB962C8B-B14F-4D97-AF65-F5344CB8AC3E}">
        <p14:creationId xmlns:p14="http://schemas.microsoft.com/office/powerpoint/2010/main" val="801543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pic>
        <p:nvPicPr>
          <p:cNvPr id="3" name="Picture 2">
            <a:extLst>
              <a:ext uri="{FF2B5EF4-FFF2-40B4-BE49-F238E27FC236}">
                <a16:creationId xmlns:a16="http://schemas.microsoft.com/office/drawing/2014/main" id="{62BA6969-3196-FD0F-9B63-0D5ABDF259EB}"/>
              </a:ext>
            </a:extLst>
          </p:cNvPr>
          <p:cNvPicPr>
            <a:picLocks noChangeAspect="1"/>
          </p:cNvPicPr>
          <p:nvPr/>
        </p:nvPicPr>
        <p:blipFill>
          <a:blip r:embed="rId3"/>
          <a:stretch>
            <a:fillRect/>
          </a:stretch>
        </p:blipFill>
        <p:spPr>
          <a:xfrm>
            <a:off x="774254" y="4211571"/>
            <a:ext cx="3121265" cy="826103"/>
          </a:xfrm>
          <a:prstGeom prst="rect">
            <a:avLst/>
          </a:prstGeom>
        </p:spPr>
      </p:pic>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00" y="258775"/>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Logic Behind The </a:t>
            </a:r>
            <a:br>
              <a:rPr lang="en-US" sz="2400" dirty="0"/>
            </a:br>
            <a:r>
              <a:rPr lang="en-US" sz="2400" dirty="0"/>
              <a:t>Patient’s Type</a:t>
            </a:r>
          </a:p>
        </p:txBody>
      </p:sp>
      <p:sp>
        <p:nvSpPr>
          <p:cNvPr id="694" name="Google Shape;694;p46"/>
          <p:cNvSpPr txBox="1">
            <a:spLocks noGrp="1"/>
          </p:cNvSpPr>
          <p:nvPr>
            <p:ph type="subTitle" idx="4294967295"/>
          </p:nvPr>
        </p:nvSpPr>
        <p:spPr>
          <a:xfrm flipH="1">
            <a:off x="720893" y="2926050"/>
            <a:ext cx="2585382"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 sz="1600" dirty="0">
                <a:solidFill>
                  <a:schemeClr val="dk1"/>
                </a:solidFill>
              </a:rPr>
              <a:t>Program won’t ask any input about the patient’s type</a:t>
            </a:r>
            <a:endParaRPr sz="1600" dirty="0">
              <a:solidFill>
                <a:schemeClr val="dk1"/>
              </a:solidFill>
            </a:endParaRPr>
          </a:p>
        </p:txBody>
      </p:sp>
      <p:sp>
        <p:nvSpPr>
          <p:cNvPr id="695" name="Google Shape;695;p46"/>
          <p:cNvSpPr txBox="1">
            <a:spLocks noGrp="1"/>
          </p:cNvSpPr>
          <p:nvPr>
            <p:ph type="ctrTitle" idx="4294967295"/>
          </p:nvPr>
        </p:nvSpPr>
        <p:spPr>
          <a:xfrm flipH="1">
            <a:off x="5340600" y="1316950"/>
            <a:ext cx="2697600"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Chanelling</a:t>
            </a:r>
            <a:endParaRPr sz="2200" dirty="0">
              <a:solidFill>
                <a:schemeClr val="dk2"/>
              </a:solidFill>
            </a:endParaRPr>
          </a:p>
        </p:txBody>
      </p:sp>
      <p:sp>
        <p:nvSpPr>
          <p:cNvPr id="697" name="Google Shape;697;p46"/>
          <p:cNvSpPr txBox="1">
            <a:spLocks noGrp="1"/>
          </p:cNvSpPr>
          <p:nvPr>
            <p:ph type="ctrTitle" idx="4294967295"/>
          </p:nvPr>
        </p:nvSpPr>
        <p:spPr>
          <a:xfrm flipH="1">
            <a:off x="5340600" y="2180501"/>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Testing</a:t>
            </a:r>
            <a:endParaRPr sz="2200" dirty="0">
              <a:solidFill>
                <a:schemeClr val="dk2"/>
              </a:solidFill>
            </a:endParaRPr>
          </a:p>
        </p:txBody>
      </p:sp>
      <p:sp>
        <p:nvSpPr>
          <p:cNvPr id="699" name="Google Shape;699;p46"/>
          <p:cNvSpPr txBox="1">
            <a:spLocks noGrp="1"/>
          </p:cNvSpPr>
          <p:nvPr>
            <p:ph type="ctrTitle" idx="4294967295"/>
          </p:nvPr>
        </p:nvSpPr>
        <p:spPr>
          <a:xfrm flipH="1">
            <a:off x="5339551" y="3097500"/>
            <a:ext cx="26988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Room Res.</a:t>
            </a:r>
            <a:endParaRPr sz="2200" dirty="0">
              <a:solidFill>
                <a:schemeClr val="dk2"/>
              </a:solidFill>
            </a:endParaRPr>
          </a:p>
        </p:txBody>
      </p:sp>
      <p:sp>
        <p:nvSpPr>
          <p:cNvPr id="701" name="Google Shape;701;p46"/>
          <p:cNvSpPr txBox="1">
            <a:spLocks noGrp="1"/>
          </p:cNvSpPr>
          <p:nvPr>
            <p:ph type="ctrTitle" idx="4294967295"/>
          </p:nvPr>
        </p:nvSpPr>
        <p:spPr>
          <a:xfrm flipH="1">
            <a:off x="5340675" y="3953551"/>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2200" dirty="0">
                <a:solidFill>
                  <a:schemeClr val="dk2"/>
                </a:solidFill>
              </a:rPr>
              <a:t>Medications</a:t>
            </a:r>
            <a:endParaRPr sz="2200" dirty="0">
              <a:solidFill>
                <a:schemeClr val="dk2"/>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sz="3000" dirty="0">
                <a:solidFill>
                  <a:schemeClr val="dk1"/>
                </a:solidFill>
              </a:rPr>
              <a:t>P</a:t>
            </a:r>
            <a:r>
              <a:rPr lang="en" sz="3000" dirty="0">
                <a:solidFill>
                  <a:schemeClr val="dk1"/>
                </a:solidFill>
              </a:rPr>
              <a:t>_type</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p:nvPr/>
        </p:nvCxnSpPr>
        <p:spPr>
          <a:xfrm rot="10800000" flipH="1">
            <a:off x="3351874" y="24552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pic>
        <p:nvPicPr>
          <p:cNvPr id="5" name="Picture 4">
            <a:extLst>
              <a:ext uri="{FF2B5EF4-FFF2-40B4-BE49-F238E27FC236}">
                <a16:creationId xmlns:a16="http://schemas.microsoft.com/office/drawing/2014/main" id="{D982305C-D0B7-2264-8477-45B2129AD416}"/>
              </a:ext>
            </a:extLst>
          </p:cNvPr>
          <p:cNvPicPr>
            <a:picLocks noChangeAspect="1"/>
          </p:cNvPicPr>
          <p:nvPr/>
        </p:nvPicPr>
        <p:blipFill>
          <a:blip r:embed="rId4"/>
          <a:stretch>
            <a:fillRect/>
          </a:stretch>
        </p:blipFill>
        <p:spPr>
          <a:xfrm>
            <a:off x="5444986" y="1830402"/>
            <a:ext cx="2530059" cy="236240"/>
          </a:xfrm>
          <a:prstGeom prst="rect">
            <a:avLst/>
          </a:prstGeom>
        </p:spPr>
      </p:pic>
      <p:pic>
        <p:nvPicPr>
          <p:cNvPr id="7" name="Picture 6">
            <a:extLst>
              <a:ext uri="{FF2B5EF4-FFF2-40B4-BE49-F238E27FC236}">
                <a16:creationId xmlns:a16="http://schemas.microsoft.com/office/drawing/2014/main" id="{3C084C82-708A-A62D-F48E-790DBE7E85CE}"/>
              </a:ext>
            </a:extLst>
          </p:cNvPr>
          <p:cNvPicPr>
            <a:picLocks noChangeAspect="1"/>
          </p:cNvPicPr>
          <p:nvPr/>
        </p:nvPicPr>
        <p:blipFill>
          <a:blip r:embed="rId5"/>
          <a:stretch>
            <a:fillRect/>
          </a:stretch>
        </p:blipFill>
        <p:spPr>
          <a:xfrm>
            <a:off x="5446542" y="2453630"/>
            <a:ext cx="1569856" cy="236240"/>
          </a:xfrm>
          <a:prstGeom prst="rect">
            <a:avLst/>
          </a:prstGeom>
        </p:spPr>
      </p:pic>
      <p:pic>
        <p:nvPicPr>
          <p:cNvPr id="9" name="Picture 8">
            <a:extLst>
              <a:ext uri="{FF2B5EF4-FFF2-40B4-BE49-F238E27FC236}">
                <a16:creationId xmlns:a16="http://schemas.microsoft.com/office/drawing/2014/main" id="{ACD15C2D-CEF6-D224-AA4D-7BF6010EC8AF}"/>
              </a:ext>
            </a:extLst>
          </p:cNvPr>
          <p:cNvPicPr>
            <a:picLocks noChangeAspect="1"/>
          </p:cNvPicPr>
          <p:nvPr/>
        </p:nvPicPr>
        <p:blipFill>
          <a:blip r:embed="rId6"/>
          <a:stretch>
            <a:fillRect/>
          </a:stretch>
        </p:blipFill>
        <p:spPr>
          <a:xfrm>
            <a:off x="5446542" y="2697430"/>
            <a:ext cx="2560542" cy="228620"/>
          </a:xfrm>
          <a:prstGeom prst="rect">
            <a:avLst/>
          </a:prstGeom>
        </p:spPr>
      </p:pic>
      <p:pic>
        <p:nvPicPr>
          <p:cNvPr id="11" name="Picture 10">
            <a:extLst>
              <a:ext uri="{FF2B5EF4-FFF2-40B4-BE49-F238E27FC236}">
                <a16:creationId xmlns:a16="http://schemas.microsoft.com/office/drawing/2014/main" id="{10B2C0E1-71AB-E784-0531-C5678DECE1DC}"/>
              </a:ext>
            </a:extLst>
          </p:cNvPr>
          <p:cNvPicPr>
            <a:picLocks noChangeAspect="1"/>
          </p:cNvPicPr>
          <p:nvPr/>
        </p:nvPicPr>
        <p:blipFill>
          <a:blip r:embed="rId7"/>
          <a:stretch>
            <a:fillRect/>
          </a:stretch>
        </p:blipFill>
        <p:spPr>
          <a:xfrm>
            <a:off x="5424779" y="3374649"/>
            <a:ext cx="1691787" cy="228620"/>
          </a:xfrm>
          <a:prstGeom prst="rect">
            <a:avLst/>
          </a:prstGeom>
        </p:spPr>
      </p:pic>
      <p:pic>
        <p:nvPicPr>
          <p:cNvPr id="13" name="Picture 12">
            <a:extLst>
              <a:ext uri="{FF2B5EF4-FFF2-40B4-BE49-F238E27FC236}">
                <a16:creationId xmlns:a16="http://schemas.microsoft.com/office/drawing/2014/main" id="{9E7BC624-3E62-90C7-5973-834EB3819023}"/>
              </a:ext>
            </a:extLst>
          </p:cNvPr>
          <p:cNvPicPr>
            <a:picLocks noChangeAspect="1"/>
          </p:cNvPicPr>
          <p:nvPr/>
        </p:nvPicPr>
        <p:blipFill>
          <a:blip r:embed="rId8"/>
          <a:stretch>
            <a:fillRect/>
          </a:stretch>
        </p:blipFill>
        <p:spPr>
          <a:xfrm>
            <a:off x="5429584" y="3615180"/>
            <a:ext cx="2568163" cy="243861"/>
          </a:xfrm>
          <a:prstGeom prst="rect">
            <a:avLst/>
          </a:prstGeom>
        </p:spPr>
      </p:pic>
      <p:pic>
        <p:nvPicPr>
          <p:cNvPr id="15" name="Picture 14">
            <a:extLst>
              <a:ext uri="{FF2B5EF4-FFF2-40B4-BE49-F238E27FC236}">
                <a16:creationId xmlns:a16="http://schemas.microsoft.com/office/drawing/2014/main" id="{E26472F5-E689-6CC1-EC85-A59D9D72D7EB}"/>
              </a:ext>
            </a:extLst>
          </p:cNvPr>
          <p:cNvPicPr>
            <a:picLocks noChangeAspect="1"/>
          </p:cNvPicPr>
          <p:nvPr/>
        </p:nvPicPr>
        <p:blipFill>
          <a:blip r:embed="rId9"/>
          <a:stretch>
            <a:fillRect/>
          </a:stretch>
        </p:blipFill>
        <p:spPr>
          <a:xfrm>
            <a:off x="5444986" y="1580052"/>
            <a:ext cx="1432684" cy="243861"/>
          </a:xfrm>
          <a:prstGeom prst="rect">
            <a:avLst/>
          </a:prstGeom>
        </p:spPr>
      </p:pic>
      <p:pic>
        <p:nvPicPr>
          <p:cNvPr id="17" name="Picture 16">
            <a:extLst>
              <a:ext uri="{FF2B5EF4-FFF2-40B4-BE49-F238E27FC236}">
                <a16:creationId xmlns:a16="http://schemas.microsoft.com/office/drawing/2014/main" id="{F0DA7086-AACF-62A0-690A-1B51FD2B7092}"/>
              </a:ext>
            </a:extLst>
          </p:cNvPr>
          <p:cNvPicPr>
            <a:picLocks noChangeAspect="1"/>
          </p:cNvPicPr>
          <p:nvPr/>
        </p:nvPicPr>
        <p:blipFill>
          <a:blip r:embed="rId10"/>
          <a:stretch>
            <a:fillRect/>
          </a:stretch>
        </p:blipFill>
        <p:spPr>
          <a:xfrm>
            <a:off x="5426410" y="4211511"/>
            <a:ext cx="1348857" cy="236240"/>
          </a:xfrm>
          <a:prstGeom prst="rect">
            <a:avLst/>
          </a:prstGeom>
        </p:spPr>
      </p:pic>
      <p:pic>
        <p:nvPicPr>
          <p:cNvPr id="23" name="Picture 22">
            <a:extLst>
              <a:ext uri="{FF2B5EF4-FFF2-40B4-BE49-F238E27FC236}">
                <a16:creationId xmlns:a16="http://schemas.microsoft.com/office/drawing/2014/main" id="{98C98F6F-C58E-1193-35B1-3E798D063698}"/>
              </a:ext>
            </a:extLst>
          </p:cNvPr>
          <p:cNvPicPr>
            <a:picLocks noChangeAspect="1"/>
          </p:cNvPicPr>
          <p:nvPr/>
        </p:nvPicPr>
        <p:blipFill>
          <a:blip r:embed="rId11"/>
          <a:stretch>
            <a:fillRect/>
          </a:stretch>
        </p:blipFill>
        <p:spPr>
          <a:xfrm>
            <a:off x="5424408" y="4449878"/>
            <a:ext cx="2537680" cy="2743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BEFORE YOUR FIRST RUN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Instructions before use: </a:t>
            </a:r>
          </a:p>
          <a:p>
            <a:pPr marL="0" lvl="0" indent="0" algn="l" rtl="0">
              <a:spcBef>
                <a:spcPts val="0"/>
              </a:spcBef>
              <a:spcAft>
                <a:spcPts val="0"/>
              </a:spcAft>
              <a:buNone/>
            </a:pPr>
            <a:endParaRPr dirty="0"/>
          </a:p>
          <a:p>
            <a:pPr marL="457200" lvl="0" indent="-304800" algn="l" rtl="0">
              <a:spcBef>
                <a:spcPts val="0"/>
              </a:spcBef>
              <a:spcAft>
                <a:spcPts val="0"/>
              </a:spcAft>
              <a:buClr>
                <a:schemeClr val="lt1"/>
              </a:buClr>
              <a:buSzPts val="1200"/>
              <a:buFont typeface="Anaheim"/>
              <a:buAutoNum type="arabicPeriod"/>
            </a:pPr>
            <a:r>
              <a:rPr lang="en" dirty="0"/>
              <a:t>We have used </a:t>
            </a:r>
            <a:r>
              <a:rPr lang="en" b="1" dirty="0"/>
              <a:t>variables</a:t>
            </a:r>
            <a:r>
              <a:rPr lang="en" dirty="0"/>
              <a:t> to store the data basically,So the program keeps all the values temporarily untill the user exits.when we exiting,the program saves all the </a:t>
            </a:r>
            <a:r>
              <a:rPr lang="en" b="1" dirty="0"/>
              <a:t>patient’s</a:t>
            </a:r>
            <a:r>
              <a:rPr lang="en" dirty="0"/>
              <a:t> data into a file But not all other variables.User needs to remove the data file before relaunching.</a:t>
            </a:r>
          </a:p>
          <a:p>
            <a:pPr marL="457200" lvl="0" indent="-304800" algn="l" rtl="0">
              <a:spcBef>
                <a:spcPts val="0"/>
              </a:spcBef>
              <a:spcAft>
                <a:spcPts val="0"/>
              </a:spcAft>
              <a:buClr>
                <a:schemeClr val="lt1"/>
              </a:buClr>
              <a:buSzPts val="1200"/>
              <a:buFont typeface="Anaheim"/>
              <a:buAutoNum type="arabicPeriod"/>
            </a:pPr>
            <a:endParaRPr dirty="0"/>
          </a:p>
          <a:p>
            <a:pPr marL="457200" lvl="0" indent="-304800" algn="l" rtl="0">
              <a:spcBef>
                <a:spcPts val="0"/>
              </a:spcBef>
              <a:spcAft>
                <a:spcPts val="0"/>
              </a:spcAft>
              <a:buClr>
                <a:schemeClr val="lt1"/>
              </a:buClr>
              <a:buSzPts val="1200"/>
              <a:buFont typeface="Anaheim"/>
              <a:buAutoNum type="arabicPeriod"/>
            </a:pPr>
            <a:r>
              <a:rPr lang="en-US" dirty="0"/>
              <a:t>Remember to insert the correct data according to it’s </a:t>
            </a:r>
            <a:r>
              <a:rPr lang="en-US" b="1" dirty="0"/>
              <a:t>data type.</a:t>
            </a:r>
          </a:p>
          <a:p>
            <a:pPr marL="457200" lvl="0" indent="-304800" algn="l" rtl="0">
              <a:spcBef>
                <a:spcPts val="0"/>
              </a:spcBef>
              <a:spcAft>
                <a:spcPts val="0"/>
              </a:spcAft>
              <a:buClr>
                <a:schemeClr val="lt1"/>
              </a:buClr>
              <a:buSzPts val="1200"/>
              <a:buFont typeface="Anaheim"/>
              <a:buAutoNum type="arabicPeriod"/>
            </a:pPr>
            <a:endParaRPr lang="en-US" b="1" dirty="0"/>
          </a:p>
          <a:p>
            <a:pPr marL="457200" lvl="0" indent="-304800" algn="l" rtl="0">
              <a:spcBef>
                <a:spcPts val="0"/>
              </a:spcBef>
              <a:spcAft>
                <a:spcPts val="0"/>
              </a:spcAft>
              <a:buClr>
                <a:schemeClr val="lt1"/>
              </a:buClr>
              <a:buSzPts val="1200"/>
              <a:buFont typeface="Anaheim"/>
              <a:buAutoNum type="arabicPeriod"/>
            </a:pPr>
            <a:r>
              <a:rPr lang="en" dirty="0"/>
              <a:t>If you entered something wrong, don’t turn back you can’t backspace.Let the program flows then it will ask you a </a:t>
            </a:r>
            <a:r>
              <a:rPr lang="en" b="1" dirty="0"/>
              <a:t>confirmation</a:t>
            </a:r>
            <a:r>
              <a:rPr lang="en" dirty="0"/>
              <a:t> before it proceeds(Except Medicines Func.).Enter </a:t>
            </a:r>
            <a:r>
              <a:rPr lang="en" b="1" dirty="0"/>
              <a:t>–NO- </a:t>
            </a:r>
            <a:r>
              <a:rPr lang="en" dirty="0"/>
              <a:t>,Then enter the details again.</a:t>
            </a:r>
          </a:p>
          <a:p>
            <a:pPr marL="457200" lvl="0" indent="-304800" algn="l" rtl="0">
              <a:spcBef>
                <a:spcPts val="0"/>
              </a:spcBef>
              <a:spcAft>
                <a:spcPts val="0"/>
              </a:spcAft>
              <a:buClr>
                <a:schemeClr val="lt1"/>
              </a:buClr>
              <a:buSzPts val="1200"/>
              <a:buFont typeface="Anaheim"/>
              <a:buAutoNum type="arabicPeriod"/>
            </a:pPr>
            <a:endParaRPr b="1" dirty="0"/>
          </a:p>
          <a:p>
            <a:pPr marL="457200" lvl="0" indent="-304800" algn="l" rtl="0">
              <a:spcBef>
                <a:spcPts val="0"/>
              </a:spcBef>
              <a:spcAft>
                <a:spcPts val="0"/>
              </a:spcAft>
              <a:buClr>
                <a:schemeClr val="lt1"/>
              </a:buClr>
              <a:buSzPts val="1200"/>
              <a:buFont typeface="Anaheim"/>
              <a:buAutoNum type="arabicPeriod"/>
            </a:pPr>
            <a:r>
              <a:rPr lang="en" dirty="0"/>
              <a:t>Keep the “patientdata.txt” file as a </a:t>
            </a:r>
            <a:r>
              <a:rPr lang="en" b="1" dirty="0"/>
              <a:t>backup</a:t>
            </a:r>
            <a:r>
              <a:rPr lang="en" dirty="0"/>
              <a:t> file.You can use both Auto &amp; Manual methods to export patient’s data</a:t>
            </a:r>
            <a:endParaRPr dirty="0"/>
          </a:p>
        </p:txBody>
      </p:sp>
      <p:sp>
        <p:nvSpPr>
          <p:cNvPr id="342" name="Google Shape;342;p28"/>
          <p:cNvSpPr txBox="1"/>
          <p:nvPr/>
        </p:nvSpPr>
        <p:spPr>
          <a:xfrm>
            <a:off x="720000" y="4121575"/>
            <a:ext cx="6734400" cy="290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200" b="1" dirty="0">
                <a:solidFill>
                  <a:srgbClr val="FFFFFF"/>
                </a:solidFill>
                <a:latin typeface="Anaheim"/>
                <a:ea typeface="Anaheim"/>
                <a:cs typeface="Anaheim"/>
                <a:sym typeface="Anaheim"/>
              </a:rPr>
              <a:t>Team 11 - DSE 23.1 Batch – National Institute of Business Management - Galle </a:t>
            </a:r>
            <a:endParaRPr sz="1200" b="1" dirty="0">
              <a:solidFill>
                <a:srgbClr val="FFFFFF"/>
              </a:solidFill>
              <a:latin typeface="Anaheim"/>
              <a:ea typeface="Anaheim"/>
              <a:cs typeface="Anaheim"/>
              <a:sym typeface="Anahei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a:t>How can we move our output into a new screen ? </a:t>
            </a:r>
          </a:p>
          <a:p>
            <a:pPr marL="0" lvl="0" indent="0" algn="r" rtl="0">
              <a:spcBef>
                <a:spcPts val="0"/>
              </a:spcBef>
              <a:spcAft>
                <a:spcPts val="0"/>
              </a:spcAft>
              <a:buNone/>
            </a:pPr>
            <a:endParaRPr lang="en-US" dirty="0"/>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System(“</a:t>
            </a:r>
            <a:r>
              <a:rPr lang="en-US" dirty="0" err="1"/>
              <a:t>cls</a:t>
            </a:r>
            <a:r>
              <a:rPr lang="en-US" dirty="0"/>
              <a:t>”);</a:t>
            </a:r>
          </a:p>
          <a:p>
            <a:pPr marL="0" lvl="0" indent="0" algn="l" rtl="0">
              <a:spcBef>
                <a:spcPts val="0"/>
              </a:spcBef>
              <a:spcAft>
                <a:spcPts val="0"/>
              </a:spcAft>
              <a:buNone/>
            </a:pPr>
            <a:r>
              <a:rPr lang="en-US" dirty="0"/>
              <a:t>puts("\033[2J");</a:t>
            </a:r>
          </a:p>
        </p:txBody>
      </p:sp>
      <p:sp>
        <p:nvSpPr>
          <p:cNvPr id="686" name="Google Shape;686;p45"/>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dirty="0"/>
              <a:t>Problem</a:t>
            </a:r>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Solution</a:t>
            </a:r>
          </a:p>
        </p:txBody>
      </p:sp>
    </p:spTree>
    <p:extLst>
      <p:ext uri="{BB962C8B-B14F-4D97-AF65-F5344CB8AC3E}">
        <p14:creationId xmlns:p14="http://schemas.microsoft.com/office/powerpoint/2010/main" val="1786783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p>
            <a:pPr marL="0" lvl="0" indent="0" algn="ctr" rtl="0">
              <a:lnSpc>
                <a:spcPct val="20000"/>
              </a:lnSpc>
              <a:spcBef>
                <a:spcPts val="0"/>
              </a:spcBef>
              <a:spcAft>
                <a:spcPts val="0"/>
              </a:spcAft>
              <a:buNone/>
            </a:pPr>
            <a:r>
              <a:rPr lang="en-US" dirty="0"/>
              <a:t>L</a:t>
            </a:r>
            <a:r>
              <a:rPr lang="en" dirty="0"/>
              <a:t>ines were used to develop this program</a:t>
            </a:r>
            <a:endParaRPr dirty="0"/>
          </a:p>
          <a:p>
            <a:pPr marL="0" lvl="0" indent="0" algn="ctr" rtl="0">
              <a:spcBef>
                <a:spcPts val="1600"/>
              </a:spcBef>
              <a:spcAft>
                <a:spcPts val="1600"/>
              </a:spcAft>
              <a:buNone/>
            </a:pPr>
            <a:endParaRPr dirty="0"/>
          </a:p>
        </p:txBody>
      </p:sp>
      <p:sp>
        <p:nvSpPr>
          <p:cNvPr id="507" name="Google Shape;507;p38"/>
          <p:cNvSpPr txBox="1">
            <a:spLocks noGrp="1"/>
          </p:cNvSpPr>
          <p:nvPr>
            <p:ph type="title"/>
          </p:nvPr>
        </p:nvSpPr>
        <p:spPr>
          <a:xfrm>
            <a:off x="311700" y="1847850"/>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986</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164702" y="2571750"/>
            <a:ext cx="3844242" cy="145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Reserving</a:t>
            </a:r>
            <a:r>
              <a:rPr lang="en" dirty="0"/>
              <a:t> a fund from income seems like hard but it’s actually not that much hard. We defined a float type function with the requirement of two different float values(X,Y). If we consider X &amp; Y values separately *LHFund will assign an addition value of %3 from X &amp; 2% from Y.</a:t>
            </a:r>
          </a:p>
          <a:p>
            <a:pPr marL="0" lvl="0" indent="0" algn="r" rtl="0">
              <a:spcBef>
                <a:spcPts val="0"/>
              </a:spcBef>
              <a:spcAft>
                <a:spcPts val="0"/>
              </a:spcAft>
              <a:buNone/>
            </a:pPr>
            <a:r>
              <a:rPr lang="en" dirty="0"/>
              <a:t>Then the function will return the value of *</a:t>
            </a:r>
            <a:r>
              <a:rPr lang="en-US" dirty="0" err="1"/>
              <a:t>LHfund</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00" y="328574"/>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 dirty="0"/>
              <a:t> FUND TO LITTLE HEARTS</a:t>
            </a:r>
            <a:endParaRPr dirty="0"/>
          </a:p>
        </p:txBody>
      </p:sp>
      <p:pic>
        <p:nvPicPr>
          <p:cNvPr id="3" name="Picture 2">
            <a:extLst>
              <a:ext uri="{FF2B5EF4-FFF2-40B4-BE49-F238E27FC236}">
                <a16:creationId xmlns:a16="http://schemas.microsoft.com/office/drawing/2014/main" id="{3ADB4F99-CBF2-8A4D-FBBE-E494722F871C}"/>
              </a:ext>
            </a:extLst>
          </p:cNvPr>
          <p:cNvPicPr>
            <a:picLocks noChangeAspect="1"/>
          </p:cNvPicPr>
          <p:nvPr/>
        </p:nvPicPr>
        <p:blipFill>
          <a:blip r:embed="rId3"/>
          <a:stretch>
            <a:fillRect/>
          </a:stretch>
        </p:blipFill>
        <p:spPr>
          <a:xfrm>
            <a:off x="552916" y="1458273"/>
            <a:ext cx="4193926" cy="1659681"/>
          </a:xfrm>
          <a:prstGeom prst="rect">
            <a:avLst/>
          </a:prstGeom>
          <a:ln w="12700">
            <a:solidFill>
              <a:schemeClr val="accent3"/>
            </a:solidFill>
          </a:ln>
        </p:spPr>
      </p:pic>
      <p:pic>
        <p:nvPicPr>
          <p:cNvPr id="5" name="Picture 4">
            <a:extLst>
              <a:ext uri="{FF2B5EF4-FFF2-40B4-BE49-F238E27FC236}">
                <a16:creationId xmlns:a16="http://schemas.microsoft.com/office/drawing/2014/main" id="{8931A44A-EC5A-3E58-1A4D-B5576974EA27}"/>
              </a:ext>
            </a:extLst>
          </p:cNvPr>
          <p:cNvPicPr>
            <a:picLocks noChangeAspect="1"/>
          </p:cNvPicPr>
          <p:nvPr/>
        </p:nvPicPr>
        <p:blipFill>
          <a:blip r:embed="rId4"/>
          <a:stretch>
            <a:fillRect/>
          </a:stretch>
        </p:blipFill>
        <p:spPr>
          <a:xfrm>
            <a:off x="135056" y="3578653"/>
            <a:ext cx="5029646" cy="205554"/>
          </a:xfrm>
          <a:prstGeom prst="rect">
            <a:avLst/>
          </a:prstGeom>
          <a:ln w="12700">
            <a:solidFill>
              <a:schemeClr val="accent2"/>
            </a:solidFill>
          </a:ln>
        </p:spPr>
      </p:pic>
      <p:sp>
        <p:nvSpPr>
          <p:cNvPr id="6" name="Google Shape;380;p33">
            <a:extLst>
              <a:ext uri="{FF2B5EF4-FFF2-40B4-BE49-F238E27FC236}">
                <a16:creationId xmlns:a16="http://schemas.microsoft.com/office/drawing/2014/main" id="{4D7680AA-8699-172C-06C8-DA46F583FBED}"/>
              </a:ext>
            </a:extLst>
          </p:cNvPr>
          <p:cNvSpPr txBox="1">
            <a:spLocks/>
          </p:cNvSpPr>
          <p:nvPr/>
        </p:nvSpPr>
        <p:spPr>
          <a:xfrm>
            <a:off x="135056" y="3903959"/>
            <a:ext cx="8587720" cy="88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n-US" dirty="0">
                <a:solidFill>
                  <a:srgbClr val="FFC000"/>
                </a:solidFill>
                <a:sym typeface="Wingdings" panose="05000000000000000000" pitchFamily="2" charset="2"/>
              </a:rPr>
              <a:t>We called the function with Room Total Var. &amp; Medicine Total Var. When we meet our printing </a:t>
            </a:r>
            <a:r>
              <a:rPr lang="en-US" dirty="0" err="1">
                <a:solidFill>
                  <a:srgbClr val="FFC000"/>
                </a:solidFill>
                <a:sym typeface="Wingdings" panose="05000000000000000000" pitchFamily="2" charset="2"/>
              </a:rPr>
              <a:t>requirement.So</a:t>
            </a:r>
            <a:r>
              <a:rPr lang="en-US" dirty="0">
                <a:solidFill>
                  <a:srgbClr val="FFC000"/>
                </a:solidFill>
                <a:sym typeface="Wingdings" panose="05000000000000000000" pitchFamily="2" charset="2"/>
              </a:rPr>
              <a:t> this function can generate a value and represent it as a variable at the same time.</a:t>
            </a:r>
            <a:endParaRPr lang="en" dirty="0">
              <a:solidFill>
                <a:srgbClr val="FFC000"/>
              </a:solidFill>
              <a:sym typeface="Wingdings" panose="05000000000000000000" pitchFamily="2" charset="2"/>
            </a:endParaRPr>
          </a:p>
        </p:txBody>
      </p:sp>
    </p:spTree>
    <p:extLst>
      <p:ext uri="{BB962C8B-B14F-4D97-AF65-F5344CB8AC3E}">
        <p14:creationId xmlns:p14="http://schemas.microsoft.com/office/powerpoint/2010/main" val="282872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5"/>
            <a:ext cx="4123800" cy="31189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Int</a:t>
            </a:r>
            <a:r>
              <a:rPr lang="en" b="1" dirty="0">
                <a:solidFill>
                  <a:schemeClr val="dk1"/>
                </a:solidFill>
                <a:latin typeface="Overpass Mono"/>
                <a:ea typeface="Overpass Mono"/>
                <a:cs typeface="Overpass Mono"/>
                <a:sym typeface="Overpass Mono"/>
              </a:rPr>
              <a:t> fund(int x,int y)</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  z=(x*5/100)+(y*5/100);</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   return z;</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                      }</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I</a:t>
            </a:r>
            <a:r>
              <a:rPr lang="en" b="1" dirty="0">
                <a:solidFill>
                  <a:schemeClr val="dk1"/>
                </a:solidFill>
                <a:latin typeface="Overpass Mono"/>
                <a:ea typeface="Overpass Mono"/>
                <a:cs typeface="Overpass Mono"/>
                <a:sym typeface="Overpass Mono"/>
              </a:rPr>
              <a:t>nt main()</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 int z, int A=100, int B=200;</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printf(“Value of Z = %d”,fund(A,B));</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return 0;</a:t>
            </a:r>
          </a:p>
          <a:p>
            <a:pPr marL="0" lvl="0" indent="0" algn="l" rtl="0">
              <a:spcBef>
                <a:spcPts val="0"/>
              </a:spcBef>
              <a:spcAft>
                <a:spcPts val="0"/>
              </a:spcAft>
              <a:buNone/>
            </a:pPr>
            <a:r>
              <a:rPr lang="en" b="1" dirty="0">
                <a:solidFill>
                  <a:schemeClr val="dk1"/>
                </a:solidFill>
                <a:latin typeface="Overpass Mono"/>
                <a:ea typeface="Overpass Mono"/>
                <a:cs typeface="Overpass Mono"/>
                <a:sym typeface="Overpass Mono"/>
              </a:rPr>
              <a:t>                                                                    }</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US" b="1" dirty="0">
                <a:solidFill>
                  <a:srgbClr val="FF0000"/>
                </a:solidFill>
                <a:latin typeface="Overpass Mono"/>
                <a:ea typeface="Overpass Mono"/>
                <a:cs typeface="Overpass Mono"/>
                <a:sym typeface="Overpass Mono"/>
              </a:rPr>
              <a:t>OUTPUT:</a:t>
            </a: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r>
              <a:rPr lang="en-US" b="1" dirty="0">
                <a:solidFill>
                  <a:schemeClr val="dk1"/>
                </a:solidFill>
                <a:latin typeface="Overpass Mono"/>
                <a:ea typeface="Overpass Mono"/>
                <a:cs typeface="Overpass Mono"/>
                <a:sym typeface="Overpass Mono"/>
              </a:rPr>
              <a:t>  Value of Z = 15</a:t>
            </a:r>
            <a:endParaRPr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 Get A Better Idea</a:t>
            </a:r>
            <a:endParaRPr dirty="0"/>
          </a:p>
        </p:txBody>
      </p:sp>
      <p:sp>
        <p:nvSpPr>
          <p:cNvPr id="857" name="Google Shape;857;p50"/>
          <p:cNvSpPr/>
          <p:nvPr/>
        </p:nvSpPr>
        <p:spPr>
          <a:xfrm flipH="1">
            <a:off x="2606030" y="4017575"/>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HOW WE HANDLE FILES</a:t>
            </a:r>
            <a:endParaRPr sz="3200" dirty="0"/>
          </a:p>
        </p:txBody>
      </p:sp>
      <p:sp>
        <p:nvSpPr>
          <p:cNvPr id="463" name="Google Shape;463;p37"/>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Export patient’s data manually using function</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464" name="Google Shape;464;p37"/>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File Read</a:t>
            </a:r>
            <a:endParaRPr dirty="0"/>
          </a:p>
        </p:txBody>
      </p:sp>
      <p:sp>
        <p:nvSpPr>
          <p:cNvPr id="465" name="Google Shape;465;p37"/>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Import the data in the file at beginning</a:t>
            </a:r>
            <a:endParaRPr dirty="0"/>
          </a:p>
          <a:p>
            <a:pPr marL="0" lvl="0" indent="0" algn="ctr" rtl="0">
              <a:spcBef>
                <a:spcPts val="0"/>
              </a:spcBef>
              <a:spcAft>
                <a:spcPts val="0"/>
              </a:spcAft>
              <a:buNone/>
            </a:pPr>
            <a:endParaRPr dirty="0"/>
          </a:p>
        </p:txBody>
      </p:sp>
      <p:sp>
        <p:nvSpPr>
          <p:cNvPr id="466" name="Google Shape;466;p37"/>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Export patient’s data into a file when user exiting</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File Write</a:t>
            </a:r>
            <a:endParaRPr dirty="0"/>
          </a:p>
        </p:txBody>
      </p:sp>
      <p:sp>
        <p:nvSpPr>
          <p:cNvPr id="482" name="Google Shape;482;p37"/>
          <p:cNvSpPr txBox="1">
            <a:spLocks noGrp="1"/>
          </p:cNvSpPr>
          <p:nvPr>
            <p:ph type="ctrTitle" idx="8"/>
          </p:nvPr>
        </p:nvSpPr>
        <p:spPr>
          <a:xfrm flipH="1">
            <a:off x="6041961" y="1428754"/>
            <a:ext cx="2307559"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Manual Write</a:t>
            </a:r>
            <a:endParaRPr dirty="0"/>
          </a:p>
        </p:txBody>
      </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912749"/>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643821" y="2926246"/>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a:t>A PICTURE IS WORTH A THOUSAND WORDS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1041816" y="3151101"/>
            <a:ext cx="2479084" cy="46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a:t>How do you clear the input buffer to avoid %c read issue ? </a:t>
            </a:r>
          </a:p>
          <a:p>
            <a:pPr marL="0" lvl="0" indent="0" algn="r" rtl="0">
              <a:spcBef>
                <a:spcPts val="0"/>
              </a:spcBef>
              <a:spcAft>
                <a:spcPts val="0"/>
              </a:spcAft>
              <a:buNone/>
            </a:pPr>
            <a:endParaRPr lang="en-US" dirty="0"/>
          </a:p>
        </p:txBody>
      </p:sp>
      <p:sp>
        <p:nvSpPr>
          <p:cNvPr id="685" name="Google Shape;685;p45"/>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800" dirty="0" err="1"/>
              <a:t>fflush</a:t>
            </a:r>
            <a:r>
              <a:rPr lang="en-US" sz="1800" dirty="0"/>
              <a:t>(stdin);</a:t>
            </a:r>
          </a:p>
          <a:p>
            <a:pPr marL="0" lvl="0" indent="0" algn="l" rtl="0">
              <a:spcBef>
                <a:spcPts val="0"/>
              </a:spcBef>
              <a:spcAft>
                <a:spcPts val="0"/>
              </a:spcAft>
              <a:buNone/>
            </a:pPr>
            <a:endParaRPr lang="en-US" dirty="0"/>
          </a:p>
        </p:txBody>
      </p:sp>
      <p:sp>
        <p:nvSpPr>
          <p:cNvPr id="686" name="Google Shape;686;p45"/>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dirty="0"/>
              <a:t>Problem</a:t>
            </a:r>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Solution</a:t>
            </a:r>
          </a:p>
        </p:txBody>
      </p:sp>
    </p:spTree>
    <p:extLst>
      <p:ext uri="{BB962C8B-B14F-4D97-AF65-F5344CB8AC3E}">
        <p14:creationId xmlns:p14="http://schemas.microsoft.com/office/powerpoint/2010/main" val="3416096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2800" dirty="0"/>
              <a:t>ADVANTAGES &amp; THINGS TO IMPROVE</a:t>
            </a:r>
            <a:endParaRPr sz="280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847292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ADVANTAGES</a:t>
            </a:r>
            <a:endParaRPr dirty="0"/>
          </a:p>
        </p:txBody>
      </p:sp>
      <p:sp>
        <p:nvSpPr>
          <p:cNvPr id="920" name="Google Shape;920;p53"/>
          <p:cNvSpPr txBox="1"/>
          <p:nvPr/>
        </p:nvSpPr>
        <p:spPr>
          <a:xfrm>
            <a:off x="710802" y="879168"/>
            <a:ext cx="7722396" cy="3015000"/>
          </a:xfrm>
          <a:prstGeom prst="rect">
            <a:avLst/>
          </a:prstGeom>
          <a:noFill/>
          <a:ln>
            <a:noFill/>
          </a:ln>
        </p:spPr>
        <p:txBody>
          <a:bodyPr spcFirstLastPara="1" wrap="square" lIns="91425" tIns="91425" rIns="91425" bIns="91425" anchor="t" anchorCtr="0">
            <a:noAutofit/>
          </a:bodyPr>
          <a:lstStyle/>
          <a:p>
            <a:pPr marL="139700" lvl="0" algn="l" rtl="0">
              <a:lnSpc>
                <a:spcPct val="115000"/>
              </a:lnSpc>
              <a:spcBef>
                <a:spcPts val="1600"/>
              </a:spcBef>
              <a:spcAft>
                <a:spcPts val="0"/>
              </a:spcAft>
              <a:buClr>
                <a:schemeClr val="lt1"/>
              </a:buClr>
              <a:buSzPts val="1400"/>
            </a:pPr>
            <a:endParaRPr lang="en-US" dirty="0">
              <a:solidFill>
                <a:schemeClr val="lt1"/>
              </a:solidFill>
              <a:latin typeface="Anaheim"/>
              <a:ea typeface="Anaheim"/>
              <a:cs typeface="Anaheim"/>
              <a:sym typeface="Anaheim"/>
            </a:endParaRPr>
          </a:p>
          <a:p>
            <a:pPr marL="457200" lvl="0" indent="-317500" algn="l" rtl="0">
              <a:lnSpc>
                <a:spcPct val="115000"/>
              </a:lnSpc>
              <a:spcBef>
                <a:spcPts val="0"/>
              </a:spcBef>
              <a:spcAft>
                <a:spcPts val="0"/>
              </a:spcAft>
              <a:buClr>
                <a:schemeClr val="lt1"/>
              </a:buClr>
              <a:buSzPts val="1400"/>
              <a:buFont typeface="Anaheim"/>
              <a:buChar char="●"/>
            </a:pPr>
            <a:r>
              <a:rPr lang="en-US" dirty="0">
                <a:solidFill>
                  <a:schemeClr val="lt1"/>
                </a:solidFill>
                <a:uFill>
                  <a:noFill/>
                </a:uFill>
                <a:latin typeface="Anaheim"/>
                <a:sym typeface="Anaheim"/>
              </a:rPr>
              <a:t>All </a:t>
            </a:r>
            <a:r>
              <a:rPr lang="en-US" dirty="0" err="1">
                <a:solidFill>
                  <a:schemeClr val="lt1"/>
                </a:solidFill>
                <a:uFill>
                  <a:noFill/>
                </a:uFill>
                <a:latin typeface="Anaheim"/>
                <a:sym typeface="Anaheim"/>
              </a:rPr>
              <a:t>Chanelling,Testing,Rooming,Medication</a:t>
            </a:r>
            <a:r>
              <a:rPr lang="en-US" dirty="0">
                <a:solidFill>
                  <a:schemeClr val="lt1"/>
                </a:solidFill>
                <a:uFill>
                  <a:noFill/>
                </a:uFill>
                <a:latin typeface="Anaheim"/>
                <a:sym typeface="Anaheim"/>
              </a:rPr>
              <a:t> options in 1 place. </a:t>
            </a:r>
            <a:endParaRPr dirty="0"/>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lt1"/>
                </a:solidFill>
                <a:uFill>
                  <a:noFill/>
                </a:uFill>
                <a:latin typeface="Anaheim"/>
                <a:ea typeface="Anaheim"/>
                <a:cs typeface="Anaheim"/>
                <a:sym typeface="Anaheim"/>
              </a:rPr>
              <a:t>If customer changes his mind while presenting details, there is an option to move back without saving his/her details.</a:t>
            </a:r>
            <a:endParaRPr dirty="0">
              <a:solidFill>
                <a:schemeClr val="lt1"/>
              </a:solidFill>
              <a:latin typeface="Anaheim"/>
              <a:ea typeface="Anaheim"/>
              <a:cs typeface="Anaheim"/>
              <a:sym typeface="Anaheim"/>
            </a:endParaRPr>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lt1"/>
                </a:solidFill>
                <a:uFill>
                  <a:noFill/>
                </a:uFill>
                <a:latin typeface="Anaheim"/>
                <a:ea typeface="Anaheim"/>
                <a:cs typeface="Anaheim"/>
                <a:sym typeface="Anaheim"/>
              </a:rPr>
              <a:t>If customer doesn’t request a bill, There is always an option to save all his/her data and values without printing a bill (output).</a:t>
            </a:r>
            <a:endParaRPr dirty="0">
              <a:solidFill>
                <a:schemeClr val="lt1"/>
              </a:solidFill>
              <a:latin typeface="Anaheim"/>
              <a:ea typeface="Anaheim"/>
              <a:cs typeface="Anaheim"/>
              <a:sym typeface="Anaheim"/>
            </a:endParaRPr>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hlink"/>
                </a:solidFill>
                <a:uFill>
                  <a:noFill/>
                </a:uFill>
                <a:latin typeface="Anaheim"/>
                <a:ea typeface="Anaheim"/>
                <a:cs typeface="Anaheim"/>
                <a:sym typeface="Anaheim"/>
              </a:rPr>
              <a:t>In any special occasion user can take out a report of current recorded details.</a:t>
            </a:r>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hlink"/>
                </a:solidFill>
                <a:uFill>
                  <a:noFill/>
                </a:uFill>
                <a:latin typeface="Anaheim"/>
                <a:ea typeface="Anaheim"/>
                <a:cs typeface="Anaheim"/>
                <a:sym typeface="Anaheim"/>
              </a:rPr>
              <a:t>When we take out a data report, the report shows how many patients registered in different fields seperately.</a:t>
            </a:r>
            <a:endParaRPr dirty="0">
              <a:solidFill>
                <a:schemeClr val="lt1"/>
              </a:solidFill>
              <a:latin typeface="Anaheim"/>
              <a:ea typeface="Anaheim"/>
              <a:cs typeface="Anaheim"/>
              <a:sym typeface="Anaheim"/>
            </a:endParaRPr>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lt1"/>
                </a:solidFill>
                <a:uFill>
                  <a:noFill/>
                </a:uFill>
                <a:latin typeface="Anaheim"/>
                <a:ea typeface="Anaheim"/>
                <a:cs typeface="Anaheim"/>
                <a:sym typeface="Anaheim"/>
              </a:rPr>
              <a:t>Fund for “little hearts” is generating automatically.</a:t>
            </a:r>
            <a:endParaRPr dirty="0">
              <a:solidFill>
                <a:schemeClr val="lt1"/>
              </a:solidFill>
              <a:latin typeface="Anaheim"/>
              <a:ea typeface="Anaheim"/>
              <a:cs typeface="Anaheim"/>
              <a:sym typeface="Anaheim"/>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ARGUMENT POINTS</a:t>
            </a:r>
          </a:p>
        </p:txBody>
      </p:sp>
      <p:sp>
        <p:nvSpPr>
          <p:cNvPr id="926" name="Google Shape;926;p54"/>
          <p:cNvSpPr txBox="1"/>
          <p:nvPr/>
        </p:nvSpPr>
        <p:spPr>
          <a:xfrm>
            <a:off x="754542" y="1134000"/>
            <a:ext cx="7699910" cy="301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lt1"/>
                </a:solidFill>
                <a:latin typeface="Anaheim"/>
                <a:ea typeface="Anaheim"/>
                <a:cs typeface="Anaheim"/>
                <a:sym typeface="Anaheim"/>
              </a:rPr>
              <a:t>Q: Do you think that we did everything right?</a:t>
            </a:r>
          </a:p>
          <a:p>
            <a:pPr marL="0" lvl="0" indent="0" algn="l" rtl="0">
              <a:lnSpc>
                <a:spcPct val="115000"/>
              </a:lnSpc>
              <a:spcBef>
                <a:spcPts val="0"/>
              </a:spcBef>
              <a:spcAft>
                <a:spcPts val="0"/>
              </a:spcAft>
              <a:buNone/>
            </a:pPr>
            <a:r>
              <a:rPr lang="en" dirty="0">
                <a:solidFill>
                  <a:schemeClr val="lt1"/>
                </a:solidFill>
                <a:latin typeface="Anaheim"/>
                <a:ea typeface="Anaheim"/>
                <a:cs typeface="Anaheim"/>
                <a:sym typeface="Anaheim"/>
              </a:rPr>
              <a:t>A: No, We’ve did many mistakes.But fortunately we’ve got rid of most faliures after a month of effort.</a:t>
            </a:r>
          </a:p>
          <a:p>
            <a:pPr marL="0" lvl="0" indent="0" algn="l" rtl="0">
              <a:lnSpc>
                <a:spcPct val="115000"/>
              </a:lnSpc>
              <a:spcBef>
                <a:spcPts val="0"/>
              </a:spcBef>
              <a:spcAft>
                <a:spcPts val="0"/>
              </a:spcAft>
              <a:buNone/>
            </a:pPr>
            <a:endParaRPr lang="en" dirty="0">
              <a:solidFill>
                <a:schemeClr val="lt1"/>
              </a:solidFill>
              <a:latin typeface="Anaheim"/>
              <a:ea typeface="Anaheim"/>
              <a:cs typeface="Anaheim"/>
              <a:sym typeface="Anaheim"/>
            </a:endParaRPr>
          </a:p>
          <a:p>
            <a:pPr marL="0" lvl="0" indent="0" algn="l" rtl="0">
              <a:lnSpc>
                <a:spcPct val="115000"/>
              </a:lnSpc>
              <a:spcBef>
                <a:spcPts val="0"/>
              </a:spcBef>
              <a:spcAft>
                <a:spcPts val="0"/>
              </a:spcAft>
              <a:buNone/>
            </a:pPr>
            <a:r>
              <a:rPr lang="en" dirty="0">
                <a:solidFill>
                  <a:schemeClr val="lt1"/>
                </a:solidFill>
                <a:latin typeface="Anaheim"/>
                <a:ea typeface="Anaheim"/>
                <a:cs typeface="Anaheim"/>
                <a:sym typeface="Anaheim"/>
              </a:rPr>
              <a:t>Q: </a:t>
            </a:r>
            <a:r>
              <a:rPr lang="en-US" dirty="0">
                <a:solidFill>
                  <a:schemeClr val="lt1"/>
                </a:solidFill>
                <a:latin typeface="Anaheim"/>
                <a:ea typeface="Anaheim"/>
                <a:cs typeface="Anaheim"/>
                <a:sym typeface="Anaheim"/>
              </a:rPr>
              <a:t>What things do you still have left? </a:t>
            </a:r>
          </a:p>
          <a:p>
            <a:pPr marL="0" lvl="0" indent="0" algn="l" rtl="0">
              <a:lnSpc>
                <a:spcPct val="115000"/>
              </a:lnSpc>
              <a:spcBef>
                <a:spcPts val="0"/>
              </a:spcBef>
              <a:spcAft>
                <a:spcPts val="0"/>
              </a:spcAft>
              <a:buNone/>
            </a:pPr>
            <a:r>
              <a:rPr lang="en-US" dirty="0">
                <a:solidFill>
                  <a:schemeClr val="lt1"/>
                </a:solidFill>
                <a:latin typeface="Anaheim"/>
                <a:ea typeface="Anaheim"/>
                <a:cs typeface="Anaheim"/>
                <a:sym typeface="Anaheim"/>
              </a:rPr>
              <a:t>A</a:t>
            </a:r>
            <a:r>
              <a:rPr lang="en" dirty="0">
                <a:solidFill>
                  <a:schemeClr val="lt1"/>
                </a:solidFill>
                <a:latin typeface="Anaheim"/>
                <a:ea typeface="Anaheim"/>
                <a:cs typeface="Anaheim"/>
                <a:sym typeface="Anaheim"/>
              </a:rPr>
              <a:t>:</a:t>
            </a:r>
            <a:endParaRPr dirty="0">
              <a:solidFill>
                <a:schemeClr val="lt1"/>
              </a:solidFill>
              <a:latin typeface="Anaheim"/>
              <a:ea typeface="Anaheim"/>
              <a:cs typeface="Anaheim"/>
              <a:sym typeface="Anaheim"/>
            </a:endParaRPr>
          </a:p>
          <a:p>
            <a:pPr marL="457200" lvl="0" indent="-317500" algn="l" rtl="0">
              <a:lnSpc>
                <a:spcPct val="115000"/>
              </a:lnSpc>
              <a:spcBef>
                <a:spcPts val="1600"/>
              </a:spcBef>
              <a:spcAft>
                <a:spcPts val="0"/>
              </a:spcAft>
              <a:buClr>
                <a:schemeClr val="lt1"/>
              </a:buClr>
              <a:buSzPts val="1400"/>
              <a:buFont typeface="Anaheim"/>
              <a:buChar char="●"/>
            </a:pPr>
            <a:r>
              <a:rPr lang="en" dirty="0">
                <a:solidFill>
                  <a:schemeClr val="lt1"/>
                </a:solidFill>
                <a:uFill>
                  <a:noFill/>
                </a:uFill>
                <a:latin typeface="Anaheim"/>
                <a:ea typeface="Anaheim"/>
                <a:cs typeface="Anaheim"/>
                <a:sym typeface="Anaheim"/>
              </a:rPr>
              <a:t>User can’t able to manipulate data.Specially,data in the structs. </a:t>
            </a:r>
            <a:endParaRPr dirty="0">
              <a:solidFill>
                <a:schemeClr val="lt1"/>
              </a:solidFill>
              <a:latin typeface="Anaheim"/>
              <a:ea typeface="Anaheim"/>
              <a:cs typeface="Anaheim"/>
              <a:sym typeface="Anaheim"/>
            </a:endParaRPr>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hlink"/>
                </a:solidFill>
                <a:uFill>
                  <a:noFill/>
                </a:uFill>
                <a:latin typeface="Anaheim"/>
                <a:ea typeface="Anaheim"/>
                <a:cs typeface="Anaheim"/>
                <a:sym typeface="Anaheim"/>
              </a:rPr>
              <a:t>Patients data and Room data isn’t linked.</a:t>
            </a:r>
            <a:endParaRPr dirty="0">
              <a:solidFill>
                <a:schemeClr val="lt1"/>
              </a:solidFill>
              <a:latin typeface="Anaheim"/>
              <a:ea typeface="Anaheim"/>
              <a:cs typeface="Anaheim"/>
              <a:sym typeface="Anaheim"/>
            </a:endParaRPr>
          </a:p>
          <a:p>
            <a:pPr marL="457200" lvl="0" indent="-317500" algn="l" rtl="0">
              <a:lnSpc>
                <a:spcPct val="115000"/>
              </a:lnSpc>
              <a:spcBef>
                <a:spcPts val="0"/>
              </a:spcBef>
              <a:spcAft>
                <a:spcPts val="0"/>
              </a:spcAft>
              <a:buClr>
                <a:schemeClr val="lt1"/>
              </a:buClr>
              <a:buSzPts val="1400"/>
              <a:buFont typeface="Anaheim"/>
              <a:buChar char="●"/>
            </a:pPr>
            <a:r>
              <a:rPr lang="en" dirty="0">
                <a:solidFill>
                  <a:schemeClr val="lt1"/>
                </a:solidFill>
                <a:uFill>
                  <a:noFill/>
                </a:uFill>
                <a:latin typeface="Anaheim"/>
                <a:sym typeface="Anaheim"/>
              </a:rPr>
              <a:t>No text filtering. In some occasions user can input numbers &amp; special characters into string types.</a:t>
            </a:r>
          </a:p>
          <a:p>
            <a:pPr marL="139700" lvl="0" algn="l" rtl="0">
              <a:lnSpc>
                <a:spcPct val="115000"/>
              </a:lnSpc>
              <a:spcBef>
                <a:spcPts val="0"/>
              </a:spcBef>
              <a:spcAft>
                <a:spcPts val="0"/>
              </a:spcAft>
              <a:buClr>
                <a:schemeClr val="lt1"/>
              </a:buClr>
              <a:buSzPts val="1400"/>
            </a:pPr>
            <a:r>
              <a:rPr lang="en" dirty="0">
                <a:solidFill>
                  <a:schemeClr val="lt1"/>
                </a:solidFill>
                <a:uFill>
                  <a:noFill/>
                </a:uFill>
                <a:latin typeface="Anaheim"/>
                <a:sym typeface="Anaheim"/>
              </a:rPr>
              <a:t>        Which is useful in such cases like entering addresses,email…etc.</a:t>
            </a:r>
          </a:p>
          <a:p>
            <a:pPr marL="139700" lvl="0" algn="l" rtl="0">
              <a:lnSpc>
                <a:spcPct val="115000"/>
              </a:lnSpc>
              <a:spcBef>
                <a:spcPts val="0"/>
              </a:spcBef>
              <a:spcAft>
                <a:spcPts val="0"/>
              </a:spcAft>
              <a:buClr>
                <a:schemeClr val="lt1"/>
              </a:buClr>
              <a:buSzPts val="1400"/>
            </a:pPr>
            <a:r>
              <a:rPr lang="en" dirty="0">
                <a:solidFill>
                  <a:schemeClr val="lt1"/>
                </a:solidFill>
                <a:uFill>
                  <a:noFill/>
                </a:uFill>
                <a:latin typeface="Anaheim"/>
                <a:sym typeface="Anaheim"/>
              </a:rPr>
              <a:t>        But it’s a weak point when it’s goes to enter names,diseases…etc.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a:latin typeface="Overpass Mono"/>
                <a:ea typeface="Overpass Mono"/>
                <a:cs typeface="Overpass Mono"/>
                <a:sym typeface="Overpass Mono"/>
              </a:rPr>
              <a:t>Overview</a:t>
            </a:r>
            <a:endParaRPr sz="2200" b="1">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Logics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Functions &amp; Variables</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Advantages &amp; Things to improve</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311700" y="1306890"/>
            <a:ext cx="8520600" cy="881019"/>
          </a:xfrm>
          <a:prstGeom prst="rect">
            <a:avLst/>
          </a:prstGeom>
        </p:spPr>
        <p:txBody>
          <a:bodyPr spcFirstLastPara="1" wrap="square" lIns="91425" tIns="91425" rIns="91425" bIns="0" anchor="b" anchorCtr="0">
            <a:noAutofit/>
          </a:bodyPr>
          <a:lstStyle/>
          <a:p>
            <a:pPr lvl="0" algn="ctr" rtl="0">
              <a:spcBef>
                <a:spcPts val="0"/>
              </a:spcBef>
              <a:spcAft>
                <a:spcPts val="0"/>
              </a:spcAft>
            </a:pPr>
            <a:r>
              <a:rPr lang="en" sz="6000" dirty="0"/>
              <a:t>-END-</a:t>
            </a:r>
            <a:endParaRPr sz="6000" dirty="0"/>
          </a:p>
        </p:txBody>
      </p:sp>
      <p:sp>
        <p:nvSpPr>
          <p:cNvPr id="335" name="Google Shape;335;p27"/>
          <p:cNvSpPr txBox="1">
            <a:spLocks noGrp="1"/>
          </p:cNvSpPr>
          <p:nvPr>
            <p:ph type="subTitle" idx="1"/>
          </p:nvPr>
        </p:nvSpPr>
        <p:spPr>
          <a:xfrm>
            <a:off x="814021" y="2210492"/>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Presented by:</a:t>
            </a:r>
          </a:p>
          <a:p>
            <a:pPr marL="0" lvl="0" indent="0" algn="l" rtl="0">
              <a:spcBef>
                <a:spcPts val="0"/>
              </a:spcBef>
              <a:spcAft>
                <a:spcPts val="0"/>
              </a:spcAft>
              <a:buNone/>
            </a:pPr>
            <a:endParaRPr lang="en" sz="800" dirty="0">
              <a:solidFill>
                <a:schemeClr val="dk2"/>
              </a:solidFill>
            </a:endParaRPr>
          </a:p>
          <a:p>
            <a:pPr marL="342900" lvl="0" algn="l" rtl="0">
              <a:spcBef>
                <a:spcPts val="0"/>
              </a:spcBef>
              <a:spcAft>
                <a:spcPts val="0"/>
              </a:spcAft>
              <a:buFont typeface="Wingdings" panose="05000000000000000000" pitchFamily="2" charset="2"/>
              <a:buChar char="Ø"/>
            </a:pPr>
            <a:r>
              <a:rPr lang="en" dirty="0">
                <a:solidFill>
                  <a:srgbClr val="ADD8E6"/>
                </a:solidFill>
              </a:rPr>
              <a:t>Niki</a:t>
            </a:r>
          </a:p>
          <a:p>
            <a:pPr marL="342900" lvl="0" algn="l" rtl="0">
              <a:spcBef>
                <a:spcPts val="0"/>
              </a:spcBef>
              <a:spcAft>
                <a:spcPts val="0"/>
              </a:spcAft>
              <a:buFont typeface="Wingdings" panose="05000000000000000000" pitchFamily="2" charset="2"/>
              <a:buChar char="Ø"/>
            </a:pPr>
            <a:r>
              <a:rPr lang="en" dirty="0">
                <a:solidFill>
                  <a:srgbClr val="ADD8E6"/>
                </a:solidFill>
              </a:rPr>
              <a:t>Navod</a:t>
            </a:r>
          </a:p>
          <a:p>
            <a:pPr marL="342900" lvl="0" algn="l" rtl="0">
              <a:spcBef>
                <a:spcPts val="0"/>
              </a:spcBef>
              <a:spcAft>
                <a:spcPts val="0"/>
              </a:spcAft>
              <a:buFont typeface="Wingdings" panose="05000000000000000000" pitchFamily="2" charset="2"/>
              <a:buChar char="Ø"/>
            </a:pPr>
            <a:r>
              <a:rPr lang="en" dirty="0">
                <a:solidFill>
                  <a:srgbClr val="ADD8E6"/>
                </a:solidFill>
              </a:rPr>
              <a:t>Dilshan</a:t>
            </a:r>
          </a:p>
          <a:p>
            <a:pPr marL="342900" lvl="0" algn="l" rtl="0">
              <a:spcBef>
                <a:spcPts val="0"/>
              </a:spcBef>
              <a:spcAft>
                <a:spcPts val="0"/>
              </a:spcAft>
              <a:buFont typeface="Wingdings" panose="05000000000000000000" pitchFamily="2" charset="2"/>
              <a:buChar char="Ø"/>
            </a:pPr>
            <a:r>
              <a:rPr lang="en" dirty="0">
                <a:solidFill>
                  <a:srgbClr val="ADD8E6"/>
                </a:solidFill>
              </a:rPr>
              <a:t>Sasinda</a:t>
            </a:r>
          </a:p>
          <a:p>
            <a:pPr marL="0" lvl="0" indent="0" algn="l" rtl="0">
              <a:spcBef>
                <a:spcPts val="0"/>
              </a:spcBef>
              <a:spcAft>
                <a:spcPts val="0"/>
              </a:spcAft>
            </a:pPr>
            <a:endParaRPr lang="en" dirty="0">
              <a:solidFill>
                <a:schemeClr val="dk2"/>
              </a:solidFill>
            </a:endParaRPr>
          </a:p>
          <a:p>
            <a:pPr marL="342900" lvl="0" algn="l" rtl="0">
              <a:spcBef>
                <a:spcPts val="0"/>
              </a:spcBef>
              <a:spcAft>
                <a:spcPts val="0"/>
              </a:spcAft>
              <a:buFont typeface="Wingdings" panose="05000000000000000000" pitchFamily="2" charset="2"/>
              <a:buChar char="Ø"/>
            </a:pPr>
            <a:endParaRPr sz="2100" dirty="0">
              <a:solidFill>
                <a:schemeClr val="dk2"/>
              </a:solidFill>
            </a:endParaRPr>
          </a:p>
        </p:txBody>
      </p:sp>
    </p:spTree>
    <p:extLst>
      <p:ext uri="{BB962C8B-B14F-4D97-AF65-F5344CB8AC3E}">
        <p14:creationId xmlns:p14="http://schemas.microsoft.com/office/powerpoint/2010/main" val="946777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43154" y="1052519"/>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16366;p71">
            <a:hlinkClick r:id="rId3"/>
            <a:extLst>
              <a:ext uri="{FF2B5EF4-FFF2-40B4-BE49-F238E27FC236}">
                <a16:creationId xmlns:a16="http://schemas.microsoft.com/office/drawing/2014/main" id="{D7E3FC50-329F-6656-B926-3BD165BE70D2}"/>
              </a:ext>
            </a:extLst>
          </p:cNvPr>
          <p:cNvPicPr preferRelativeResize="0"/>
          <p:nvPr/>
        </p:nvPicPr>
        <p:blipFill>
          <a:blip r:embed="rId4">
            <a:alphaModFix/>
          </a:blip>
          <a:stretch>
            <a:fillRect/>
          </a:stretch>
        </p:blipFill>
        <p:spPr>
          <a:xfrm>
            <a:off x="6726414" y="1830767"/>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—Stephen Hawking</a:t>
            </a: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“However difficult</a:t>
            </a:r>
          </a:p>
          <a:p>
            <a:pPr marL="0" lvl="0" indent="0" algn="ctr" rtl="0">
              <a:spcBef>
                <a:spcPts val="0"/>
              </a:spcBef>
              <a:spcAft>
                <a:spcPts val="0"/>
              </a:spcAft>
              <a:buNone/>
            </a:pPr>
            <a:r>
              <a:rPr lang="en-US" dirty="0"/>
              <a:t>L</a:t>
            </a:r>
            <a:r>
              <a:rPr lang="en" dirty="0"/>
              <a:t>ife may seem,There is always</a:t>
            </a:r>
          </a:p>
          <a:p>
            <a:pPr marL="0" lvl="0" indent="0" algn="ctr" rtl="0">
              <a:spcBef>
                <a:spcPts val="0"/>
              </a:spcBef>
              <a:spcAft>
                <a:spcPts val="0"/>
              </a:spcAft>
              <a:buNone/>
            </a:pPr>
            <a:r>
              <a:rPr lang="en-US" dirty="0"/>
              <a:t>S</a:t>
            </a:r>
            <a:r>
              <a:rPr lang="en" dirty="0"/>
              <a:t>omething you can do</a:t>
            </a:r>
          </a:p>
          <a:p>
            <a:pPr marL="0" lvl="0" indent="0" algn="ctr" rtl="0">
              <a:spcBef>
                <a:spcPts val="0"/>
              </a:spcBef>
              <a:spcAft>
                <a:spcPts val="0"/>
              </a:spcAft>
              <a:buNone/>
            </a:pPr>
            <a:r>
              <a:rPr lang="en-US" dirty="0"/>
              <a:t>A</a:t>
            </a:r>
            <a:r>
              <a:rPr lang="en" dirty="0"/>
              <a:t>nd succeed at.”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OVERVIEW</a:t>
            </a:r>
            <a:endParaRP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443835" y="2383800"/>
            <a:ext cx="4234691"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You will see how is this program executes.</a:t>
            </a:r>
          </a:p>
          <a:p>
            <a:pPr marL="0" lvl="0" indent="0" algn="r" rtl="0">
              <a:spcBef>
                <a:spcPts val="0"/>
              </a:spcBef>
              <a:spcAft>
                <a:spcPts val="0"/>
              </a:spcAft>
              <a:buNone/>
            </a:pPr>
            <a:r>
              <a:rPr lang="en" dirty="0"/>
              <a:t>You may consider </a:t>
            </a:r>
            <a:r>
              <a:rPr lang="en-US" dirty="0"/>
              <a:t>this is</a:t>
            </a:r>
            <a:r>
              <a:rPr lang="en" dirty="0"/>
              <a:t> not good designing &amp; not the best user friendly interface but you will get better results for sure.</a:t>
            </a:r>
          </a:p>
          <a:p>
            <a:pPr marL="0" lvl="0" indent="0" algn="r" rtl="0">
              <a:spcBef>
                <a:spcPts val="0"/>
              </a:spcBef>
              <a:spcAft>
                <a:spcPts val="0"/>
              </a:spcAft>
              <a:buNone/>
            </a:pPr>
            <a:r>
              <a:rPr lang="en" dirty="0"/>
              <a:t>There are 10 options that we can go for &amp; each one will do a specific task.</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THIS TITLE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This is the main user interface.Not at all for billing purpose,there are some other useful options can be choosen.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45C35A00-3A79-4C65-6CBB-76EC435E5C63}"/>
              </a:ext>
            </a:extLst>
          </p:cNvPr>
          <p:cNvPicPr>
            <a:picLocks noChangeAspect="1"/>
          </p:cNvPicPr>
          <p:nvPr/>
        </p:nvPicPr>
        <p:blipFill>
          <a:blip r:embed="rId3"/>
          <a:stretch>
            <a:fillRect/>
          </a:stretch>
        </p:blipFill>
        <p:spPr>
          <a:xfrm>
            <a:off x="323110" y="287578"/>
            <a:ext cx="4293611" cy="2752178"/>
          </a:xfrm>
          <a:prstGeom prst="rect">
            <a:avLst/>
          </a:prstGeom>
          <a:ln>
            <a:solidFill>
              <a:schemeClr val="accent2">
                <a:lumMod val="20000"/>
                <a:lumOff val="80000"/>
              </a:schemeClr>
            </a:solidFill>
          </a:ln>
        </p:spPr>
      </p:pic>
      <p:sp>
        <p:nvSpPr>
          <p:cNvPr id="4" name="Google Shape;775;p49">
            <a:extLst>
              <a:ext uri="{FF2B5EF4-FFF2-40B4-BE49-F238E27FC236}">
                <a16:creationId xmlns:a16="http://schemas.microsoft.com/office/drawing/2014/main" id="{9384D56A-B53D-D242-5932-901603E3DAD5}"/>
              </a:ext>
            </a:extLst>
          </p:cNvPr>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INTERFACE</a:t>
            </a:r>
            <a:endParaRPr dirty="0"/>
          </a:p>
        </p:txBody>
      </p:sp>
      <p:sp>
        <p:nvSpPr>
          <p:cNvPr id="5" name="Google Shape;380;p33">
            <a:extLst>
              <a:ext uri="{FF2B5EF4-FFF2-40B4-BE49-F238E27FC236}">
                <a16:creationId xmlns:a16="http://schemas.microsoft.com/office/drawing/2014/main" id="{256ED28E-1908-52DD-C0FC-4EAFE78AB5FE}"/>
              </a:ext>
            </a:extLst>
          </p:cNvPr>
          <p:cNvSpPr txBox="1">
            <a:spLocks/>
          </p:cNvSpPr>
          <p:nvPr/>
        </p:nvSpPr>
        <p:spPr>
          <a:xfrm>
            <a:off x="278140" y="3220154"/>
            <a:ext cx="8587720" cy="21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285750" indent="-285750">
              <a:buFont typeface="Arial" panose="020B0604020202020204" pitchFamily="34" charset="0"/>
              <a:buChar char="•"/>
            </a:pPr>
            <a:r>
              <a:rPr lang="en" dirty="0"/>
              <a:t>Main billing options are 1,4,6 &amp; 7. All those functions require patient’s details at first.</a:t>
            </a:r>
          </a:p>
          <a:p>
            <a:pPr marL="285750" indent="-285750">
              <a:buFont typeface="Arial" panose="020B0604020202020204" pitchFamily="34" charset="0"/>
              <a:buChar char="•"/>
            </a:pPr>
            <a:r>
              <a:rPr lang="en" dirty="0"/>
              <a:t>User can take a report of some sort of data using function no.2,3 &amp; 8.</a:t>
            </a:r>
          </a:p>
          <a:p>
            <a:pPr marL="285750" indent="-285750">
              <a:buFont typeface="Arial" panose="020B0604020202020204" pitchFamily="34" charset="0"/>
              <a:buChar char="•"/>
            </a:pPr>
            <a:r>
              <a:rPr lang="en" dirty="0"/>
              <a:t>If user have a file of patient’s data when recorded anytime,Function no.2 can read &amp; output every details in that file</a:t>
            </a:r>
          </a:p>
          <a:p>
            <a:pPr marL="285750" indent="-285750">
              <a:buFont typeface="Arial" panose="020B0604020202020204" pitchFamily="34" charset="0"/>
              <a:buChar char="•"/>
            </a:pPr>
            <a:r>
              <a:rPr lang="en" dirty="0"/>
              <a:t>Selections should be between 1-10.If not,program will output a error message.</a:t>
            </a:r>
          </a:p>
        </p:txBody>
      </p:sp>
    </p:spTree>
    <p:extLst>
      <p:ext uri="{BB962C8B-B14F-4D97-AF65-F5344CB8AC3E}">
        <p14:creationId xmlns:p14="http://schemas.microsoft.com/office/powerpoint/2010/main" val="152566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058822" y="1865127"/>
            <a:ext cx="3853445"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//Assume the patient as the customer.</a:t>
            </a:r>
          </a:p>
          <a:p>
            <a:pPr marL="0" lvl="0" indent="0" algn="r" rtl="0">
              <a:spcBef>
                <a:spcPts val="0"/>
              </a:spcBef>
              <a:spcAft>
                <a:spcPts val="0"/>
              </a:spcAft>
              <a:buNone/>
            </a:pPr>
            <a:r>
              <a:rPr lang="en-US" dirty="0"/>
              <a:t>These</a:t>
            </a:r>
            <a:r>
              <a:rPr lang="en" dirty="0"/>
              <a:t> details are the main requirements of the customer.</a:t>
            </a:r>
          </a:p>
          <a:p>
            <a:pPr marL="0" lvl="0" indent="0" algn="r" rtl="0">
              <a:spcBef>
                <a:spcPts val="0"/>
              </a:spcBef>
              <a:spcAft>
                <a:spcPts val="0"/>
              </a:spcAft>
              <a:buNone/>
            </a:pPr>
            <a:r>
              <a:rPr lang="en" dirty="0"/>
              <a:t>But in different functions ask different details according to it’s requirement.</a:t>
            </a:r>
            <a:endParaRPr lang="en-US" dirty="0"/>
          </a:p>
          <a:p>
            <a:pPr marL="0" lvl="0" indent="0" algn="r" rtl="0">
              <a:spcBef>
                <a:spcPts val="0"/>
              </a:spcBef>
              <a:spcAft>
                <a:spcPts val="0"/>
              </a:spcAft>
              <a:buNone/>
            </a:pPr>
            <a:r>
              <a:rPr lang="en-US" dirty="0"/>
              <a:t>As a example, Medical function asks about the medicine details</a:t>
            </a:r>
          </a:p>
          <a:p>
            <a:pPr marL="0" lvl="0" indent="0" algn="r" rtl="0">
              <a:spcBef>
                <a:spcPts val="0"/>
              </a:spcBef>
              <a:spcAft>
                <a:spcPts val="0"/>
              </a:spcAft>
              <a:buNone/>
            </a:pP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775" name="Google Shape;775;p49"/>
          <p:cNvSpPr txBox="1">
            <a:spLocks noGrp="1"/>
          </p:cNvSpPr>
          <p:nvPr>
            <p:ph type="title"/>
          </p:nvPr>
        </p:nvSpPr>
        <p:spPr>
          <a:xfrm>
            <a:off x="5438700" y="70507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CUSTOMER REQUIREMENTS</a:t>
            </a:r>
            <a:endParaRPr dirty="0"/>
          </a:p>
        </p:txBody>
      </p:sp>
      <p:pic>
        <p:nvPicPr>
          <p:cNvPr id="3" name="Picture 2">
            <a:extLst>
              <a:ext uri="{FF2B5EF4-FFF2-40B4-BE49-F238E27FC236}">
                <a16:creationId xmlns:a16="http://schemas.microsoft.com/office/drawing/2014/main" id="{1C288FD2-FBB0-2490-BF99-32988C8664EF}"/>
              </a:ext>
            </a:extLst>
          </p:cNvPr>
          <p:cNvPicPr>
            <a:picLocks noChangeAspect="1"/>
          </p:cNvPicPr>
          <p:nvPr/>
        </p:nvPicPr>
        <p:blipFill>
          <a:blip r:embed="rId3"/>
          <a:stretch>
            <a:fillRect/>
          </a:stretch>
        </p:blipFill>
        <p:spPr>
          <a:xfrm>
            <a:off x="231733" y="265995"/>
            <a:ext cx="4408418" cy="2664582"/>
          </a:xfrm>
          <a:prstGeom prst="rect">
            <a:avLst/>
          </a:prstGeom>
          <a:solidFill>
            <a:schemeClr val="accent2">
              <a:lumMod val="40000"/>
              <a:lumOff val="60000"/>
            </a:schemeClr>
          </a:solidFill>
          <a:ln>
            <a:solidFill>
              <a:schemeClr val="accent2">
                <a:lumMod val="40000"/>
                <a:lumOff val="60000"/>
              </a:schemeClr>
            </a:solidFill>
          </a:ln>
        </p:spPr>
      </p:pic>
    </p:spTree>
    <p:extLst>
      <p:ext uri="{BB962C8B-B14F-4D97-AF65-F5344CB8AC3E}">
        <p14:creationId xmlns:p14="http://schemas.microsoft.com/office/powerpoint/2010/main" val="2169657683"/>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2433</TotalTime>
  <Words>1936</Words>
  <Application>Microsoft Office PowerPoint</Application>
  <PresentationFormat>On-screen Show (16:9)</PresentationFormat>
  <Paragraphs>242</Paragraphs>
  <Slides>41</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Wingdings</vt:lpstr>
      <vt:lpstr>Roboto</vt:lpstr>
      <vt:lpstr>Nunito Light</vt:lpstr>
      <vt:lpstr>Roboto Condensed Light</vt:lpstr>
      <vt:lpstr>Anaheim</vt:lpstr>
      <vt:lpstr>Arial</vt:lpstr>
      <vt:lpstr>Overpass Mono</vt:lpstr>
      <vt:lpstr>Barlow</vt:lpstr>
      <vt:lpstr>Raleway SemiBold</vt:lpstr>
      <vt:lpstr>Barlow Condensed ExtraBold</vt:lpstr>
      <vt:lpstr>Programming Lesson by Slidesgo</vt:lpstr>
      <vt:lpstr>HOSPITAL BILLING SYSTEM</vt:lpstr>
      <vt:lpstr>INTRODUCTION</vt:lpstr>
      <vt:lpstr>BEFORE YOUR FIRST RUN</vt:lpstr>
      <vt:lpstr>TABLE OF CONTENTS</vt:lpstr>
      <vt:lpstr>—Stephen Hawking </vt:lpstr>
      <vt:lpstr>OVERVIEW</vt:lpstr>
      <vt:lpstr>ABOUT THIS TITLE</vt:lpstr>
      <vt:lpstr>INTERFACE</vt:lpstr>
      <vt:lpstr>CUSTOMER REQUIREMENTS</vt:lpstr>
      <vt:lpstr>DATA SAVING &amp; RETRIEVING CONCEPT</vt:lpstr>
      <vt:lpstr>NON-PROFITABLE PROGRAMS</vt:lpstr>
      <vt:lpstr>FUNCTIONS &amp; VARIABLES</vt:lpstr>
      <vt:lpstr>TYPES OF VARIABLES</vt:lpstr>
      <vt:lpstr>FUNCTIONS</vt:lpstr>
      <vt:lpstr>Problem</vt:lpstr>
      <vt:lpstr>LOGICS</vt:lpstr>
      <vt:lpstr>ABOUT THIS TITLE</vt:lpstr>
      <vt:lpstr>DIFFICULTY OF CODING</vt:lpstr>
      <vt:lpstr>Patient Data Reading Pattern</vt:lpstr>
      <vt:lpstr>CHANELLING PROCESS</vt:lpstr>
      <vt:lpstr>For Loop Used to Display Doctors Data </vt:lpstr>
      <vt:lpstr>Problem</vt:lpstr>
      <vt:lpstr>doctorSpec()</vt:lpstr>
      <vt:lpstr>PowerPoint Presentation</vt:lpstr>
      <vt:lpstr>ROOM ACCOMMODATIONS</vt:lpstr>
      <vt:lpstr>Condition Before Print the Room Bill</vt:lpstr>
      <vt:lpstr>Problem</vt:lpstr>
      <vt:lpstr>Continue &amp; Break in Medication</vt:lpstr>
      <vt:lpstr>Logic Behind The  Patient’s Type</vt:lpstr>
      <vt:lpstr>Problem</vt:lpstr>
      <vt:lpstr>986</vt:lpstr>
      <vt:lpstr>A FUND TO LITTLE HEARTS</vt:lpstr>
      <vt:lpstr>To Get A Better Idea</vt:lpstr>
      <vt:lpstr>HOW WE HANDLE FILES</vt:lpstr>
      <vt:lpstr>A PICTURE IS WORTH A THOUSAND WORDS</vt:lpstr>
      <vt:lpstr>Problem</vt:lpstr>
      <vt:lpstr>ADVANTAGES &amp; THINGS TO IMPROVE</vt:lpstr>
      <vt:lpstr>ADVANTAGES</vt:lpstr>
      <vt:lpstr>ARGUMENT POINTS</vt:lpstr>
      <vt:lpstr>-END-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BILLING SYSTEM</dc:title>
  <dc:creator>Lenovo</dc:creator>
  <cp:lastModifiedBy>Samma Runeli</cp:lastModifiedBy>
  <cp:revision>9</cp:revision>
  <dcterms:modified xsi:type="dcterms:W3CDTF">2023-08-14T19:39:50Z</dcterms:modified>
</cp:coreProperties>
</file>