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2" r:id="rId2"/>
    <p:sldId id="467" r:id="rId3"/>
    <p:sldId id="464" r:id="rId4"/>
    <p:sldId id="447" r:id="rId5"/>
    <p:sldId id="459" r:id="rId6"/>
    <p:sldId id="466" r:id="rId7"/>
    <p:sldId id="469" r:id="rId8"/>
    <p:sldId id="46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35415"/>
    <a:srgbClr val="E59D1B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2609" autoAdjust="0"/>
  </p:normalViewPr>
  <p:slideViewPr>
    <p:cSldViewPr snapToGrid="0">
      <p:cViewPr varScale="1">
        <p:scale>
          <a:sx n="94" d="100"/>
          <a:sy n="94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7F2426-8048-49E2-9192-64752F9599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B7B11A-83BB-4161-B80D-5E0DE55564C3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Background</a:t>
          </a:r>
        </a:p>
      </dgm:t>
    </dgm:pt>
    <dgm:pt modelId="{48D944DD-6303-4F8C-9824-55076BCD931D}" type="parTrans" cxnId="{47404216-32F2-427B-8C48-FFBD9799F430}">
      <dgm:prSet/>
      <dgm:spPr/>
      <dgm:t>
        <a:bodyPr/>
        <a:lstStyle/>
        <a:p>
          <a:endParaRPr lang="en-US"/>
        </a:p>
      </dgm:t>
    </dgm:pt>
    <dgm:pt modelId="{E4186C51-E315-44E4-AEC4-93C85D859D12}" type="sibTrans" cxnId="{47404216-32F2-427B-8C48-FFBD9799F430}">
      <dgm:prSet/>
      <dgm:spPr/>
      <dgm:t>
        <a:bodyPr/>
        <a:lstStyle/>
        <a:p>
          <a:endParaRPr lang="en-US"/>
        </a:p>
      </dgm:t>
    </dgm:pt>
    <dgm:pt modelId="{73452878-F62E-4953-9AB9-EB01F8D6975D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Method</a:t>
          </a:r>
        </a:p>
      </dgm:t>
    </dgm:pt>
    <dgm:pt modelId="{507E9441-43FD-4CB9-9408-60A58C748986}" type="parTrans" cxnId="{3FE871E0-DD74-49A5-A6B6-606C4E94164A}">
      <dgm:prSet/>
      <dgm:spPr/>
      <dgm:t>
        <a:bodyPr/>
        <a:lstStyle/>
        <a:p>
          <a:endParaRPr lang="en-US"/>
        </a:p>
      </dgm:t>
    </dgm:pt>
    <dgm:pt modelId="{73219109-965A-4743-AE69-3544539593F2}" type="sibTrans" cxnId="{3FE871E0-DD74-49A5-A6B6-606C4E94164A}">
      <dgm:prSet/>
      <dgm:spPr/>
      <dgm:t>
        <a:bodyPr/>
        <a:lstStyle/>
        <a:p>
          <a:endParaRPr lang="en-US"/>
        </a:p>
      </dgm:t>
    </dgm:pt>
    <dgm:pt modelId="{7B619BE7-4448-4598-B44F-D28E3F454A6A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Results</a:t>
          </a:r>
        </a:p>
      </dgm:t>
    </dgm:pt>
    <dgm:pt modelId="{B7F23C6A-A49C-4971-B796-62CFB066C74B}" type="parTrans" cxnId="{802561FA-0652-4670-AC60-AC40E4D0B8BE}">
      <dgm:prSet/>
      <dgm:spPr/>
      <dgm:t>
        <a:bodyPr/>
        <a:lstStyle/>
        <a:p>
          <a:endParaRPr lang="en-US"/>
        </a:p>
      </dgm:t>
    </dgm:pt>
    <dgm:pt modelId="{0C6D446F-A6DF-41DA-B7FB-C424E0D2DFF7}" type="sibTrans" cxnId="{802561FA-0652-4670-AC60-AC40E4D0B8BE}">
      <dgm:prSet/>
      <dgm:spPr/>
      <dgm:t>
        <a:bodyPr/>
        <a:lstStyle/>
        <a:p>
          <a:endParaRPr lang="en-US"/>
        </a:p>
      </dgm:t>
    </dgm:pt>
    <dgm:pt modelId="{A1CE3C58-DC19-482B-A5D7-5992AC7E962E}">
      <dgm:prSet/>
      <dgm:spPr>
        <a:ln>
          <a:solidFill>
            <a:srgbClr val="F35415"/>
          </a:solidFill>
        </a:ln>
      </dgm:spPr>
      <dgm:t>
        <a:bodyPr/>
        <a:lstStyle/>
        <a:p>
          <a:r>
            <a:rPr lang="en-US"/>
            <a:t>Recommendations</a:t>
          </a:r>
        </a:p>
      </dgm:t>
    </dgm:pt>
    <dgm:pt modelId="{171ACFDD-CF7B-4D93-8871-B11B66F34AAC}" type="parTrans" cxnId="{1D1F18B8-150C-463A-92A0-0F3AA3F91FBE}">
      <dgm:prSet/>
      <dgm:spPr/>
      <dgm:t>
        <a:bodyPr/>
        <a:lstStyle/>
        <a:p>
          <a:endParaRPr lang="en-US"/>
        </a:p>
      </dgm:t>
    </dgm:pt>
    <dgm:pt modelId="{D5C488FD-C753-4FB2-8E90-CECFBF3A2749}" type="sibTrans" cxnId="{1D1F18B8-150C-463A-92A0-0F3AA3F91FBE}">
      <dgm:prSet/>
      <dgm:spPr/>
      <dgm:t>
        <a:bodyPr/>
        <a:lstStyle/>
        <a:p>
          <a:endParaRPr lang="en-US"/>
        </a:p>
      </dgm:t>
    </dgm:pt>
    <dgm:pt modelId="{480D126F-B9E4-4BFB-8B78-C4CADD8484B6}" type="pres">
      <dgm:prSet presAssocID="{967F2426-8048-49E2-9192-64752F9599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93652E-224F-4F2F-B49D-B92B9C09FAF7}" type="pres">
      <dgm:prSet presAssocID="{55B7B11A-83BB-4161-B80D-5E0DE55564C3}" presName="hierRoot1" presStyleCnt="0"/>
      <dgm:spPr/>
    </dgm:pt>
    <dgm:pt modelId="{679850F5-3CAB-42F5-8E69-F547C8F4BA83}" type="pres">
      <dgm:prSet presAssocID="{55B7B11A-83BB-4161-B80D-5E0DE55564C3}" presName="composite" presStyleCnt="0"/>
      <dgm:spPr/>
    </dgm:pt>
    <dgm:pt modelId="{BB0D60FD-8531-44BA-B1AF-002AEB3ECF17}" type="pres">
      <dgm:prSet presAssocID="{55B7B11A-83BB-4161-B80D-5E0DE55564C3}" presName="background" presStyleLbl="node0" presStyleIdx="0" presStyleCnt="4"/>
      <dgm:spPr>
        <a:solidFill>
          <a:srgbClr val="FF0000"/>
        </a:solidFill>
      </dgm:spPr>
    </dgm:pt>
    <dgm:pt modelId="{3DF312C2-5886-46E4-A68D-174B791A7451}" type="pres">
      <dgm:prSet presAssocID="{55B7B11A-83BB-4161-B80D-5E0DE55564C3}" presName="text" presStyleLbl="fgAcc0" presStyleIdx="0" presStyleCnt="4" custLinFactNeighborX="140" custLinFactNeighborY="-899">
        <dgm:presLayoutVars>
          <dgm:chPref val="3"/>
        </dgm:presLayoutVars>
      </dgm:prSet>
      <dgm:spPr/>
    </dgm:pt>
    <dgm:pt modelId="{381292CE-C93B-4EF1-8709-894E3FCD4330}" type="pres">
      <dgm:prSet presAssocID="{55B7B11A-83BB-4161-B80D-5E0DE55564C3}" presName="hierChild2" presStyleCnt="0"/>
      <dgm:spPr/>
    </dgm:pt>
    <dgm:pt modelId="{6EC1333B-FDC2-4966-95CD-106B46BBCC49}" type="pres">
      <dgm:prSet presAssocID="{73452878-F62E-4953-9AB9-EB01F8D6975D}" presName="hierRoot1" presStyleCnt="0"/>
      <dgm:spPr/>
    </dgm:pt>
    <dgm:pt modelId="{A59937F0-F26E-459B-9B1D-58C4BF20FDA1}" type="pres">
      <dgm:prSet presAssocID="{73452878-F62E-4953-9AB9-EB01F8D6975D}" presName="composite" presStyleCnt="0"/>
      <dgm:spPr/>
    </dgm:pt>
    <dgm:pt modelId="{C87A31C0-9D7F-43D4-958F-4FED3BD08B18}" type="pres">
      <dgm:prSet presAssocID="{73452878-F62E-4953-9AB9-EB01F8D6975D}" presName="background" presStyleLbl="node0" presStyleIdx="1" presStyleCnt="4"/>
      <dgm:spPr>
        <a:solidFill>
          <a:srgbClr val="FF5050"/>
        </a:solidFill>
      </dgm:spPr>
    </dgm:pt>
    <dgm:pt modelId="{DE1B14E0-3F9A-47F6-AA53-0BF2DAA2CD8D}" type="pres">
      <dgm:prSet presAssocID="{73452878-F62E-4953-9AB9-EB01F8D6975D}" presName="text" presStyleLbl="fgAcc0" presStyleIdx="1" presStyleCnt="4" custLinFactNeighborX="140" custLinFactNeighborY="-654">
        <dgm:presLayoutVars>
          <dgm:chPref val="3"/>
        </dgm:presLayoutVars>
      </dgm:prSet>
      <dgm:spPr/>
    </dgm:pt>
    <dgm:pt modelId="{80C02B34-657B-445A-A70D-4C4AE395B71A}" type="pres">
      <dgm:prSet presAssocID="{73452878-F62E-4953-9AB9-EB01F8D6975D}" presName="hierChild2" presStyleCnt="0"/>
      <dgm:spPr/>
    </dgm:pt>
    <dgm:pt modelId="{B271EFFF-2134-4644-A79F-FECD95146A32}" type="pres">
      <dgm:prSet presAssocID="{7B619BE7-4448-4598-B44F-D28E3F454A6A}" presName="hierRoot1" presStyleCnt="0"/>
      <dgm:spPr/>
    </dgm:pt>
    <dgm:pt modelId="{92C5C75C-80D9-456B-BFC6-F5668A5769C0}" type="pres">
      <dgm:prSet presAssocID="{7B619BE7-4448-4598-B44F-D28E3F454A6A}" presName="composite" presStyleCnt="0"/>
      <dgm:spPr/>
    </dgm:pt>
    <dgm:pt modelId="{E9ED60C8-6B97-407A-AB27-DE2AB6C63EA8}" type="pres">
      <dgm:prSet presAssocID="{7B619BE7-4448-4598-B44F-D28E3F454A6A}" presName="background" presStyleLbl="node0" presStyleIdx="2" presStyleCnt="4"/>
      <dgm:spPr>
        <a:solidFill>
          <a:srgbClr val="FF5050"/>
        </a:solidFill>
      </dgm:spPr>
    </dgm:pt>
    <dgm:pt modelId="{BD88CF9B-C8F7-42BD-A983-D38BF6E4F754}" type="pres">
      <dgm:prSet presAssocID="{7B619BE7-4448-4598-B44F-D28E3F454A6A}" presName="text" presStyleLbl="fgAcc0" presStyleIdx="2" presStyleCnt="4" custLinFactNeighborX="140" custLinFactNeighborY="-327">
        <dgm:presLayoutVars>
          <dgm:chPref val="3"/>
        </dgm:presLayoutVars>
      </dgm:prSet>
      <dgm:spPr/>
    </dgm:pt>
    <dgm:pt modelId="{1F156E03-0298-4CDE-AFB4-307B752C763E}" type="pres">
      <dgm:prSet presAssocID="{7B619BE7-4448-4598-B44F-D28E3F454A6A}" presName="hierChild2" presStyleCnt="0"/>
      <dgm:spPr/>
    </dgm:pt>
    <dgm:pt modelId="{BBEE6FEB-6DB7-4760-9AA8-03BC7568EBD4}" type="pres">
      <dgm:prSet presAssocID="{A1CE3C58-DC19-482B-A5D7-5992AC7E962E}" presName="hierRoot1" presStyleCnt="0"/>
      <dgm:spPr/>
    </dgm:pt>
    <dgm:pt modelId="{B9032640-4996-4FE1-943D-A087C7F3FAE8}" type="pres">
      <dgm:prSet presAssocID="{A1CE3C58-DC19-482B-A5D7-5992AC7E962E}" presName="composite" presStyleCnt="0"/>
      <dgm:spPr/>
    </dgm:pt>
    <dgm:pt modelId="{1157C347-56C8-42C1-9B3A-952108D0C515}" type="pres">
      <dgm:prSet presAssocID="{A1CE3C58-DC19-482B-A5D7-5992AC7E962E}" presName="background" presStyleLbl="node0" presStyleIdx="3" presStyleCnt="4"/>
      <dgm:spPr>
        <a:solidFill>
          <a:srgbClr val="FF5050"/>
        </a:solidFill>
      </dgm:spPr>
    </dgm:pt>
    <dgm:pt modelId="{7B09AE2E-A2EE-43F6-AFAD-C54498A27D72}" type="pres">
      <dgm:prSet presAssocID="{A1CE3C58-DC19-482B-A5D7-5992AC7E962E}" presName="text" presStyleLbl="fgAcc0" presStyleIdx="3" presStyleCnt="4" custLinFactNeighborX="140" custLinFactNeighborY="-327">
        <dgm:presLayoutVars>
          <dgm:chPref val="3"/>
        </dgm:presLayoutVars>
      </dgm:prSet>
      <dgm:spPr/>
    </dgm:pt>
    <dgm:pt modelId="{3141B77D-2E78-405C-BD37-829A59B9DC88}" type="pres">
      <dgm:prSet presAssocID="{A1CE3C58-DC19-482B-A5D7-5992AC7E962E}" presName="hierChild2" presStyleCnt="0"/>
      <dgm:spPr/>
    </dgm:pt>
  </dgm:ptLst>
  <dgm:cxnLst>
    <dgm:cxn modelId="{47404216-32F2-427B-8C48-FFBD9799F430}" srcId="{967F2426-8048-49E2-9192-64752F959995}" destId="{55B7B11A-83BB-4161-B80D-5E0DE55564C3}" srcOrd="0" destOrd="0" parTransId="{48D944DD-6303-4F8C-9824-55076BCD931D}" sibTransId="{E4186C51-E315-44E4-AEC4-93C85D859D12}"/>
    <dgm:cxn modelId="{0BD0064B-55AD-4D1E-A619-E9E25921AD71}" type="presOf" srcId="{73452878-F62E-4953-9AB9-EB01F8D6975D}" destId="{DE1B14E0-3F9A-47F6-AA53-0BF2DAA2CD8D}" srcOrd="0" destOrd="0" presId="urn:microsoft.com/office/officeart/2005/8/layout/hierarchy1"/>
    <dgm:cxn modelId="{2A7F8559-6FE9-4BE4-AD8A-086601A01F98}" type="presOf" srcId="{55B7B11A-83BB-4161-B80D-5E0DE55564C3}" destId="{3DF312C2-5886-46E4-A68D-174B791A7451}" srcOrd="0" destOrd="0" presId="urn:microsoft.com/office/officeart/2005/8/layout/hierarchy1"/>
    <dgm:cxn modelId="{D93C2F92-87C4-4D59-A9E8-65787BB67953}" type="presOf" srcId="{7B619BE7-4448-4598-B44F-D28E3F454A6A}" destId="{BD88CF9B-C8F7-42BD-A983-D38BF6E4F754}" srcOrd="0" destOrd="0" presId="urn:microsoft.com/office/officeart/2005/8/layout/hierarchy1"/>
    <dgm:cxn modelId="{9FE375AD-9090-460D-AF25-E019E88D23F6}" type="presOf" srcId="{967F2426-8048-49E2-9192-64752F959995}" destId="{480D126F-B9E4-4BFB-8B78-C4CADD8484B6}" srcOrd="0" destOrd="0" presId="urn:microsoft.com/office/officeart/2005/8/layout/hierarchy1"/>
    <dgm:cxn modelId="{1D1F18B8-150C-463A-92A0-0F3AA3F91FBE}" srcId="{967F2426-8048-49E2-9192-64752F959995}" destId="{A1CE3C58-DC19-482B-A5D7-5992AC7E962E}" srcOrd="3" destOrd="0" parTransId="{171ACFDD-CF7B-4D93-8871-B11B66F34AAC}" sibTransId="{D5C488FD-C753-4FB2-8E90-CECFBF3A2749}"/>
    <dgm:cxn modelId="{3FE871E0-DD74-49A5-A6B6-606C4E94164A}" srcId="{967F2426-8048-49E2-9192-64752F959995}" destId="{73452878-F62E-4953-9AB9-EB01F8D6975D}" srcOrd="1" destOrd="0" parTransId="{507E9441-43FD-4CB9-9408-60A58C748986}" sibTransId="{73219109-965A-4743-AE69-3544539593F2}"/>
    <dgm:cxn modelId="{3A7586EB-F56E-42B1-9952-E1C6449D3290}" type="presOf" srcId="{A1CE3C58-DC19-482B-A5D7-5992AC7E962E}" destId="{7B09AE2E-A2EE-43F6-AFAD-C54498A27D72}" srcOrd="0" destOrd="0" presId="urn:microsoft.com/office/officeart/2005/8/layout/hierarchy1"/>
    <dgm:cxn modelId="{802561FA-0652-4670-AC60-AC40E4D0B8BE}" srcId="{967F2426-8048-49E2-9192-64752F959995}" destId="{7B619BE7-4448-4598-B44F-D28E3F454A6A}" srcOrd="2" destOrd="0" parTransId="{B7F23C6A-A49C-4971-B796-62CFB066C74B}" sibTransId="{0C6D446F-A6DF-41DA-B7FB-C424E0D2DFF7}"/>
    <dgm:cxn modelId="{95BEEA55-099C-4CB6-95B9-F61F5F138F55}" type="presParOf" srcId="{480D126F-B9E4-4BFB-8B78-C4CADD8484B6}" destId="{9493652E-224F-4F2F-B49D-B92B9C09FAF7}" srcOrd="0" destOrd="0" presId="urn:microsoft.com/office/officeart/2005/8/layout/hierarchy1"/>
    <dgm:cxn modelId="{F488E9BD-45B0-44B1-8231-4507C7501DCF}" type="presParOf" srcId="{9493652E-224F-4F2F-B49D-B92B9C09FAF7}" destId="{679850F5-3CAB-42F5-8E69-F547C8F4BA83}" srcOrd="0" destOrd="0" presId="urn:microsoft.com/office/officeart/2005/8/layout/hierarchy1"/>
    <dgm:cxn modelId="{7D92F188-D023-4658-9748-1350FB76079D}" type="presParOf" srcId="{679850F5-3CAB-42F5-8E69-F547C8F4BA83}" destId="{BB0D60FD-8531-44BA-B1AF-002AEB3ECF17}" srcOrd="0" destOrd="0" presId="urn:microsoft.com/office/officeart/2005/8/layout/hierarchy1"/>
    <dgm:cxn modelId="{65C05E2C-C968-4FCD-9D80-2449BA701BA4}" type="presParOf" srcId="{679850F5-3CAB-42F5-8E69-F547C8F4BA83}" destId="{3DF312C2-5886-46E4-A68D-174B791A7451}" srcOrd="1" destOrd="0" presId="urn:microsoft.com/office/officeart/2005/8/layout/hierarchy1"/>
    <dgm:cxn modelId="{7401B75B-04CF-4405-877B-93CF4E47B7A3}" type="presParOf" srcId="{9493652E-224F-4F2F-B49D-B92B9C09FAF7}" destId="{381292CE-C93B-4EF1-8709-894E3FCD4330}" srcOrd="1" destOrd="0" presId="urn:microsoft.com/office/officeart/2005/8/layout/hierarchy1"/>
    <dgm:cxn modelId="{6EA8EC5D-0BE4-43A8-B9AD-6EBA9D56F75A}" type="presParOf" srcId="{480D126F-B9E4-4BFB-8B78-C4CADD8484B6}" destId="{6EC1333B-FDC2-4966-95CD-106B46BBCC49}" srcOrd="1" destOrd="0" presId="urn:microsoft.com/office/officeart/2005/8/layout/hierarchy1"/>
    <dgm:cxn modelId="{5A1B5838-B303-4F39-8ECB-D2E52CE3150C}" type="presParOf" srcId="{6EC1333B-FDC2-4966-95CD-106B46BBCC49}" destId="{A59937F0-F26E-459B-9B1D-58C4BF20FDA1}" srcOrd="0" destOrd="0" presId="urn:microsoft.com/office/officeart/2005/8/layout/hierarchy1"/>
    <dgm:cxn modelId="{B2E48FB9-CD69-496B-AA07-4EB2473F681D}" type="presParOf" srcId="{A59937F0-F26E-459B-9B1D-58C4BF20FDA1}" destId="{C87A31C0-9D7F-43D4-958F-4FED3BD08B18}" srcOrd="0" destOrd="0" presId="urn:microsoft.com/office/officeart/2005/8/layout/hierarchy1"/>
    <dgm:cxn modelId="{FFC4B9D0-C9A5-43C3-BE04-7AE60828EF42}" type="presParOf" srcId="{A59937F0-F26E-459B-9B1D-58C4BF20FDA1}" destId="{DE1B14E0-3F9A-47F6-AA53-0BF2DAA2CD8D}" srcOrd="1" destOrd="0" presId="urn:microsoft.com/office/officeart/2005/8/layout/hierarchy1"/>
    <dgm:cxn modelId="{7E0671E3-B12E-407F-A2D0-AB4979C812CA}" type="presParOf" srcId="{6EC1333B-FDC2-4966-95CD-106B46BBCC49}" destId="{80C02B34-657B-445A-A70D-4C4AE395B71A}" srcOrd="1" destOrd="0" presId="urn:microsoft.com/office/officeart/2005/8/layout/hierarchy1"/>
    <dgm:cxn modelId="{E0028E6F-1C90-4946-8347-C1DFA93915F8}" type="presParOf" srcId="{480D126F-B9E4-4BFB-8B78-C4CADD8484B6}" destId="{B271EFFF-2134-4644-A79F-FECD95146A32}" srcOrd="2" destOrd="0" presId="urn:microsoft.com/office/officeart/2005/8/layout/hierarchy1"/>
    <dgm:cxn modelId="{B97081E6-5DFB-422A-9ECA-3C74C908CDD1}" type="presParOf" srcId="{B271EFFF-2134-4644-A79F-FECD95146A32}" destId="{92C5C75C-80D9-456B-BFC6-F5668A5769C0}" srcOrd="0" destOrd="0" presId="urn:microsoft.com/office/officeart/2005/8/layout/hierarchy1"/>
    <dgm:cxn modelId="{A1C5E4BE-4FBF-46EE-9E5D-9B060FFC67EF}" type="presParOf" srcId="{92C5C75C-80D9-456B-BFC6-F5668A5769C0}" destId="{E9ED60C8-6B97-407A-AB27-DE2AB6C63EA8}" srcOrd="0" destOrd="0" presId="urn:microsoft.com/office/officeart/2005/8/layout/hierarchy1"/>
    <dgm:cxn modelId="{B485964E-74B0-4C20-B816-C27B524D629D}" type="presParOf" srcId="{92C5C75C-80D9-456B-BFC6-F5668A5769C0}" destId="{BD88CF9B-C8F7-42BD-A983-D38BF6E4F754}" srcOrd="1" destOrd="0" presId="urn:microsoft.com/office/officeart/2005/8/layout/hierarchy1"/>
    <dgm:cxn modelId="{73826F82-B514-4D7C-8CA2-2CE96CFE7D2A}" type="presParOf" srcId="{B271EFFF-2134-4644-A79F-FECD95146A32}" destId="{1F156E03-0298-4CDE-AFB4-307B752C763E}" srcOrd="1" destOrd="0" presId="urn:microsoft.com/office/officeart/2005/8/layout/hierarchy1"/>
    <dgm:cxn modelId="{01B4B101-A354-434B-8562-CC9AAAC3F2AD}" type="presParOf" srcId="{480D126F-B9E4-4BFB-8B78-C4CADD8484B6}" destId="{BBEE6FEB-6DB7-4760-9AA8-03BC7568EBD4}" srcOrd="3" destOrd="0" presId="urn:microsoft.com/office/officeart/2005/8/layout/hierarchy1"/>
    <dgm:cxn modelId="{C7842006-7FFA-44D3-94DD-C73C8FB995F1}" type="presParOf" srcId="{BBEE6FEB-6DB7-4760-9AA8-03BC7568EBD4}" destId="{B9032640-4996-4FE1-943D-A087C7F3FAE8}" srcOrd="0" destOrd="0" presId="urn:microsoft.com/office/officeart/2005/8/layout/hierarchy1"/>
    <dgm:cxn modelId="{8855BA29-1489-4F04-B868-7B2AD15A1949}" type="presParOf" srcId="{B9032640-4996-4FE1-943D-A087C7F3FAE8}" destId="{1157C347-56C8-42C1-9B3A-952108D0C515}" srcOrd="0" destOrd="0" presId="urn:microsoft.com/office/officeart/2005/8/layout/hierarchy1"/>
    <dgm:cxn modelId="{29B8C529-270B-4ED6-B255-31475CCD1194}" type="presParOf" srcId="{B9032640-4996-4FE1-943D-A087C7F3FAE8}" destId="{7B09AE2E-A2EE-43F6-AFAD-C54498A27D72}" srcOrd="1" destOrd="0" presId="urn:microsoft.com/office/officeart/2005/8/layout/hierarchy1"/>
    <dgm:cxn modelId="{97271EEA-B86D-4B7B-B2BB-AE4B94EAC06D}" type="presParOf" srcId="{BBEE6FEB-6DB7-4760-9AA8-03BC7568EBD4}" destId="{3141B77D-2E78-405C-BD37-829A59B9DC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D60FD-8531-44BA-B1AF-002AEB3ECF17}">
      <dsp:nvSpPr>
        <dsp:cNvPr id="0" name=""/>
        <dsp:cNvSpPr/>
      </dsp:nvSpPr>
      <dsp:spPr>
        <a:xfrm>
          <a:off x="6079" y="788699"/>
          <a:ext cx="2170958" cy="1378558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312C2-5886-46E4-A68D-174B791A7451}">
      <dsp:nvSpPr>
        <dsp:cNvPr id="0" name=""/>
        <dsp:cNvSpPr/>
      </dsp:nvSpPr>
      <dsp:spPr>
        <a:xfrm>
          <a:off x="247297" y="1017856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Background</a:t>
          </a:r>
        </a:p>
      </dsp:txBody>
      <dsp:txXfrm>
        <a:off x="287674" y="1058233"/>
        <a:ext cx="2090204" cy="1297804"/>
      </dsp:txXfrm>
    </dsp:sp>
    <dsp:sp modelId="{C87A31C0-9D7F-43D4-958F-4FED3BD08B18}">
      <dsp:nvSpPr>
        <dsp:cNvPr id="0" name=""/>
        <dsp:cNvSpPr/>
      </dsp:nvSpPr>
      <dsp:spPr>
        <a:xfrm>
          <a:off x="2659474" y="792077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B14E0-3F9A-47F6-AA53-0BF2DAA2CD8D}">
      <dsp:nvSpPr>
        <dsp:cNvPr id="0" name=""/>
        <dsp:cNvSpPr/>
      </dsp:nvSpPr>
      <dsp:spPr>
        <a:xfrm>
          <a:off x="2900691" y="1021234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</a:t>
          </a:r>
        </a:p>
      </dsp:txBody>
      <dsp:txXfrm>
        <a:off x="2941068" y="1061611"/>
        <a:ext cx="2090204" cy="1297804"/>
      </dsp:txXfrm>
    </dsp:sp>
    <dsp:sp modelId="{E9ED60C8-6B97-407A-AB27-DE2AB6C63EA8}">
      <dsp:nvSpPr>
        <dsp:cNvPr id="0" name=""/>
        <dsp:cNvSpPr/>
      </dsp:nvSpPr>
      <dsp:spPr>
        <a:xfrm>
          <a:off x="5312868" y="796585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CF9B-C8F7-42BD-A983-D38BF6E4F754}">
      <dsp:nvSpPr>
        <dsp:cNvPr id="0" name=""/>
        <dsp:cNvSpPr/>
      </dsp:nvSpPr>
      <dsp:spPr>
        <a:xfrm>
          <a:off x="5554085" y="102574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5594462" y="1066119"/>
        <a:ext cx="2090204" cy="1297804"/>
      </dsp:txXfrm>
    </dsp:sp>
    <dsp:sp modelId="{1157C347-56C8-42C1-9B3A-952108D0C515}">
      <dsp:nvSpPr>
        <dsp:cNvPr id="0" name=""/>
        <dsp:cNvSpPr/>
      </dsp:nvSpPr>
      <dsp:spPr>
        <a:xfrm>
          <a:off x="7966262" y="796585"/>
          <a:ext cx="2170958" cy="1378558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AE2E-A2EE-43F6-AFAD-C54498A27D72}">
      <dsp:nvSpPr>
        <dsp:cNvPr id="0" name=""/>
        <dsp:cNvSpPr/>
      </dsp:nvSpPr>
      <dsp:spPr>
        <a:xfrm>
          <a:off x="8207479" y="102574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354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Recommendations</a:t>
          </a:r>
        </a:p>
      </dsp:txBody>
      <dsp:txXfrm>
        <a:off x="8247856" y="1066119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E11BC-D625-4C46-81C1-606AF27413F9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1C3D-7561-4D53-9BC1-57F3A96D9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K-means, we specify the number of clusters. The Elbow method indicates the optimal number of clusters. For simplicity, we chose 3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1C3D-7561-4D53-9BC1-57F3A96D98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1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C48-265B-4D69-A707-021A7E53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61D23-63D2-48BA-8016-48D98902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188B-0E49-426D-9B62-0CD03B22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96DE-D164-4D06-9B67-1AAE008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E19-C5BD-47CB-877C-92B4A0DE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FFF-3100-42F9-A511-B703443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CF76-E7B4-4019-8034-D71E1D9B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90AB-2B1A-4C9F-A9DD-A02E4A8B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F90F-10AF-4C4B-8B51-572BAACE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FDBB-7176-4B3F-9D0C-2A5D1065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84685-20A5-45CD-9E5E-94013867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EF89-FBA3-4564-80B1-FAF8F795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2EC8-9740-406B-8A05-DB99BE93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1B98-503E-4570-B43A-0B7706CA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84CC-B5FC-49E9-9064-45F712EC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FC0-E9FF-4970-99D0-7F044510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7C1B-20CD-4549-A3D2-D80BDF29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F5C0-543F-499C-9502-8EF1E495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5B11-9DDA-4C8B-8F8C-56930F6B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BE0-4D52-446F-ACEF-F8461734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CD3-C791-4162-A214-183B4F7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118F-F62D-4031-B67F-B6BDCA65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01C-9C68-42B6-A437-93647464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A2BD-DC19-44A0-A92D-E1D28B6D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F188-0BFE-4026-999A-26FF06D9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FBDB-10B8-4C67-9D1B-97248232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F5F2-861B-4186-A4F9-33697C30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30148-B3DF-49BC-989A-125B562A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FD48-C1B5-481F-A31C-6396E95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1F856-BFCA-4FAF-A164-3164BA3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E18C-D8DC-4C8B-9B07-49C366DE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0F16-47C4-4681-907F-7F9F4CCF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5C03-6802-4687-925B-FC17E084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E95D-DEB7-461D-A324-35D3BB10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1695-F0DE-4FD8-A8DC-D542CBE8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EF336-58CA-4B2B-BD0B-3B1F5A53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6F5AC-6D5C-4641-B10C-3D3115B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2B87B-420E-460F-9801-2B81D943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B2A2B-52D4-4852-88E3-71E415D1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25A3-7E6C-42DC-8DC1-EDBA2220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F2F7-F626-43D2-9ED8-B5BC416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0192-F450-42A3-B045-98E233C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388D-648B-423C-8DD7-A4D156D7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8498-08E8-4660-A984-BDEA52F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DB98-33FB-4C77-9479-2C288027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AC4E2-AD30-4E41-BCDA-A3ECF4FD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AC42-F68C-43D3-88CC-89E3327A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0D1-1BA4-4D34-BDDD-D663DF91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9827A-B12B-4393-82C2-8C530B05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EAF7-B4B3-4DA0-9D77-F033B0C8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E9A9-E2D8-4A9F-B280-A89AB084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3E8F-0885-4A2E-BBCA-8BB700D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1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824A-D9DB-441C-8599-837B03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06774-B55D-43CC-A1BA-1D61E9CAC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66676-9018-4187-A0AD-12DE851C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E5B8-D072-40BB-8D08-2945580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135A-5C5D-40A1-BD9C-ECB59EDD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961C-DB23-4455-BDFF-0CBDAD6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6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FFCC6C-5ABC-4912-AD3C-DAA7A5CC3C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55807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F6B3-95E4-4DE8-A07E-1DDCDE9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19A3-C277-4C73-83B0-02D68D7B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A2E3-5273-4A9F-BF20-F63DAE58A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29C5-E60A-4EC5-B270-661966103ED0}" type="datetimeFigureOut">
              <a:rPr lang="en-GB" smtClean="0"/>
              <a:t>13/06/2022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3784-865C-4F4F-A067-C316103F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E64D-15A1-48F0-86D9-92BA714C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AFF9-240F-41EB-9A10-5EC45204E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60B79-18FD-4022-A485-F7A3CCB9D4F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4202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60B79-18FD-4022-A485-F7A3CCB9D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676BEA-E5E8-44CB-B91E-FAD03438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8667"/>
            <a:ext cx="9144000" cy="1121416"/>
          </a:xfrm>
        </p:spPr>
        <p:txBody>
          <a:bodyPr vert="horz">
            <a:normAutofit/>
          </a:bodyPr>
          <a:lstStyle/>
          <a:p>
            <a:r>
              <a:rPr lang="en-GB" sz="7200" b="1" dirty="0"/>
              <a:t>Breakfast Boost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7519E-E667-490A-8B04-4317CF9C3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F5727-6EED-4871-8195-F7D1B634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650" y="4608824"/>
            <a:ext cx="7124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F28-818E-4A56-AD31-42FDC02D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34A956F-A56A-4AE3-AFE6-FAA9ACAE0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1373"/>
              </p:ext>
            </p:extLst>
          </p:nvPr>
        </p:nvGraphicFramePr>
        <p:xfrm>
          <a:off x="906780" y="2214337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0142BBC-9468-421C-BD16-7C7B25F1F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9833" y="-8671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37D-F559-453F-81E4-F0B5980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4564A65-2796-4F09-988B-5472B5EB0806}"/>
              </a:ext>
            </a:extLst>
          </p:cNvPr>
          <p:cNvSpPr/>
          <p:nvPr/>
        </p:nvSpPr>
        <p:spPr>
          <a:xfrm>
            <a:off x="314633" y="310699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best target group for Breakfast cuisine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EC4E3C5-A845-4B84-939F-CA739429214A}"/>
              </a:ext>
            </a:extLst>
          </p:cNvPr>
          <p:cNvSpPr/>
          <p:nvPr/>
        </p:nvSpPr>
        <p:spPr>
          <a:xfrm>
            <a:off x="3098800" y="310699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Behavioral Customer segmentation based on total order value and number of orders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(K means clustering)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DC390-9D97-4758-9EAC-AD45C7A20367}"/>
              </a:ext>
            </a:extLst>
          </p:cNvPr>
          <p:cNvSpPr/>
          <p:nvPr/>
        </p:nvSpPr>
        <p:spPr>
          <a:xfrm>
            <a:off x="314633" y="2551471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BB0A7-38E3-4358-A222-31978EB8B431}"/>
              </a:ext>
            </a:extLst>
          </p:cNvPr>
          <p:cNvSpPr/>
          <p:nvPr/>
        </p:nvSpPr>
        <p:spPr>
          <a:xfrm>
            <a:off x="3091793" y="2551472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33838-A8C5-4A78-809A-615397383750}"/>
              </a:ext>
            </a:extLst>
          </p:cNvPr>
          <p:cNvSpPr/>
          <p:nvPr/>
        </p:nvSpPr>
        <p:spPr>
          <a:xfrm>
            <a:off x="8667135" y="2551471"/>
            <a:ext cx="1686232" cy="403122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A3F09C-BD52-4DA5-98EF-D3524D94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2F32F1-DC09-41B7-84C0-9381BCD4FF6C}"/>
              </a:ext>
            </a:extLst>
          </p:cNvPr>
          <p:cNvSpPr/>
          <p:nvPr/>
        </p:nvSpPr>
        <p:spPr>
          <a:xfrm>
            <a:off x="5868953" y="2551471"/>
            <a:ext cx="1592825" cy="408040"/>
          </a:xfrm>
          <a:prstGeom prst="rect">
            <a:avLst/>
          </a:prstGeom>
          <a:solidFill>
            <a:srgbClr val="FF5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Timeframe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4C0A5BB4-94F2-4700-A177-34E5F5051241}"/>
              </a:ext>
            </a:extLst>
          </p:cNvPr>
          <p:cNvSpPr/>
          <p:nvPr/>
        </p:nvSpPr>
        <p:spPr>
          <a:xfrm>
            <a:off x="314633" y="310453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best target group for Breakfast cuisine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2A08FD30-EE78-4F9B-8307-C1BE22F6E582}"/>
              </a:ext>
            </a:extLst>
          </p:cNvPr>
          <p:cNvSpPr/>
          <p:nvPr/>
        </p:nvSpPr>
        <p:spPr>
          <a:xfrm>
            <a:off x="8667135" y="3104535"/>
            <a:ext cx="2580967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122 K distinct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534 K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4,5 M € Total Order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4,38 € Average order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3423F71-C7F2-4949-8436-70694FCF0300}"/>
              </a:ext>
            </a:extLst>
          </p:cNvPr>
          <p:cNvSpPr/>
          <p:nvPr/>
        </p:nvSpPr>
        <p:spPr>
          <a:xfrm>
            <a:off x="5882967" y="3104535"/>
            <a:ext cx="2458064" cy="1759974"/>
          </a:xfrm>
          <a:prstGeom prst="homePlat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265026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E439C-6CE3-45D8-8DD5-7770CC2756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6160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E439C-6CE3-45D8-8DD5-7770CC275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A06F6C-E1F7-47CE-BE07-54689AB2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 vert="horz"/>
          <a:lstStyle/>
          <a:p>
            <a:r>
              <a:rPr lang="en-GB" b="1" dirty="0"/>
              <a:t>Metrics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07947-5AB9-4C77-87E8-A124786339BC}"/>
              </a:ext>
            </a:extLst>
          </p:cNvPr>
          <p:cNvSpPr/>
          <p:nvPr/>
        </p:nvSpPr>
        <p:spPr>
          <a:xfrm>
            <a:off x="862779" y="3486686"/>
            <a:ext cx="4356921" cy="163024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Order value (i.e. total basket value)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B5A4E-E8E3-4B3E-BF73-DAB2985AF2E9}"/>
              </a:ext>
            </a:extLst>
          </p:cNvPr>
          <p:cNvSpPr/>
          <p:nvPr/>
        </p:nvSpPr>
        <p:spPr>
          <a:xfrm>
            <a:off x="862779" y="2503172"/>
            <a:ext cx="4364094" cy="68022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Order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EFC22-B888-4012-81D6-CFD2D52A5F4C}"/>
              </a:ext>
            </a:extLst>
          </p:cNvPr>
          <p:cNvSpPr/>
          <p:nvPr/>
        </p:nvSpPr>
        <p:spPr>
          <a:xfrm>
            <a:off x="6229656" y="3460014"/>
            <a:ext cx="4364094" cy="163024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Order Count (i.e. total number of orders)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AF6780-85FC-43C8-B6F6-B89FE998D474}"/>
              </a:ext>
            </a:extLst>
          </p:cNvPr>
          <p:cNvSpPr/>
          <p:nvPr/>
        </p:nvSpPr>
        <p:spPr>
          <a:xfrm>
            <a:off x="6229656" y="2476500"/>
            <a:ext cx="4364094" cy="680223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Frequency</a:t>
            </a:r>
            <a:endParaRPr lang="en-GB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0DE76-F57F-4DC8-8280-44CCE0D1E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5126"/>
            <a:ext cx="10991850" cy="11669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59D1B"/>
                </a:solidFill>
              </a:rPr>
              <a:t>Orange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is the cluster with the highest opportunity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F25BB-69C5-4A82-BA33-25CEA622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2112"/>
            <a:ext cx="6011071" cy="391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D77C9-050E-45B0-A9D9-BC215A8CB8A6}"/>
              </a:ext>
            </a:extLst>
          </p:cNvPr>
          <p:cNvSpPr txBox="1"/>
          <p:nvPr/>
        </p:nvSpPr>
        <p:spPr>
          <a:xfrm>
            <a:off x="442451" y="1986116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93ECAD-38CD-48A9-BF11-B7D4DA75D6E3}"/>
              </a:ext>
            </a:extLst>
          </p:cNvPr>
          <p:cNvGrpSpPr/>
          <p:nvPr/>
        </p:nvGrpSpPr>
        <p:grpSpPr>
          <a:xfrm>
            <a:off x="7375164" y="2104103"/>
            <a:ext cx="3774617" cy="2124152"/>
            <a:chOff x="7375164" y="2104103"/>
            <a:chExt cx="3774617" cy="21241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6903E6-5DFB-4B13-AA38-15DC93EEA226}"/>
                </a:ext>
              </a:extLst>
            </p:cNvPr>
            <p:cNvSpPr txBox="1"/>
            <p:nvPr/>
          </p:nvSpPr>
          <p:spPr>
            <a:xfrm>
              <a:off x="10127226" y="2104103"/>
              <a:ext cx="10225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 Value High Frequency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546B82-9473-44D6-A118-EDCD2D6F802E}"/>
                </a:ext>
              </a:extLst>
            </p:cNvPr>
            <p:cNvSpPr txBox="1"/>
            <p:nvPr/>
          </p:nvSpPr>
          <p:spPr>
            <a:xfrm>
              <a:off x="8681344" y="2842767"/>
              <a:ext cx="1022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Medium Value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Medium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Frequency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77B67B-6432-4C86-9152-82D772B229DA}"/>
                </a:ext>
              </a:extLst>
            </p:cNvPr>
            <p:cNvSpPr txBox="1"/>
            <p:nvPr/>
          </p:nvSpPr>
          <p:spPr>
            <a:xfrm>
              <a:off x="7375164" y="3489591"/>
              <a:ext cx="10225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 Value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Frequency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1116CF-D995-4E2F-BF8B-6E079F25950E}"/>
              </a:ext>
            </a:extLst>
          </p:cNvPr>
          <p:cNvSpPr txBox="1"/>
          <p:nvPr/>
        </p:nvSpPr>
        <p:spPr>
          <a:xfrm>
            <a:off x="442451" y="1796675"/>
            <a:ext cx="3401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  <a:p>
            <a:r>
              <a:rPr lang="en-US" dirty="0"/>
              <a:t>Use K-means clustering in order to segment customers based on Order value and Number of orders.</a:t>
            </a:r>
          </a:p>
          <a:p>
            <a:endParaRPr lang="en-US" dirty="0"/>
          </a:p>
          <a:p>
            <a:r>
              <a:rPr lang="en-US" dirty="0"/>
              <a:t>3 segments of customers were identified.</a:t>
            </a:r>
          </a:p>
          <a:p>
            <a:endParaRPr lang="en-US" dirty="0"/>
          </a:p>
          <a:p>
            <a:r>
              <a:rPr lang="en-US" dirty="0"/>
              <a:t>Orange is the cluster where the customers have the highest order amount and highest frequency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CC8D61-36A3-4040-BA4C-76853947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1086-204A-44E8-9131-6998A3C4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365126"/>
            <a:ext cx="10991850" cy="1166986"/>
          </a:xfrm>
        </p:spPr>
        <p:txBody>
          <a:bodyPr>
            <a:normAutofit/>
          </a:bodyPr>
          <a:lstStyle/>
          <a:p>
            <a:r>
              <a:rPr lang="en-US" b="1" dirty="0"/>
              <a:t>Targeting strategies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407B6-28D0-40CD-915E-C209D427BABE}"/>
              </a:ext>
            </a:extLst>
          </p:cNvPr>
          <p:cNvGrpSpPr/>
          <p:nvPr/>
        </p:nvGrpSpPr>
        <p:grpSpPr>
          <a:xfrm>
            <a:off x="4945625" y="1532112"/>
            <a:ext cx="2722684" cy="738664"/>
            <a:chOff x="5953433" y="1707344"/>
            <a:chExt cx="2722684" cy="73866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380A59-FA98-40F4-94E6-2F2FCFDF1AE0}"/>
                </a:ext>
              </a:extLst>
            </p:cNvPr>
            <p:cNvSpPr/>
            <p:nvPr/>
          </p:nvSpPr>
          <p:spPr>
            <a:xfrm>
              <a:off x="5953433" y="1707344"/>
              <a:ext cx="2300749" cy="73866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11B406-B2A6-4936-A344-B459D4864FD4}"/>
                </a:ext>
              </a:extLst>
            </p:cNvPr>
            <p:cNvSpPr txBox="1"/>
            <p:nvPr/>
          </p:nvSpPr>
          <p:spPr>
            <a:xfrm>
              <a:off x="6621175" y="1915025"/>
              <a:ext cx="205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Campaigns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E5752EEA-CEA0-4F3F-BD96-419F48CC5F40}"/>
              </a:ext>
            </a:extLst>
          </p:cNvPr>
          <p:cNvSpPr/>
          <p:nvPr/>
        </p:nvSpPr>
        <p:spPr>
          <a:xfrm>
            <a:off x="285136" y="1683701"/>
            <a:ext cx="3910944" cy="32180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40010-7BB9-4521-B36B-44A0F6682F3A}"/>
              </a:ext>
            </a:extLst>
          </p:cNvPr>
          <p:cNvSpPr txBox="1"/>
          <p:nvPr/>
        </p:nvSpPr>
        <p:spPr>
          <a:xfrm>
            <a:off x="961746" y="2055015"/>
            <a:ext cx="259793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 Cross Selling</a:t>
            </a:r>
          </a:p>
          <a:p>
            <a:pPr algn="ctr"/>
            <a:r>
              <a:rPr lang="en-US" sz="1400" dirty="0"/>
              <a:t>Segment: High Value</a:t>
            </a:r>
          </a:p>
          <a:p>
            <a:endParaRPr lang="en-US" dirty="0"/>
          </a:p>
          <a:p>
            <a:pPr algn="ctr"/>
            <a:r>
              <a:rPr lang="en-US" sz="1100" b="1" dirty="0"/>
              <a:t>Target high value segment in order to promote breakfast cuisine and increase ROI.</a:t>
            </a:r>
          </a:p>
          <a:p>
            <a:pPr algn="ctr"/>
            <a:r>
              <a:rPr lang="en-US" sz="1100" b="1" dirty="0"/>
              <a:t>High value customers have higher lifetime value, purchase more frequently and are more likely to stay loyal and have a positive  response to the targeting campaign.</a:t>
            </a:r>
          </a:p>
          <a:p>
            <a:pPr algn="ctr"/>
            <a:endParaRPr lang="en-US" sz="900" b="1" i="1" dirty="0"/>
          </a:p>
          <a:p>
            <a:pPr algn="ctr"/>
            <a:r>
              <a:rPr lang="el-GR" sz="900" b="1" i="1" dirty="0"/>
              <a:t>΄΄Μήπως ξέχασες το πρωινό σου σήμερα</a:t>
            </a:r>
            <a:r>
              <a:rPr lang="en-US" sz="900" b="1" i="1" dirty="0"/>
              <a:t>;</a:t>
            </a:r>
            <a:r>
              <a:rPr lang="el-GR" sz="900" b="1" i="1" dirty="0"/>
              <a:t>¨</a:t>
            </a:r>
            <a:endParaRPr lang="en-US" sz="900" b="1" dirty="0"/>
          </a:p>
          <a:p>
            <a:pPr algn="ctr"/>
            <a:endParaRPr lang="en-US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471E83-BCAB-474D-B04B-AF4F6768AD1D}"/>
              </a:ext>
            </a:extLst>
          </p:cNvPr>
          <p:cNvSpPr/>
          <p:nvPr/>
        </p:nvSpPr>
        <p:spPr>
          <a:xfrm>
            <a:off x="8090244" y="1739794"/>
            <a:ext cx="4006645" cy="32645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221B9-5BC7-4124-8943-5A8F3ABAE861}"/>
              </a:ext>
            </a:extLst>
          </p:cNvPr>
          <p:cNvSpPr txBox="1"/>
          <p:nvPr/>
        </p:nvSpPr>
        <p:spPr>
          <a:xfrm>
            <a:off x="8962982" y="2736009"/>
            <a:ext cx="25979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 Frequency and loyalty Increase</a:t>
            </a:r>
          </a:p>
          <a:p>
            <a:pPr algn="ctr"/>
            <a:r>
              <a:rPr lang="en-US" sz="1400" dirty="0"/>
              <a:t>Segment: Medium Value</a:t>
            </a:r>
          </a:p>
          <a:p>
            <a:endParaRPr lang="en-US" dirty="0"/>
          </a:p>
          <a:p>
            <a:pPr algn="ctr"/>
            <a:r>
              <a:rPr lang="en-US" sz="1100" b="1" dirty="0"/>
              <a:t>Target medium value segment in order to promote breakfast cuisine ,increase their value and loyalty.</a:t>
            </a:r>
          </a:p>
          <a:p>
            <a:pPr algn="ctr"/>
            <a:endParaRPr lang="en-US" sz="1100" b="1" dirty="0"/>
          </a:p>
          <a:p>
            <a:pPr algn="ctr"/>
            <a:endParaRPr lang="en-US" sz="1800" b="1" i="1" dirty="0"/>
          </a:p>
          <a:p>
            <a:pPr algn="ctr"/>
            <a:endParaRPr lang="en-US" b="1" i="1" dirty="0"/>
          </a:p>
          <a:p>
            <a:pPr algn="ctr"/>
            <a:endParaRPr lang="en-US" sz="1800" b="1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67D95A-89F3-41D4-B1D1-7FB46AEB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33" y="7881"/>
            <a:ext cx="1262167" cy="132556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4C5767E-7530-4E60-B0A9-03E6596ECC1F}"/>
              </a:ext>
            </a:extLst>
          </p:cNvPr>
          <p:cNvSpPr/>
          <p:nvPr/>
        </p:nvSpPr>
        <p:spPr>
          <a:xfrm>
            <a:off x="4070777" y="3208108"/>
            <a:ext cx="3910944" cy="32180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356E1-4145-4321-96AD-50F6DDEB4E67}"/>
              </a:ext>
            </a:extLst>
          </p:cNvPr>
          <p:cNvSpPr txBox="1"/>
          <p:nvPr/>
        </p:nvSpPr>
        <p:spPr>
          <a:xfrm>
            <a:off x="4747387" y="4024563"/>
            <a:ext cx="2597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Objective: Up Selling</a:t>
            </a:r>
          </a:p>
          <a:p>
            <a:pPr algn="ctr"/>
            <a:r>
              <a:rPr lang="en-US" sz="1400" dirty="0"/>
              <a:t>Segment: High Value</a:t>
            </a:r>
          </a:p>
          <a:p>
            <a:r>
              <a:rPr lang="en-US" sz="1100" b="1" dirty="0"/>
              <a:t>Target the customers with the highest order value in order to increase their order value. E.g. offer a coupon or discount code</a:t>
            </a:r>
          </a:p>
          <a:p>
            <a:pPr algn="ctr"/>
            <a:endParaRPr lang="en-US" sz="900" b="1" i="1" dirty="0"/>
          </a:p>
          <a:p>
            <a:pPr algn="ctr"/>
            <a:endParaRPr lang="en-US" sz="900" b="1" dirty="0"/>
          </a:p>
          <a:p>
            <a:pPr algn="ctr"/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B507CF-F022-4318-B0A2-074830CD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42" y="5259777"/>
            <a:ext cx="1038224" cy="10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4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82C8-33E8-4270-B5CD-DEAC9458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F48-11B3-4794-A2AD-EBBE085C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based on Order Value, Average order value and Frequency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AB310-2D2A-46C0-B1C3-44DCB1B2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9" y="3192448"/>
            <a:ext cx="407670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DA07C-B837-413C-9A64-228B932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78" y="2973373"/>
            <a:ext cx="4695825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E4F59-0670-4B0D-85B1-03FF7303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753" y="3048372"/>
            <a:ext cx="4324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754-29B3-453F-BA3F-4DD2CB8C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7BCCB-B890-4EBA-A5C8-BE78132D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8429" y="1690688"/>
            <a:ext cx="6813752" cy="3840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EBA83-4639-457B-B62F-367BE6B3CB4F}"/>
              </a:ext>
            </a:extLst>
          </p:cNvPr>
          <p:cNvSpPr txBox="1"/>
          <p:nvPr/>
        </p:nvSpPr>
        <p:spPr>
          <a:xfrm>
            <a:off x="933855" y="2042809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gridlines</a:t>
            </a:r>
          </a:p>
          <a:p>
            <a:r>
              <a:rPr lang="en-US" dirty="0"/>
              <a:t>Change color of lines</a:t>
            </a:r>
          </a:p>
          <a:p>
            <a:r>
              <a:rPr lang="en-US" dirty="0"/>
              <a:t>Different charts based on the different </a:t>
            </a:r>
            <a:r>
              <a:rPr lang="en-US" dirty="0" err="1"/>
              <a:t>kpis</a:t>
            </a:r>
            <a:r>
              <a:rPr lang="en-US" dirty="0"/>
              <a:t>:</a:t>
            </a:r>
          </a:p>
          <a:p>
            <a:r>
              <a:rPr lang="en-US" dirty="0"/>
              <a:t>Failure rate: different chart as the scale is very small</a:t>
            </a:r>
          </a:p>
          <a:p>
            <a:r>
              <a:rPr lang="en-US" dirty="0"/>
              <a:t>One chart with share (online, mobile)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93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348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Breakfast Boost</vt:lpstr>
      <vt:lpstr>Agenda</vt:lpstr>
      <vt:lpstr>Background</vt:lpstr>
      <vt:lpstr>Metrics</vt:lpstr>
      <vt:lpstr>Orange is the cluster with the highest opportunity</vt:lpstr>
      <vt:lpstr>Targeting strategies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Koutsikos, Konstantinos</dc:creator>
  <cp:lastModifiedBy>Elpiniki Avgeraki</cp:lastModifiedBy>
  <cp:revision>68</cp:revision>
  <dcterms:created xsi:type="dcterms:W3CDTF">2021-06-26T13:46:49Z</dcterms:created>
  <dcterms:modified xsi:type="dcterms:W3CDTF">2022-06-14T06:56:49Z</dcterms:modified>
</cp:coreProperties>
</file>