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08" r:id="rId5"/>
    <p:sldId id="411" r:id="rId6"/>
    <p:sldId id="409" r:id="rId7"/>
    <p:sldId id="410" r:id="rId8"/>
    <p:sldId id="412" r:id="rId9"/>
    <p:sldId id="420" r:id="rId10"/>
    <p:sldId id="413" r:id="rId11"/>
    <p:sldId id="414" r:id="rId12"/>
    <p:sldId id="415" r:id="rId13"/>
    <p:sldId id="421" r:id="rId14"/>
    <p:sldId id="416" r:id="rId15"/>
    <p:sldId id="424" r:id="rId16"/>
    <p:sldId id="426" r:id="rId17"/>
    <p:sldId id="418" r:id="rId18"/>
    <p:sldId id="419" r:id="rId19"/>
    <p:sldId id="425" r:id="rId20"/>
    <p:sldId id="349" r:id="rId21"/>
    <p:sldId id="422" r:id="rId22"/>
    <p:sldId id="404" r:id="rId23"/>
    <p:sldId id="423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DTO" id="{886A3789-13C9-4592-B314-1373B3EBFA15}">
          <p14:sldIdLst>
            <p14:sldId id="411"/>
            <p14:sldId id="409"/>
            <p14:sldId id="410"/>
            <p14:sldId id="412"/>
            <p14:sldId id="420"/>
          </p14:sldIdLst>
        </p14:section>
        <p14:section name="AutoMapper" id="{64CFA538-959C-4CAA-8603-C8D9F48CF261}">
          <p14:sldIdLst>
            <p14:sldId id="413"/>
            <p14:sldId id="414"/>
            <p14:sldId id="415"/>
            <p14:sldId id="421"/>
            <p14:sldId id="416"/>
            <p14:sldId id="424"/>
            <p14:sldId id="426"/>
            <p14:sldId id="418"/>
            <p14:sldId id="419"/>
            <p14:sldId id="425"/>
          </p14:sldIdLst>
        </p14:section>
        <p14:section name="Conclusion" id="{10E03AB1-9AA8-4E86-9A64-D741901E50A2}">
          <p14:sldIdLst>
            <p14:sldId id="349"/>
            <p14:sldId id="422"/>
            <p14:sldId id="404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3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6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9BB51-09D7-4E46-907E-A55FA5FCB6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56710-D184-447A-AD6C-3BF7A5737C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2CF7E5-B0F2-4608-BA90-E8CF70312E7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C4C32D-F627-424C-AA47-3EABB71D655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utoMapper/AutoMapp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3EC297A-8B8A-4334-8116-84FCA2487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38" y="3559603"/>
            <a:ext cx="1973095" cy="1973095"/>
          </a:xfrm>
          <a:prstGeom prst="roundRect">
            <a:avLst>
              <a:gd name="adj" fmla="val 9022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730948" y="3669852"/>
            <a:ext cx="87575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DTOs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14181D-E55C-45CD-9E4B-3FB5AFC735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B8F594-A467-46F5-A198-770580F1239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to eliminate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Package</a:t>
            </a:r>
          </a:p>
          <a:p>
            <a:pPr>
              <a:spcBef>
                <a:spcPts val="27600"/>
              </a:spcBef>
            </a:pPr>
            <a:r>
              <a:rPr lang="en-US" dirty="0"/>
              <a:t>Official </a:t>
            </a:r>
            <a:r>
              <a:rPr lang="en-US" noProof="1">
                <a:hlinkClick r:id="rId2"/>
              </a:rPr>
              <a:t>Git</a:t>
            </a:r>
            <a:r>
              <a:rPr lang="en-US" dirty="0">
                <a:hlinkClick r:id="rId2"/>
              </a:rPr>
              <a:t>Hub Page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noProof="1"/>
              <a:t>AutoMapper</a:t>
            </a:r>
            <a:r>
              <a:rPr lang="en-US" dirty="0"/>
              <a:t>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5203759"/>
            <a:ext cx="7924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AutoMapper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2855E-D073-47BD-8AAE-E16E9CEC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24" y="2667000"/>
            <a:ext cx="74199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 </a:t>
            </a:r>
            <a:r>
              <a:rPr lang="en-US" dirty="0">
                <a:solidFill>
                  <a:schemeClr val="accent1"/>
                </a:solidFill>
              </a:rPr>
              <a:t>static 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>
              <a:spcBef>
                <a:spcPts val="13800"/>
              </a:spcBef>
            </a:pPr>
            <a:r>
              <a:rPr lang="en-US" dirty="0"/>
              <a:t>Properties will be mapped </a:t>
            </a:r>
            <a:r>
              <a:rPr lang="en-US" dirty="0">
                <a:solidFill>
                  <a:schemeClr val="accent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Configuration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98759"/>
            <a:ext cx="112776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5105400"/>
            <a:ext cx="11277600" cy="11106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context.Products.FirstOrDefault();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ProductDTO dto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&lt;ProductDTO&gt;(product);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2" y="2522721"/>
            <a:ext cx="2058988" cy="578882"/>
          </a:xfrm>
          <a:prstGeom prst="wedgeRoundRectCallout">
            <a:avLst>
              <a:gd name="adj1" fmla="val 33466"/>
              <a:gd name="adj2" fmla="val 1143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761412" y="2522721"/>
            <a:ext cx="1601788" cy="578882"/>
          </a:xfrm>
          <a:prstGeom prst="wedgeRoundRectCallout">
            <a:avLst>
              <a:gd name="adj1" fmla="val -22012"/>
              <a:gd name="adj2" fmla="val 1143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1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Mappings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261901"/>
            <a:ext cx="10210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&lt;Order, OrderDTO&gt;();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&lt;Client, ClientDTO&gt;();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&lt;SupportTicket, TicketDTO&gt;();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6418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Member Mapping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868097"/>
            <a:ext cx="10668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(dto =&gt; dto.StockQty,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opt =&gt; opt.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src.ProductStocks.Sum(p =&gt; p.Quantity))));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6662" y="1984857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75143" y="3451707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10493374" y="3451707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10315568" y="3451707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3427412" y="2716331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630987" y="3086344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313612" y="1905000"/>
            <a:ext cx="3840788" cy="578882"/>
          </a:xfrm>
          <a:prstGeom prst="wedgeRoundRectCallout">
            <a:avLst>
              <a:gd name="adj1" fmla="val -56735"/>
              <a:gd name="adj2" fmla="val 1277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380412" y="2773918"/>
            <a:ext cx="1817462" cy="578882"/>
          </a:xfrm>
          <a:prstGeom prst="wedgeRoundRectCallout">
            <a:avLst>
              <a:gd name="adj1" fmla="val -75906"/>
              <a:gd name="adj2" fmla="val 365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5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020120-109F-4008-9782-225D7E01E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2BD3-638B-4B49-9C00-3FB64EF7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AutoMapper</a:t>
            </a:r>
            <a:r>
              <a:rPr lang="en-US" dirty="0"/>
              <a:t> can also be used to flatten complex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DC7A4-9B6E-4B4F-8D5B-19699B9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Complex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D924A-D477-4E05-BBAE-ECFCBC29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2057400"/>
            <a:ext cx="10944000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CalendarEventViewModel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 =&gt; dest.Date,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opt =&gt; opt.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src.Date.Date))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 =&gt; dest.Hour,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opt =&gt; opt.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src.Date.Hour))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 =&gt; dest.Minute,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opt =&gt; opt.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src.Date.Minute)));</a:t>
            </a:r>
          </a:p>
        </p:txBody>
      </p:sp>
    </p:spTree>
    <p:extLst>
      <p:ext uri="{BB962C8B-B14F-4D97-AF65-F5344CB8AC3E}">
        <p14:creationId xmlns:p14="http://schemas.microsoft.com/office/powerpoint/2010/main" val="97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537CF-166E-492B-BDD0-2E77B8481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IQueryable&lt;T&gt;</a:t>
            </a:r>
            <a:r>
              <a:rPr lang="en-US" dirty="0"/>
              <a:t> for all DB operations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AutoMapper</a:t>
            </a:r>
            <a:r>
              <a:rPr lang="en-US" dirty="0"/>
              <a:t> can work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.Select()</a:t>
            </a:r>
          </a:p>
          <a:p>
            <a:pPr lvl="1"/>
            <a:r>
              <a:rPr lang="en-US" dirty="0"/>
              <a:t>EF Core generates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optimized SQL</a:t>
            </a:r>
            <a:r>
              <a:rPr lang="en-US" dirty="0"/>
              <a:t> </a:t>
            </a:r>
            <a:r>
              <a:rPr lang="en-US"/>
              <a:t>(like with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Collections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6600"/>
            <a:ext cx="1035384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posts = context.Posts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.Where(p =&gt; p.Author.Username == "gosho")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ProjectTo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PostDto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251" y="4506699"/>
            <a:ext cx="2925161" cy="510778"/>
          </a:xfrm>
          <a:prstGeom prst="wedgeRoundRectCallout">
            <a:avLst>
              <a:gd name="adj1" fmla="val -44873"/>
              <a:gd name="adj2" fmla="val -106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456" y="4717009"/>
            <a:ext cx="3504786" cy="510778"/>
          </a:xfrm>
          <a:prstGeom prst="wedgeRoundRectCallout">
            <a:avLst>
              <a:gd name="adj1" fmla="val -36330"/>
              <a:gd name="adj2" fmla="val -787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IQueryable&lt;PostDto&gt;</a:t>
            </a:r>
          </a:p>
        </p:txBody>
      </p:sp>
    </p:spTree>
    <p:extLst>
      <p:ext uri="{BB962C8B-B14F-4D97-AF65-F5344CB8AC3E}">
        <p14:creationId xmlns:p14="http://schemas.microsoft.com/office/powerpoint/2010/main" val="10891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Flattening of related objects is automatically supported</a:t>
            </a:r>
          </a:p>
          <a:p>
            <a:pPr>
              <a:spcBef>
                <a:spcPts val="19200"/>
              </a:spcBef>
            </a:pPr>
            <a:r>
              <a:rPr lang="en-US" noProof="1"/>
              <a:t>AutoMapper</a:t>
            </a:r>
            <a:r>
              <a:rPr lang="en-US" dirty="0"/>
              <a:t> understands </a:t>
            </a:r>
            <a:r>
              <a:rPr lang="en-US" noProof="1"/>
              <a:t>ClientName</a:t>
            </a:r>
            <a:r>
              <a:rPr lang="en-US" dirty="0"/>
              <a:t> is the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of a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Complex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214" y="2057400"/>
            <a:ext cx="92963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decimal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4" y="5109937"/>
            <a:ext cx="10363198" cy="11106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cfg.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OrderDTO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OrderDTO dto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OrderDTO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&gt;(order);</a:t>
            </a:r>
          </a:p>
        </p:txBody>
      </p:sp>
    </p:spTree>
    <p:extLst>
      <p:ext uri="{BB962C8B-B14F-4D97-AF65-F5344CB8AC3E}">
        <p14:creationId xmlns:p14="http://schemas.microsoft.com/office/powerpoint/2010/main" val="7271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chains are defined via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Include()</a:t>
            </a:r>
          </a:p>
          <a:p>
            <a:r>
              <a:rPr lang="en-US" noProof="1"/>
              <a:t>AutoMapper</a:t>
            </a:r>
            <a:r>
              <a:rPr lang="en-US" dirty="0"/>
              <a:t> chooses the </a:t>
            </a:r>
            <a:r>
              <a:rPr lang="en-US" dirty="0">
                <a:solidFill>
                  <a:schemeClr val="accent1"/>
                </a:solidFill>
              </a:rPr>
              <a:t>most appropriate </a:t>
            </a:r>
            <a:r>
              <a:rPr lang="en-US" dirty="0"/>
              <a:t>child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Mapping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4990" y="3124200"/>
            <a:ext cx="8220244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Mapper.Initialize(cfg =&gt;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cfg.CreateMap&lt;Order, OrderDto&gt;()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&lt;OnlineOrder, OnlineOrderDto&gt;()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&lt;MailOrder, MailOrderDto&gt;();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cfg.CreateMap&lt;OnlineOrder, OnlineOrderDto&gt;();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cfg.CreateMap&lt;MailOrder, MailOrderDto&gt;();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9790" y="3426947"/>
            <a:ext cx="2743201" cy="2197938"/>
            <a:chOff x="684212" y="2859741"/>
            <a:chExt cx="2743201" cy="2197938"/>
          </a:xfrm>
        </p:grpSpPr>
        <p:sp>
          <p:nvSpPr>
            <p:cNvPr id="7" name="Rectangle 6"/>
            <p:cNvSpPr/>
            <p:nvPr/>
          </p:nvSpPr>
          <p:spPr>
            <a:xfrm>
              <a:off x="684212" y="2859741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813" y="3730110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OnlineOrder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813" y="4600479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MailOrder</a:t>
              </a:r>
            </a:p>
          </p:txBody>
        </p:sp>
        <p:cxnSp>
          <p:nvCxnSpPr>
            <p:cNvPr id="11" name="Connector: Elbow 10"/>
            <p:cNvCxnSpPr>
              <a:cxnSpLocks/>
              <a:endCxn id="8" idx="1"/>
            </p:cNvCxnSpPr>
            <p:nvPr/>
          </p:nvCxnSpPr>
          <p:spPr>
            <a:xfrm rot="16200000" flipH="1">
              <a:off x="820529" y="3485425"/>
              <a:ext cx="641769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  <a:endCxn id="9" idx="1"/>
            </p:cNvCxnSpPr>
            <p:nvPr/>
          </p:nvCxnSpPr>
          <p:spPr>
            <a:xfrm rot="16200000" flipH="1">
              <a:off x="385344" y="3920610"/>
              <a:ext cx="1512138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/>
          <p:cNvSpPr/>
          <p:nvPr/>
        </p:nvSpPr>
        <p:spPr>
          <a:xfrm>
            <a:off x="3167914" y="4166932"/>
            <a:ext cx="493800" cy="71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6097266" y="3962399"/>
            <a:ext cx="4564858" cy="363071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6068082" y="4334996"/>
            <a:ext cx="3891534" cy="346542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595808" y="4695825"/>
            <a:ext cx="4564858" cy="37640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6595808" y="5081756"/>
            <a:ext cx="3891534" cy="354495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6588666" y="3586161"/>
            <a:ext cx="2552700" cy="36307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6941333" y="2426863"/>
            <a:ext cx="3545692" cy="578882"/>
          </a:xfrm>
          <a:prstGeom prst="wedgeRoundRectCallout">
            <a:avLst>
              <a:gd name="adj1" fmla="val 23117"/>
              <a:gd name="adj2" fmla="val 1989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parent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180012" y="5719106"/>
            <a:ext cx="2878158" cy="578882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mapping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3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D1909-BC73-4843-A39E-6E5A5E5A5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Profiles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1828800"/>
            <a:ext cx="1035384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ForumProfile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Profile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ForumProfile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&lt;Post, PostDto&gt;();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&lt;Category, CategoryDto&gt;();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2698844"/>
            <a:ext cx="3581400" cy="578882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AutoMapper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983213"/>
            <a:ext cx="103538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cfg.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AddProfile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ForumProfile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&gt;());</a:t>
            </a:r>
          </a:p>
        </p:txBody>
      </p:sp>
    </p:spTree>
    <p:extLst>
      <p:ext uri="{BB962C8B-B14F-4D97-AF65-F5344CB8AC3E}">
        <p14:creationId xmlns:p14="http://schemas.microsoft.com/office/powerpoint/2010/main" val="6166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To reduce round-trip latency and payload size, data is transformed into a </a:t>
            </a:r>
            <a:r>
              <a:rPr lang="en-GB" sz="3200" dirty="0">
                <a:solidFill>
                  <a:schemeClr val="accent1"/>
                </a:solidFill>
              </a:rPr>
              <a:t>DTO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AutoMapper</a:t>
            </a:r>
            <a:r>
              <a:rPr lang="en-GB" sz="3200" dirty="0"/>
              <a:t> is a library that automates this process and reduces boilerplate code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Complex objects can be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flattened</a:t>
            </a:r>
            <a:r>
              <a:rPr lang="en-GB" sz="3200" dirty="0"/>
              <a:t> to fractions of their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63C91-9044-4A81-B94E-A89F62225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DTO Definition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F79FC33-C7EB-4445-85F3-C6A1ADC2BE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E33C5-6247-4CA3-8FF5-30EB476EE2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185312"/>
            <a:ext cx="3048002" cy="36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0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dirty="0">
                <a:solidFill>
                  <a:schemeClr val="accent1"/>
                </a:solidFill>
              </a:rPr>
              <a:t>carries data </a:t>
            </a:r>
            <a:r>
              <a:rPr lang="en-US" dirty="0"/>
              <a:t>between processes</a:t>
            </a:r>
          </a:p>
          <a:p>
            <a:pPr lvl="1"/>
            <a:r>
              <a:rPr lang="en-US" dirty="0"/>
              <a:t>Used to </a:t>
            </a:r>
            <a:r>
              <a:rPr lang="en-US" dirty="0">
                <a:solidFill>
                  <a:schemeClr val="accent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dirty="0">
                <a:solidFill>
                  <a:schemeClr val="accent1"/>
                </a:solidFill>
              </a:rPr>
              <a:t>needed information </a:t>
            </a:r>
            <a:r>
              <a:rPr lang="en-US" dirty="0"/>
              <a:t>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stores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Transfer Object?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4191000"/>
            <a:ext cx="7772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StockQty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188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circular references </a:t>
            </a:r>
          </a:p>
          <a:p>
            <a:r>
              <a:rPr lang="en-US" dirty="0">
                <a:solidFill>
                  <a:schemeClr val="accent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dirty="0">
                <a:solidFill>
                  <a:schemeClr val="accent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r>
              <a:rPr lang="en-US" dirty="0">
                <a:solidFill>
                  <a:schemeClr val="accent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dirty="0">
                <a:solidFill>
                  <a:schemeClr val="accent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dirty="0">
                <a:solidFill>
                  <a:schemeClr val="accent1"/>
                </a:solidFill>
              </a:rPr>
              <a:t>size</a:t>
            </a:r>
          </a:p>
          <a:p>
            <a:r>
              <a:rPr lang="en-US" dirty="0">
                <a:solidFill>
                  <a:schemeClr val="accent1"/>
                </a:solidFill>
              </a:rPr>
              <a:t>Flatten</a:t>
            </a:r>
            <a:r>
              <a:rPr lang="en-US" dirty="0"/>
              <a:t> object graphs that contain nested objects, to make them more convenient for clients</a:t>
            </a:r>
          </a:p>
          <a:p>
            <a:r>
              <a:rPr lang="en-US" dirty="0">
                <a:solidFill>
                  <a:schemeClr val="accent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</p:spTree>
    <p:extLst>
      <p:ext uri="{BB962C8B-B14F-4D97-AF65-F5344CB8AC3E}">
        <p14:creationId xmlns:p14="http://schemas.microsoft.com/office/powerpoint/2010/main" val="248630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4212" y="2334327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ProductId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6612" y="2334327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StorageId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0724" y="4198066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Quantity</a:t>
              </a:r>
            </a:p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ProductId</a:t>
              </a:r>
            </a:p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3992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38440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27812" y="4747835"/>
            <a:ext cx="3236999" cy="1055608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29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905000"/>
            <a:ext cx="114300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context.Products.FirstOrDefault();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product.Name,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StockQty = product.ProductStocks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6612" y="5162385"/>
            <a:ext cx="3810000" cy="1055608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1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Library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 Translation of Domain Objects</a:t>
            </a:r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53" y="2590800"/>
            <a:ext cx="75895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827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11477</TotalTime>
  <Words>1148</Words>
  <Application>Microsoft Office PowerPoint</Application>
  <PresentationFormat>Custom</PresentationFormat>
  <Paragraphs>217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C# Auto Mapping Objects</vt:lpstr>
      <vt:lpstr>Table of Contents</vt:lpstr>
      <vt:lpstr>Questions</vt:lpstr>
      <vt:lpstr>Data Transfer Objects</vt:lpstr>
      <vt:lpstr>What is a Data Transfer Object?</vt:lpstr>
      <vt:lpstr>DTO Usage Scenarios</vt:lpstr>
      <vt:lpstr>Manual Mapping</vt:lpstr>
      <vt:lpstr>Manual Mapping (2)</vt:lpstr>
      <vt:lpstr>AutoMapper Library</vt:lpstr>
      <vt:lpstr>What is AutoMapper?</vt:lpstr>
      <vt:lpstr>Initialization and Configuration</vt:lpstr>
      <vt:lpstr>Multiple Mappings</vt:lpstr>
      <vt:lpstr>Custom Member Mapping</vt:lpstr>
      <vt:lpstr>Flattening Complex Properties</vt:lpstr>
      <vt:lpstr>Mapping Collections</vt:lpstr>
      <vt:lpstr>Flattening Complex Objects</vt:lpstr>
      <vt:lpstr>Inheritance Mapping</vt:lpstr>
      <vt:lpstr>Mapping Profiles</vt:lpstr>
      <vt:lpstr>Summary</vt:lpstr>
      <vt:lpstr>C# Auto Mapping Objects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299</cp:revision>
  <dcterms:created xsi:type="dcterms:W3CDTF">2014-01-02T17:00:34Z</dcterms:created>
  <dcterms:modified xsi:type="dcterms:W3CDTF">2017-11-23T19:34:34Z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