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8" r:id="rId2"/>
    <p:sldId id="259" r:id="rId3"/>
    <p:sldId id="260" r:id="rId4"/>
    <p:sldId id="261" r:id="rId5"/>
    <p:sldId id="262" r:id="rId6"/>
    <p:sldId id="263" r:id="rId7"/>
    <p:sldId id="264" r:id="rId8"/>
    <p:sldId id="265" r:id="rId9"/>
    <p:sldId id="26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5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d5e4c06da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d5e4c06da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d5e4c06d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d5e4c06d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d5e4c06da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d5e4c06da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d5e4c06da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d5e4c06da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5e4c06da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d5e4c06da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d5e4c06da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d5e4c06da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d5e4c06da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d5e4c06d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d5e4c06da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d5e4c06da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5e4c06da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5e4c06da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aravel.com/docs/8.x/installation#installation-via-compos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laravel.com/docs/8.x/passpor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highlight>
                  <a:srgbClr val="00FF00"/>
                </a:highlight>
              </a:rPr>
              <a:t>Description</a:t>
            </a:r>
            <a:endParaRPr dirty="0">
              <a:highlight>
                <a:srgbClr val="00FF00"/>
              </a:highlight>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highlight>
                  <a:srgbClr val="00FF00"/>
                </a:highlight>
              </a:rPr>
              <a:t>Create an API that helps a company manage its rooms and desks rental business. Their business model is to rent out desks on a weekly basis to various people.</a:t>
            </a:r>
            <a:endParaRPr dirty="0">
              <a:highlight>
                <a:srgbClr val="00FF00"/>
              </a:highlight>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highlight>
                  <a:srgbClr val="00FF00"/>
                </a:highlight>
              </a:rPr>
              <a:t>Starting guide</a:t>
            </a:r>
            <a:endParaRPr dirty="0">
              <a:highlight>
                <a:srgbClr val="00FF00"/>
              </a:highlight>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ct val="61111"/>
              <a:buFont typeface="Arial"/>
              <a:buNone/>
            </a:pPr>
            <a:r>
              <a:rPr lang="en" dirty="0">
                <a:highlight>
                  <a:srgbClr val="00FF00"/>
                </a:highlight>
              </a:rPr>
              <a:t>Start by creating a Laravel project and uploading it to github. Instructions for the creation of the project here (use composer): </a:t>
            </a:r>
            <a:endParaRPr dirty="0">
              <a:highlight>
                <a:srgbClr val="00FF00"/>
              </a:highlight>
            </a:endParaRPr>
          </a:p>
          <a:p>
            <a:pPr marL="0" lvl="0" indent="0" algn="l" rtl="0">
              <a:spcBef>
                <a:spcPts val="1200"/>
              </a:spcBef>
              <a:spcAft>
                <a:spcPts val="0"/>
              </a:spcAft>
              <a:buNone/>
            </a:pPr>
            <a:r>
              <a:rPr lang="en" u="sng" dirty="0">
                <a:solidFill>
                  <a:schemeClr val="hlink"/>
                </a:solidFill>
                <a:highlight>
                  <a:srgbClr val="00FF00"/>
                </a:highlight>
                <a:hlinkClick r:id="rId3"/>
              </a:rPr>
              <a:t>https://laravel.com/docs/8.x/installation#installation-via-composer</a:t>
            </a:r>
            <a:endParaRPr dirty="0">
              <a:highlight>
                <a:srgbClr val="00FF00"/>
              </a:highlight>
            </a:endParaRPr>
          </a:p>
          <a:p>
            <a:pPr marL="0" lvl="0" indent="0" algn="l" rtl="0">
              <a:spcBef>
                <a:spcPts val="1200"/>
              </a:spcBef>
              <a:spcAft>
                <a:spcPts val="0"/>
              </a:spcAft>
              <a:buNone/>
            </a:pPr>
            <a:r>
              <a:rPr lang="en" dirty="0">
                <a:highlight>
                  <a:srgbClr val="00FF00"/>
                </a:highlight>
              </a:rPr>
              <a:t>For environment set up, either search in google, or reach up to me.</a:t>
            </a:r>
            <a:endParaRPr dirty="0">
              <a:highlight>
                <a:srgbClr val="00FF00"/>
              </a:highlight>
            </a:endParaRPr>
          </a:p>
          <a:p>
            <a:pPr marL="0" lvl="0" indent="0" algn="l" rtl="0">
              <a:spcBef>
                <a:spcPts val="1200"/>
              </a:spcBef>
              <a:spcAft>
                <a:spcPts val="0"/>
              </a:spcAft>
              <a:buNone/>
            </a:pPr>
            <a:r>
              <a:rPr lang="en" dirty="0">
                <a:highlight>
                  <a:srgbClr val="00FF00"/>
                </a:highlight>
              </a:rPr>
              <a:t>You can use the Artisan commands to help you, example: </a:t>
            </a:r>
            <a:r>
              <a:rPr lang="en" sz="1100" dirty="0">
                <a:solidFill>
                  <a:srgbClr val="090910"/>
                </a:solidFill>
                <a:highlight>
                  <a:srgbClr val="00FF00"/>
                </a:highlight>
                <a:latin typeface="Courier New"/>
                <a:ea typeface="Courier New"/>
                <a:cs typeface="Courier New"/>
                <a:sym typeface="Courier New"/>
              </a:rPr>
              <a:t>php artisan make:model ExampleClass</a:t>
            </a:r>
            <a:endParaRPr sz="1100" dirty="0">
              <a:solidFill>
                <a:srgbClr val="090910"/>
              </a:solidFill>
              <a:highlight>
                <a:srgbClr val="00FF00"/>
              </a:highlight>
              <a:latin typeface="Courier New"/>
              <a:ea typeface="Courier New"/>
              <a:cs typeface="Courier New"/>
              <a:sym typeface="Courier New"/>
            </a:endParaRPr>
          </a:p>
          <a:p>
            <a:pPr marL="0" lvl="0" indent="0" algn="l" rtl="0">
              <a:spcBef>
                <a:spcPts val="1200"/>
              </a:spcBef>
              <a:spcAft>
                <a:spcPts val="0"/>
              </a:spcAft>
              <a:buNone/>
            </a:pPr>
            <a:r>
              <a:rPr lang="en" dirty="0">
                <a:highlight>
                  <a:srgbClr val="00FF00"/>
                </a:highlight>
              </a:rPr>
              <a:t>Make sure you are in a Git repository, so you can see how the code changes after each command.</a:t>
            </a:r>
            <a:endParaRPr dirty="0">
              <a:highlight>
                <a:srgbClr val="00FF00"/>
              </a:highlight>
            </a:endParaRPr>
          </a:p>
          <a:p>
            <a:pPr marL="0" lvl="0" indent="0" algn="l" rtl="0">
              <a:spcBef>
                <a:spcPts val="1200"/>
              </a:spcBef>
              <a:spcAft>
                <a:spcPts val="0"/>
              </a:spcAft>
              <a:buNone/>
            </a:pPr>
            <a:r>
              <a:rPr lang="en" dirty="0">
                <a:highlight>
                  <a:srgbClr val="00FF00"/>
                </a:highlight>
              </a:rPr>
              <a:t>Here you can find information about authentication: </a:t>
            </a:r>
            <a:r>
              <a:rPr lang="en" u="sng" dirty="0">
                <a:solidFill>
                  <a:schemeClr val="hlink"/>
                </a:solidFill>
                <a:highlight>
                  <a:srgbClr val="00FF00"/>
                </a:highlight>
                <a:hlinkClick r:id="rId4"/>
              </a:rPr>
              <a:t>https://laravel.com/docs/8.x/passport</a:t>
            </a:r>
            <a:endParaRPr dirty="0">
              <a:highlight>
                <a:srgbClr val="00FF00"/>
              </a:highlight>
            </a:endParaRPr>
          </a:p>
          <a:p>
            <a:pPr marL="0" lvl="0" indent="0" algn="l" rtl="0">
              <a:spcBef>
                <a:spcPts val="1200"/>
              </a:spcBef>
              <a:spcAft>
                <a:spcPts val="0"/>
              </a:spcAft>
              <a:buNone/>
            </a:pPr>
            <a:r>
              <a:rPr lang="en" dirty="0">
                <a:highlight>
                  <a:srgbClr val="00FF00"/>
                </a:highlight>
              </a:rPr>
              <a:t>You can use Postman for the HTTP requests. </a:t>
            </a:r>
            <a:endParaRPr dirty="0">
              <a:highlight>
                <a:srgbClr val="00FF00"/>
              </a:highlight>
            </a:endParaRPr>
          </a:p>
          <a:p>
            <a:pPr marL="0" lvl="0" indent="0" algn="l" rtl="0">
              <a:spcBef>
                <a:spcPts val="1200"/>
              </a:spcBef>
              <a:spcAft>
                <a:spcPts val="0"/>
              </a:spcAft>
              <a:buNone/>
            </a:pPr>
            <a:r>
              <a:rPr lang="en" dirty="0">
                <a:highlight>
                  <a:srgbClr val="00FF00"/>
                </a:highlight>
              </a:rPr>
              <a:t>Look for this book: Laravel Beyond CRUD by Brent Roose, for architectural ideas, to better structure your project before you even start</a:t>
            </a:r>
            <a:endParaRPr dirty="0">
              <a:highlight>
                <a:srgbClr val="00FF00"/>
              </a:highlight>
            </a:endParaRPr>
          </a:p>
          <a:p>
            <a:pPr marL="0" lvl="0" indent="0" algn="l" rtl="0">
              <a:spcBef>
                <a:spcPts val="1200"/>
              </a:spcBef>
              <a:spcAft>
                <a:spcPts val="0"/>
              </a:spcAft>
              <a:buNone/>
            </a:pPr>
            <a:endParaRPr dirty="0"/>
          </a:p>
          <a:p>
            <a:pPr marL="0" lvl="0" indent="0" algn="l" rtl="0">
              <a:spcBef>
                <a:spcPts val="1200"/>
              </a:spcBef>
              <a:spcAft>
                <a:spcPts val="1200"/>
              </a:spcAft>
              <a:buClr>
                <a:schemeClr val="dk1"/>
              </a:buClr>
              <a:buSzPct val="61111"/>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Starting guide</a:t>
            </a:r>
            <a:endParaRPr dirty="0"/>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highlight>
                  <a:srgbClr val="00FF00"/>
                </a:highlight>
              </a:rPr>
              <a:t>Check the MVC pattern. </a:t>
            </a:r>
            <a:endParaRPr dirty="0">
              <a:highlight>
                <a:srgbClr val="00FF00"/>
              </a:highlight>
            </a:endParaRPr>
          </a:p>
          <a:p>
            <a:pPr marL="0" lvl="0" indent="0" algn="l" rtl="0">
              <a:spcBef>
                <a:spcPts val="1200"/>
              </a:spcBef>
              <a:spcAft>
                <a:spcPts val="0"/>
              </a:spcAft>
              <a:buNone/>
            </a:pPr>
            <a:r>
              <a:rPr lang="en" dirty="0"/>
              <a:t>Create database seeders for all models, so you can test your application. Use Faker (look it up) for data and check the book or the official website for information on how to create seeders. </a:t>
            </a:r>
            <a:endParaRPr dirty="0"/>
          </a:p>
          <a:p>
            <a:pPr marL="0" lvl="0" indent="0" algn="l" rtl="0">
              <a:spcBef>
                <a:spcPts val="1200"/>
              </a:spcBef>
              <a:spcAft>
                <a:spcPts val="0"/>
              </a:spcAft>
              <a:buNone/>
            </a:pPr>
            <a:r>
              <a:rPr lang="en" dirty="0"/>
              <a:t>Always use resources to return data to users. Check JsonResource class.</a:t>
            </a:r>
            <a:endParaRPr dirty="0"/>
          </a:p>
          <a:p>
            <a:pPr marL="0" lvl="0" indent="0" algn="l" rtl="0">
              <a:spcBef>
                <a:spcPts val="1200"/>
              </a:spcBef>
              <a:spcAft>
                <a:spcPts val="0"/>
              </a:spcAft>
              <a:buNone/>
            </a:pPr>
            <a:r>
              <a:rPr lang="en" dirty="0">
                <a:highlight>
                  <a:srgbClr val="00FF00"/>
                </a:highlight>
              </a:rPr>
              <a:t>Add middleware needed for the application. Decide on your own. Ask if you get stuck.</a:t>
            </a:r>
            <a:endParaRPr dirty="0">
              <a:highlight>
                <a:srgbClr val="00FF00"/>
              </a:highlight>
            </a:endParaRPr>
          </a:p>
          <a:p>
            <a:pPr marL="0" lvl="0" indent="0" algn="l" rtl="0">
              <a:spcBef>
                <a:spcPts val="1200"/>
              </a:spcBef>
              <a:spcAft>
                <a:spcPts val="0"/>
              </a:spcAft>
              <a:buNone/>
            </a:pPr>
            <a:r>
              <a:rPr lang="en" dirty="0">
                <a:highlight>
                  <a:srgbClr val="00FF00"/>
                </a:highlight>
              </a:rPr>
              <a:t>Look at page 337 in the book for Laravel, up to 375.</a:t>
            </a:r>
            <a:endParaRPr dirty="0">
              <a:highlight>
                <a:srgbClr val="00FF00"/>
              </a:highlight>
            </a:endParaRPr>
          </a:p>
          <a:p>
            <a:pPr marL="0" lvl="0" indent="0" algn="l" rtl="0">
              <a:spcBef>
                <a:spcPts val="1200"/>
              </a:spcBef>
              <a:spcAft>
                <a:spcPts val="0"/>
              </a:spcAft>
              <a:buNone/>
            </a:pPr>
            <a:endParaRPr dirty="0">
              <a:highlight>
                <a:srgbClr val="00FF00"/>
              </a:highlight>
            </a:endParaRPr>
          </a:p>
          <a:p>
            <a:pPr marL="0" lvl="0" indent="0" algn="l" rtl="0">
              <a:spcBef>
                <a:spcPts val="1200"/>
              </a:spcBef>
              <a:spcAft>
                <a:spcPts val="1200"/>
              </a:spcAft>
              <a:buNone/>
            </a:pPr>
            <a:r>
              <a:rPr lang="en" dirty="0">
                <a:highlight>
                  <a:srgbClr val="00FF00"/>
                </a:highlight>
              </a:rPr>
              <a:t>If you find anything is unclear in the guide, let me know and I will update it here.</a:t>
            </a:r>
            <a:endParaRPr dirty="0">
              <a:highlight>
                <a:srgbClr val="00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Models / Entities</a:t>
            </a:r>
            <a:endParaRPr dirty="0"/>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dirty="0">
                <a:highlight>
                  <a:srgbClr val="00FF00"/>
                </a:highlight>
              </a:rPr>
              <a:t>Users -&gt;</a:t>
            </a:r>
            <a:endParaRPr dirty="0">
              <a:highlight>
                <a:srgbClr val="00FF00"/>
              </a:highlight>
            </a:endParaRPr>
          </a:p>
          <a:p>
            <a:pPr marL="914400" lvl="0" indent="-308610" algn="l" rtl="0">
              <a:spcBef>
                <a:spcPts val="1200"/>
              </a:spcBef>
              <a:spcAft>
                <a:spcPts val="0"/>
              </a:spcAft>
              <a:buSzPct val="100000"/>
              <a:buChar char="-"/>
            </a:pPr>
            <a:r>
              <a:rPr lang="en" dirty="0">
                <a:highlight>
                  <a:srgbClr val="00FF00"/>
                </a:highlight>
              </a:rPr>
              <a:t>Admin</a:t>
            </a:r>
            <a:endParaRPr dirty="0">
              <a:highlight>
                <a:srgbClr val="00FF00"/>
              </a:highlight>
            </a:endParaRPr>
          </a:p>
          <a:p>
            <a:pPr marL="914400" lvl="0" indent="-308610" algn="l" rtl="0">
              <a:spcBef>
                <a:spcPts val="0"/>
              </a:spcBef>
              <a:spcAft>
                <a:spcPts val="0"/>
              </a:spcAft>
              <a:buSzPct val="100000"/>
              <a:buChar char="-"/>
            </a:pPr>
            <a:r>
              <a:rPr lang="en" dirty="0">
                <a:highlight>
                  <a:srgbClr val="00FF00"/>
                </a:highlight>
              </a:rPr>
              <a:t>Room manager</a:t>
            </a:r>
            <a:endParaRPr dirty="0">
              <a:highlight>
                <a:srgbClr val="00FF00"/>
              </a:highlight>
            </a:endParaRPr>
          </a:p>
          <a:p>
            <a:pPr marL="914400" lvl="0" indent="-308610" algn="l" rtl="0">
              <a:spcBef>
                <a:spcPts val="0"/>
              </a:spcBef>
              <a:spcAft>
                <a:spcPts val="0"/>
              </a:spcAft>
              <a:buSzPct val="100000"/>
              <a:buChar char="-"/>
            </a:pPr>
            <a:r>
              <a:rPr lang="en" dirty="0">
                <a:highlight>
                  <a:srgbClr val="00FF00"/>
                </a:highlight>
              </a:rPr>
              <a:t>Client</a:t>
            </a:r>
            <a:endParaRPr dirty="0">
              <a:highlight>
                <a:srgbClr val="00FF00"/>
              </a:highlight>
            </a:endParaRPr>
          </a:p>
          <a:p>
            <a:pPr marL="0" lvl="0" indent="0" algn="l" rtl="0">
              <a:spcBef>
                <a:spcPts val="1200"/>
              </a:spcBef>
              <a:spcAft>
                <a:spcPts val="0"/>
              </a:spcAft>
              <a:buNone/>
            </a:pPr>
            <a:r>
              <a:rPr lang="en" dirty="0">
                <a:highlight>
                  <a:srgbClr val="00FF00"/>
                </a:highlight>
              </a:rPr>
              <a:t>Desks -&gt; </a:t>
            </a:r>
            <a:endParaRPr dirty="0">
              <a:highlight>
                <a:srgbClr val="00FF00"/>
              </a:highlight>
            </a:endParaRPr>
          </a:p>
          <a:p>
            <a:pPr marL="0" lvl="0" indent="0" algn="l" rtl="0">
              <a:spcBef>
                <a:spcPts val="1200"/>
              </a:spcBef>
              <a:spcAft>
                <a:spcPts val="0"/>
              </a:spcAft>
              <a:buNone/>
            </a:pPr>
            <a:r>
              <a:rPr lang="en" dirty="0">
                <a:highlight>
                  <a:srgbClr val="00FF00"/>
                </a:highlight>
              </a:rPr>
              <a:t>Rooms -&gt;</a:t>
            </a:r>
            <a:endParaRPr dirty="0">
              <a:highlight>
                <a:srgbClr val="00FF00"/>
              </a:highlight>
            </a:endParaRPr>
          </a:p>
          <a:p>
            <a:pPr marL="914400" lvl="0" indent="-308610" algn="l" rtl="0">
              <a:spcBef>
                <a:spcPts val="1200"/>
              </a:spcBef>
              <a:spcAft>
                <a:spcPts val="0"/>
              </a:spcAft>
              <a:buSzPct val="100000"/>
              <a:buChar char="-"/>
            </a:pPr>
            <a:r>
              <a:rPr lang="en" dirty="0">
                <a:highlight>
                  <a:srgbClr val="00FF00"/>
                </a:highlight>
              </a:rPr>
              <a:t>Small room</a:t>
            </a:r>
            <a:endParaRPr dirty="0">
              <a:highlight>
                <a:srgbClr val="00FF00"/>
              </a:highlight>
            </a:endParaRPr>
          </a:p>
          <a:p>
            <a:pPr marL="914400" lvl="0" indent="-308610" algn="l" rtl="0">
              <a:spcBef>
                <a:spcPts val="0"/>
              </a:spcBef>
              <a:spcAft>
                <a:spcPts val="0"/>
              </a:spcAft>
              <a:buSzPct val="100000"/>
              <a:buChar char="-"/>
            </a:pPr>
            <a:r>
              <a:rPr lang="en" dirty="0">
                <a:highlight>
                  <a:srgbClr val="00FF00"/>
                </a:highlight>
              </a:rPr>
              <a:t>Big room</a:t>
            </a:r>
            <a:endParaRPr dirty="0">
              <a:highlight>
                <a:srgbClr val="00FF00"/>
              </a:highlight>
            </a:endParaRPr>
          </a:p>
          <a:p>
            <a:pPr marL="0" lvl="0" indent="0" algn="l" rtl="0">
              <a:spcBef>
                <a:spcPts val="1200"/>
              </a:spcBef>
              <a:spcAft>
                <a:spcPts val="0"/>
              </a:spcAft>
              <a:buNone/>
            </a:pPr>
            <a:r>
              <a:rPr lang="en" dirty="0">
                <a:highlight>
                  <a:srgbClr val="00FF00"/>
                </a:highlight>
              </a:rPr>
              <a:t>(add any other if you find necessary)</a:t>
            </a:r>
            <a:endParaRPr dirty="0">
              <a:highlight>
                <a:srgbClr val="00FF00"/>
              </a:highlight>
            </a:endParaRPr>
          </a:p>
          <a:p>
            <a:pPr marL="0" lvl="0" indent="0" algn="l" rtl="0">
              <a:spcBef>
                <a:spcPts val="1200"/>
              </a:spcBef>
              <a:spcAft>
                <a:spcPts val="0"/>
              </a:spcAft>
              <a:buNone/>
            </a:pPr>
            <a:r>
              <a:rPr lang="en" dirty="0"/>
              <a:t>Users have roles: Admin, RoomManager, Client</a:t>
            </a:r>
            <a:endParaRPr dirty="0"/>
          </a:p>
          <a:p>
            <a:pPr marL="0" lvl="0" indent="0" algn="l" rtl="0">
              <a:spcBef>
                <a:spcPts val="1200"/>
              </a:spcBef>
              <a:spcAft>
                <a:spcPts val="1200"/>
              </a:spcAft>
              <a:buNone/>
            </a:pPr>
            <a:r>
              <a:rPr lang="en" dirty="0">
                <a:highlight>
                  <a:srgbClr val="00FF00"/>
                </a:highlight>
              </a:rPr>
              <a:t>Rooms have types: Small, Big</a:t>
            </a:r>
            <a:endParaRPr dirty="0">
              <a:highlight>
                <a:srgbClr val="00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a:t>
            </a:r>
            <a:endParaRPr/>
          </a:p>
          <a:p>
            <a:pPr marL="0" lvl="0" indent="0" algn="l" rtl="0">
              <a:spcBef>
                <a:spcPts val="0"/>
              </a:spcBef>
              <a:spcAft>
                <a:spcPts val="0"/>
              </a:spcAft>
              <a:buNone/>
            </a:pP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Admin -&gt; Unlimited rights. (access to all endpoints)</a:t>
            </a:r>
            <a:endParaRPr dirty="0"/>
          </a:p>
          <a:p>
            <a:pPr marL="0" lvl="0" indent="0" algn="l" rtl="0">
              <a:spcBef>
                <a:spcPts val="1200"/>
              </a:spcBef>
              <a:spcAft>
                <a:spcPts val="0"/>
              </a:spcAft>
              <a:buNone/>
            </a:pPr>
            <a:r>
              <a:rPr lang="en" dirty="0"/>
              <a:t>Room Manager -&gt; Has access to the room he manages and all desks inside the room. Does not have access to other rooms.</a:t>
            </a:r>
            <a:endParaRPr dirty="0"/>
          </a:p>
          <a:p>
            <a:pPr marL="0" lvl="0" indent="0" algn="l" rtl="0">
              <a:spcBef>
                <a:spcPts val="1200"/>
              </a:spcBef>
              <a:spcAft>
                <a:spcPts val="0"/>
              </a:spcAft>
              <a:buNone/>
            </a:pPr>
            <a:r>
              <a:rPr lang="en" dirty="0"/>
              <a:t>Client -&gt; Has access to a desk in a room, only if he/she rented it.</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highlight>
                  <a:srgbClr val="00FF00"/>
                </a:highlight>
              </a:rPr>
              <a:t>All have view access to the rooms with desks available.</a:t>
            </a:r>
            <a:endParaRPr dirty="0">
              <a:highlight>
                <a:srgbClr val="00FF00"/>
              </a:highlight>
            </a:endParaRPr>
          </a:p>
          <a:p>
            <a:pPr marL="0" lvl="0" indent="0" algn="l" rtl="0">
              <a:spcBef>
                <a:spcPts val="1200"/>
              </a:spcBef>
              <a:spcAft>
                <a:spcPts val="0"/>
              </a:spcAft>
              <a:buNone/>
            </a:pPr>
            <a:r>
              <a:rPr lang="en" dirty="0">
                <a:highlight>
                  <a:srgbClr val="00FF00"/>
                </a:highlight>
              </a:rPr>
              <a:t>(That is the base access structure, change it according to needs)</a:t>
            </a:r>
            <a:endParaRPr dirty="0">
              <a:highlight>
                <a:srgbClr val="00FF00"/>
              </a:highlight>
            </a:endParaRPr>
          </a:p>
          <a:p>
            <a:pPr marL="0" lvl="0" indent="0" algn="l" rtl="0">
              <a:spcBef>
                <a:spcPts val="1200"/>
              </a:spcBef>
              <a:spcAft>
                <a:spcPts val="1200"/>
              </a:spcAft>
              <a:buNone/>
            </a:pPr>
            <a:r>
              <a:rPr lang="en" dirty="0">
                <a:highlight>
                  <a:srgbClr val="00FF00"/>
                </a:highlight>
              </a:rPr>
              <a:t>All users have name, email, password. Feel free to add anything you think will be useful. </a:t>
            </a:r>
            <a:endParaRPr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highlight>
                  <a:srgbClr val="00FF00"/>
                </a:highlight>
              </a:rPr>
              <a:t>Desk</a:t>
            </a:r>
            <a:endParaRPr dirty="0">
              <a:highlight>
                <a:srgbClr val="00FF00"/>
              </a:highlight>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highlight>
                  <a:srgbClr val="00FF00"/>
                </a:highlight>
              </a:rPr>
              <a:t>Can only be used by 1 person.</a:t>
            </a:r>
            <a:endParaRPr dirty="0">
              <a:highlight>
                <a:srgbClr val="00FF00"/>
              </a:highlight>
            </a:endParaRPr>
          </a:p>
          <a:p>
            <a:pPr marL="0" lvl="0" indent="0" algn="l" rtl="0">
              <a:spcBef>
                <a:spcPts val="1200"/>
              </a:spcBef>
              <a:spcAft>
                <a:spcPts val="0"/>
              </a:spcAft>
              <a:buNone/>
            </a:pPr>
            <a:r>
              <a:rPr lang="en" dirty="0">
                <a:highlight>
                  <a:srgbClr val="00FF00"/>
                </a:highlight>
              </a:rPr>
              <a:t>Has only 1 room manager.</a:t>
            </a:r>
            <a:endParaRPr dirty="0">
              <a:highlight>
                <a:srgbClr val="00FF00"/>
              </a:highlight>
            </a:endParaRPr>
          </a:p>
          <a:p>
            <a:pPr marL="0" lvl="0" indent="0" algn="l" rtl="0">
              <a:spcBef>
                <a:spcPts val="1200"/>
              </a:spcBef>
              <a:spcAft>
                <a:spcPts val="0"/>
              </a:spcAft>
              <a:buNone/>
            </a:pPr>
            <a:r>
              <a:rPr lang="en" dirty="0">
                <a:highlight>
                  <a:srgbClr val="00FF00"/>
                </a:highlight>
              </a:rPr>
              <a:t>Has price, size, position (next to window, next to door, center, etc)</a:t>
            </a:r>
            <a:endParaRPr dirty="0">
              <a:highlight>
                <a:srgbClr val="00FF00"/>
              </a:highlight>
            </a:endParaRPr>
          </a:p>
          <a:p>
            <a:pPr marL="0" lvl="0" indent="0" algn="l" rtl="0">
              <a:spcBef>
                <a:spcPts val="1200"/>
              </a:spcBef>
              <a:spcAft>
                <a:spcPts val="0"/>
              </a:spcAft>
              <a:buNone/>
            </a:pPr>
            <a:r>
              <a:rPr lang="en" dirty="0">
                <a:highlight>
                  <a:srgbClr val="00FF00"/>
                </a:highlight>
              </a:rPr>
              <a:t>Has is_taken attribute and time for which it is taken (paid for).</a:t>
            </a:r>
            <a:endParaRPr dirty="0">
              <a:highlight>
                <a:srgbClr val="00FF00"/>
              </a:highlight>
            </a:endParaRPr>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Room</a:t>
            </a:r>
            <a:endParaRP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highlight>
                  <a:srgbClr val="00FF00"/>
                </a:highlight>
              </a:rPr>
              <a:t>Have desk_capacity, size (small, big)</a:t>
            </a:r>
            <a:endParaRPr dirty="0">
              <a:highlight>
                <a:srgbClr val="00FF00"/>
              </a:highlight>
            </a:endParaRPr>
          </a:p>
          <a:p>
            <a:pPr marL="0" lvl="0" indent="0" algn="l" rtl="0">
              <a:spcBef>
                <a:spcPts val="1200"/>
              </a:spcBef>
              <a:spcAft>
                <a:spcPts val="0"/>
              </a:spcAft>
              <a:buNone/>
            </a:pPr>
            <a:r>
              <a:rPr lang="en" dirty="0"/>
              <a:t>Can be left without room manager, in which case Admin is the room manager.</a:t>
            </a:r>
            <a:endParaRPr dirty="0"/>
          </a:p>
          <a:p>
            <a:pPr marL="0" lvl="0" indent="0" algn="l" rtl="0">
              <a:spcBef>
                <a:spcPts val="1200"/>
              </a:spcBef>
              <a:spcAft>
                <a:spcPts val="1200"/>
              </a:spcAft>
              <a:buNone/>
            </a:pPr>
            <a:r>
              <a:rPr lang="en" dirty="0">
                <a:highlight>
                  <a:srgbClr val="00FF00"/>
                </a:highlight>
              </a:rPr>
              <a:t>Can be looked up by everyone for vacant spots. </a:t>
            </a:r>
            <a:endParaRPr dirty="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Endpoints</a:t>
            </a:r>
            <a:endParaRPr dirty="0"/>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highlight>
                  <a:srgbClr val="00FF00"/>
                </a:highlight>
              </a:rPr>
              <a:t>Create Route::resource() for each model</a:t>
            </a:r>
            <a:endParaRPr dirty="0">
              <a:highlight>
                <a:srgbClr val="00FF00"/>
              </a:highlight>
            </a:endParaRPr>
          </a:p>
          <a:p>
            <a:pPr marL="0" lvl="0" indent="0" algn="l" rtl="0">
              <a:spcBef>
                <a:spcPts val="1200"/>
              </a:spcBef>
              <a:spcAft>
                <a:spcPts val="0"/>
              </a:spcAft>
              <a:buNone/>
            </a:pPr>
            <a:r>
              <a:rPr lang="en" dirty="0">
                <a:highlight>
                  <a:srgbClr val="00FF00"/>
                </a:highlight>
              </a:rPr>
              <a:t>Info here: https://laravel.com/docs/8.x/controllers#resource-controllers</a:t>
            </a:r>
            <a:endParaRPr dirty="0">
              <a:highlight>
                <a:srgbClr val="00FF00"/>
              </a:highlight>
            </a:endParaRPr>
          </a:p>
          <a:p>
            <a:pPr marL="0" lvl="0" indent="0" algn="l" rtl="0">
              <a:spcBef>
                <a:spcPts val="1200"/>
              </a:spcBef>
              <a:spcAft>
                <a:spcPts val="0"/>
              </a:spcAft>
              <a:buNone/>
            </a:pPr>
            <a:endParaRPr dirty="0"/>
          </a:p>
          <a:p>
            <a:pPr marL="0" lvl="0" indent="0" algn="l" rtl="0">
              <a:spcBef>
                <a:spcPts val="1200"/>
              </a:spcBef>
              <a:spcAft>
                <a:spcPts val="0"/>
              </a:spcAft>
              <a:buNone/>
            </a:pPr>
            <a:r>
              <a:rPr lang="en-US" dirty="0"/>
              <a:t>Admin can create rooms, desks and assign room managers.</a:t>
            </a:r>
          </a:p>
          <a:p>
            <a:pPr marL="0" lvl="0" indent="0" algn="l" rtl="0">
              <a:spcBef>
                <a:spcPts val="1200"/>
              </a:spcBef>
              <a:spcAft>
                <a:spcPts val="0"/>
              </a:spcAft>
              <a:buNone/>
            </a:pPr>
            <a:r>
              <a:rPr lang="en-US" dirty="0"/>
              <a:t>Any registered user is Client, until admin makes him/her a room manager.</a:t>
            </a: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highlight>
                  <a:srgbClr val="00FF00"/>
                </a:highlight>
              </a:rPr>
              <a:t>Feel free to add new endpoints that you find useful </a:t>
            </a:r>
            <a:endParaRPr dirty="0">
              <a:highlight>
                <a:srgbClr val="00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Tests</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Write feature tests for all endpoints</a:t>
            </a:r>
            <a:endParaRPr dirty="0"/>
          </a:p>
          <a:p>
            <a:pPr marL="0" lvl="0" indent="0" algn="l" rtl="0">
              <a:spcBef>
                <a:spcPts val="1200"/>
              </a:spcBef>
              <a:spcAft>
                <a:spcPts val="1200"/>
              </a:spcAft>
              <a:buNone/>
            </a:pPr>
            <a:r>
              <a:rPr lang="en" dirty="0"/>
              <a:t>You can find information about testing here: https://laravel.com/docs/8.x/testing</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617</Words>
  <Application>Microsoft Office PowerPoint</Application>
  <PresentationFormat>On-screen Show (16:9)</PresentationFormat>
  <Paragraphs>60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Courier New</vt:lpstr>
      <vt:lpstr>Simple Light</vt:lpstr>
      <vt:lpstr>Description</vt:lpstr>
      <vt:lpstr>Starting guide</vt:lpstr>
      <vt:lpstr>Starting guide</vt:lpstr>
      <vt:lpstr>Models / Entities</vt:lpstr>
      <vt:lpstr>User </vt:lpstr>
      <vt:lpstr>Desk</vt:lpstr>
      <vt:lpstr>Room</vt:lpstr>
      <vt:lpstr>Endpoints</vt:lpstr>
      <vt:lpstr>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dc:title>
  <cp:lastModifiedBy>Nikolay Stoyanov</cp:lastModifiedBy>
  <cp:revision>3</cp:revision>
  <dcterms:modified xsi:type="dcterms:W3CDTF">2021-10-17T16:01:30Z</dcterms:modified>
</cp:coreProperties>
</file>