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63" r:id="rId3"/>
    <p:sldId id="265" r:id="rId4"/>
    <p:sldId id="287" r:id="rId5"/>
    <p:sldId id="288" r:id="rId6"/>
    <p:sldId id="275" r:id="rId7"/>
    <p:sldId id="286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0"/>
      <p:bold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Staatliches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AC5CF0-975F-4115-A273-06729E4692E5}">
  <a:tblStyle styleId="{53AC5CF0-975F-4115-A273-06729E469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eaa2e3185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eaa2e3185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6eaa2e3185_1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6eaa2e3185_1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eaa2e3185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eaa2e3185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9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6eaa2e3185_1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6eaa2e3185_1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8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6ee27ad00a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6ee27ad00a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6347246601_1_15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6347246601_1_15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592475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_COLUMN_TEXT_2_1_1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4"/>
          <p:cNvSpPr txBox="1">
            <a:spLocks noGrp="1"/>
          </p:cNvSpPr>
          <p:nvPr>
            <p:ph type="title"/>
          </p:nvPr>
        </p:nvSpPr>
        <p:spPr>
          <a:xfrm>
            <a:off x="909458" y="1664014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1" name="Google Shape;1471;p34"/>
          <p:cNvSpPr txBox="1">
            <a:spLocks noGrp="1"/>
          </p:cNvSpPr>
          <p:nvPr>
            <p:ph type="subTitle" idx="1"/>
          </p:nvPr>
        </p:nvSpPr>
        <p:spPr>
          <a:xfrm>
            <a:off x="909138" y="2587749"/>
            <a:ext cx="3657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2" name="Google Shape;1472;p34"/>
          <p:cNvGrpSpPr/>
          <p:nvPr/>
        </p:nvGrpSpPr>
        <p:grpSpPr>
          <a:xfrm>
            <a:off x="-2255105" y="4433249"/>
            <a:ext cx="4477807" cy="839588"/>
            <a:chOff x="3098100" y="3849750"/>
            <a:chExt cx="940775" cy="270425"/>
          </a:xfrm>
        </p:grpSpPr>
        <p:sp>
          <p:nvSpPr>
            <p:cNvPr id="1473" name="Google Shape;1473;p34"/>
            <p:cNvSpPr/>
            <p:nvPr/>
          </p:nvSpPr>
          <p:spPr>
            <a:xfrm>
              <a:off x="3304800" y="3882975"/>
              <a:ext cx="665525" cy="237200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3098100" y="3849750"/>
              <a:ext cx="940775" cy="270425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3304800" y="3964300"/>
              <a:ext cx="665525" cy="155875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34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477" name="Google Shape;1477;p34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478" name="Google Shape;1478;p34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1" name="Google Shape;1481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2" name="Google Shape;148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1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5"/>
          <p:cNvSpPr txBox="1">
            <a:spLocks noGrp="1"/>
          </p:cNvSpPr>
          <p:nvPr>
            <p:ph type="ctrTitle"/>
          </p:nvPr>
        </p:nvSpPr>
        <p:spPr>
          <a:xfrm>
            <a:off x="914400" y="1126912"/>
            <a:ext cx="365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2" name="Google Shape;1322;p25"/>
          <p:cNvSpPr txBox="1">
            <a:spLocks noGrp="1"/>
          </p:cNvSpPr>
          <p:nvPr>
            <p:ph type="subTitle" idx="1"/>
          </p:nvPr>
        </p:nvSpPr>
        <p:spPr>
          <a:xfrm>
            <a:off x="914400" y="2608180"/>
            <a:ext cx="36516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23" name="Google Shape;1323;p25"/>
          <p:cNvSpPr txBox="1"/>
          <p:nvPr/>
        </p:nvSpPr>
        <p:spPr>
          <a:xfrm>
            <a:off x="888381" y="3681550"/>
            <a:ext cx="34395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25"/>
          <p:cNvSpPr/>
          <p:nvPr/>
        </p:nvSpPr>
        <p:spPr>
          <a:xfrm rot="10800000" flipH="1">
            <a:off x="4366399" y="335155"/>
            <a:ext cx="3758237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5"/>
          <p:cNvSpPr/>
          <p:nvPr/>
        </p:nvSpPr>
        <p:spPr>
          <a:xfrm rot="10800000" flipH="1">
            <a:off x="4323086" y="4314893"/>
            <a:ext cx="2068144" cy="844477"/>
          </a:xfrm>
          <a:custGeom>
            <a:avLst/>
            <a:gdLst/>
            <a:ahLst/>
            <a:cxnLst/>
            <a:rect l="l" t="t" r="r" b="b"/>
            <a:pathLst>
              <a:path w="27216" h="9870" extrusionOk="0">
                <a:moveTo>
                  <a:pt x="501" y="1"/>
                </a:moveTo>
                <a:cubicBezTo>
                  <a:pt x="1" y="2713"/>
                  <a:pt x="44" y="5500"/>
                  <a:pt x="571" y="8202"/>
                </a:cubicBezTo>
                <a:cubicBezTo>
                  <a:pt x="2179" y="8014"/>
                  <a:pt x="3726" y="7481"/>
                  <a:pt x="5065" y="6523"/>
                </a:cubicBezTo>
                <a:cubicBezTo>
                  <a:pt x="7127" y="5052"/>
                  <a:pt x="8871" y="2608"/>
                  <a:pt x="11387" y="2608"/>
                </a:cubicBezTo>
                <a:cubicBezTo>
                  <a:pt x="11421" y="2608"/>
                  <a:pt x="11454" y="2609"/>
                  <a:pt x="11488" y="2610"/>
                </a:cubicBezTo>
                <a:cubicBezTo>
                  <a:pt x="13516" y="2661"/>
                  <a:pt x="15082" y="4345"/>
                  <a:pt x="16313" y="5957"/>
                </a:cubicBezTo>
                <a:cubicBezTo>
                  <a:pt x="17548" y="7566"/>
                  <a:pt x="18888" y="9357"/>
                  <a:pt x="20869" y="9782"/>
                </a:cubicBezTo>
                <a:cubicBezTo>
                  <a:pt x="21144" y="9841"/>
                  <a:pt x="21419" y="9869"/>
                  <a:pt x="21690" y="9869"/>
                </a:cubicBezTo>
                <a:cubicBezTo>
                  <a:pt x="24152" y="9869"/>
                  <a:pt x="26358" y="7540"/>
                  <a:pt x="26872" y="5033"/>
                </a:cubicBezTo>
                <a:cubicBezTo>
                  <a:pt x="27216" y="3363"/>
                  <a:pt x="27022" y="1670"/>
                  <a:pt x="26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5"/>
          <p:cNvSpPr/>
          <p:nvPr/>
        </p:nvSpPr>
        <p:spPr>
          <a:xfrm rot="10800000" flipH="1">
            <a:off x="3363131" y="-81230"/>
            <a:ext cx="2800232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5"/>
          <p:cNvSpPr/>
          <p:nvPr/>
        </p:nvSpPr>
        <p:spPr>
          <a:xfrm rot="10800000" flipH="1">
            <a:off x="7314957" y="222473"/>
            <a:ext cx="1969585" cy="4936898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5"/>
          <p:cNvSpPr/>
          <p:nvPr/>
        </p:nvSpPr>
        <p:spPr>
          <a:xfrm rot="10800000" flipH="1">
            <a:off x="2493374" y="-81232"/>
            <a:ext cx="3958471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5"/>
          <p:cNvSpPr/>
          <p:nvPr/>
        </p:nvSpPr>
        <p:spPr>
          <a:xfrm rot="10800000" flipH="1">
            <a:off x="3363131" y="-81227"/>
            <a:ext cx="2800232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5"/>
          <p:cNvSpPr/>
          <p:nvPr/>
        </p:nvSpPr>
        <p:spPr>
          <a:xfrm rot="10800000" flipH="1">
            <a:off x="6530534" y="703175"/>
            <a:ext cx="1115229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1" name="Google Shape;13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400" y="2457450"/>
            <a:ext cx="5587997" cy="314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5374" y="-152400"/>
            <a:ext cx="4467226" cy="251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79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3"/>
          <p:cNvSpPr txBox="1">
            <a:spLocks noGrp="1"/>
          </p:cNvSpPr>
          <p:nvPr>
            <p:ph type="subTitle" idx="1"/>
          </p:nvPr>
        </p:nvSpPr>
        <p:spPr>
          <a:xfrm>
            <a:off x="914400" y="1865868"/>
            <a:ext cx="3651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6" name="Google Shape;986;p23"/>
          <p:cNvSpPr txBox="1">
            <a:spLocks noGrp="1"/>
          </p:cNvSpPr>
          <p:nvPr>
            <p:ph type="subTitle" idx="2"/>
          </p:nvPr>
        </p:nvSpPr>
        <p:spPr>
          <a:xfrm>
            <a:off x="914400" y="2859300"/>
            <a:ext cx="36516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23"/>
          <p:cNvSpPr txBox="1">
            <a:spLocks noGrp="1"/>
          </p:cNvSpPr>
          <p:nvPr>
            <p:ph type="subTitle" idx="3"/>
          </p:nvPr>
        </p:nvSpPr>
        <p:spPr>
          <a:xfrm>
            <a:off x="914400" y="3853135"/>
            <a:ext cx="3651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8" name="Google Shape;988;p23"/>
          <p:cNvSpPr txBox="1">
            <a:spLocks noGrp="1"/>
          </p:cNvSpPr>
          <p:nvPr>
            <p:ph type="title" hasCustomPrompt="1"/>
          </p:nvPr>
        </p:nvSpPr>
        <p:spPr>
          <a:xfrm>
            <a:off x="914400" y="1373735"/>
            <a:ext cx="20091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3"/>
          <p:cNvSpPr txBox="1">
            <a:spLocks noGrp="1"/>
          </p:cNvSpPr>
          <p:nvPr>
            <p:ph type="title" idx="4" hasCustomPrompt="1"/>
          </p:nvPr>
        </p:nvSpPr>
        <p:spPr>
          <a:xfrm>
            <a:off x="914400" y="2373215"/>
            <a:ext cx="20091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0" name="Google Shape;990;p23"/>
          <p:cNvSpPr txBox="1">
            <a:spLocks noGrp="1"/>
          </p:cNvSpPr>
          <p:nvPr>
            <p:ph type="title" idx="5" hasCustomPrompt="1"/>
          </p:nvPr>
        </p:nvSpPr>
        <p:spPr>
          <a:xfrm>
            <a:off x="914400" y="3362033"/>
            <a:ext cx="20091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taatliches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"/>
              <a:buNone/>
              <a:defRPr sz="14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3"/>
          <p:cNvSpPr txBox="1">
            <a:spLocks noGrp="1"/>
          </p:cNvSpPr>
          <p:nvPr>
            <p:ph type="title" idx="6"/>
          </p:nvPr>
        </p:nvSpPr>
        <p:spPr>
          <a:xfrm>
            <a:off x="868325" y="548472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"/>
          <p:cNvSpPr/>
          <p:nvPr/>
        </p:nvSpPr>
        <p:spPr>
          <a:xfrm>
            <a:off x="6411464" y="4341794"/>
            <a:ext cx="2814673" cy="858022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3"/>
          <p:cNvSpPr/>
          <p:nvPr/>
        </p:nvSpPr>
        <p:spPr>
          <a:xfrm>
            <a:off x="-2" y="-118694"/>
            <a:ext cx="2668237" cy="406084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3"/>
          <p:cNvSpPr/>
          <p:nvPr/>
        </p:nvSpPr>
        <p:spPr>
          <a:xfrm>
            <a:off x="-1" y="-118700"/>
            <a:ext cx="1946477" cy="876726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5" name="Google Shape;9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1700" y="3608350"/>
            <a:ext cx="2865178" cy="161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3"/>
          <p:cNvPicPr preferRelativeResize="0"/>
          <p:nvPr/>
        </p:nvPicPr>
        <p:blipFill rotWithShape="1">
          <a:blip r:embed="rId3">
            <a:alphaModFix/>
          </a:blip>
          <a:srcRect t="63227" b="29"/>
          <a:stretch/>
        </p:blipFill>
        <p:spPr>
          <a:xfrm>
            <a:off x="-179200" y="-295274"/>
            <a:ext cx="1211950" cy="76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_2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>
            <a:spLocks noGrp="1"/>
          </p:cNvSpPr>
          <p:nvPr>
            <p:ph type="title"/>
          </p:nvPr>
        </p:nvSpPr>
        <p:spPr>
          <a:xfrm>
            <a:off x="4579962" y="1665460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2" name="Google Shape;1452;p33"/>
          <p:cNvSpPr txBox="1">
            <a:spLocks noGrp="1"/>
          </p:cNvSpPr>
          <p:nvPr>
            <p:ph type="subTitle" idx="1"/>
          </p:nvPr>
        </p:nvSpPr>
        <p:spPr>
          <a:xfrm>
            <a:off x="4572000" y="2587749"/>
            <a:ext cx="3657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3" name="Google Shape;1453;p33"/>
          <p:cNvGrpSpPr/>
          <p:nvPr/>
        </p:nvGrpSpPr>
        <p:grpSpPr>
          <a:xfrm>
            <a:off x="6912145" y="4433249"/>
            <a:ext cx="4477807" cy="839588"/>
            <a:chOff x="3098100" y="3849750"/>
            <a:chExt cx="940775" cy="270425"/>
          </a:xfrm>
        </p:grpSpPr>
        <p:sp>
          <p:nvSpPr>
            <p:cNvPr id="1454" name="Google Shape;1454;p33"/>
            <p:cNvSpPr/>
            <p:nvPr/>
          </p:nvSpPr>
          <p:spPr>
            <a:xfrm>
              <a:off x="3304800" y="3882975"/>
              <a:ext cx="665525" cy="237200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098100" y="3849750"/>
              <a:ext cx="940775" cy="270425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304800" y="3964300"/>
              <a:ext cx="665525" cy="155875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-731964" y="-152400"/>
            <a:ext cx="4770701" cy="5600699"/>
            <a:chOff x="-731964" y="-152400"/>
            <a:chExt cx="4770701" cy="5600699"/>
          </a:xfrm>
        </p:grpSpPr>
        <p:sp>
          <p:nvSpPr>
            <p:cNvPr id="1458" name="Google Shape;1458;p33"/>
            <p:cNvSpPr/>
            <p:nvPr/>
          </p:nvSpPr>
          <p:spPr>
            <a:xfrm rot="10800000">
              <a:off x="-731964" y="433244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 rot="10800000">
              <a:off x="-729152" y="433569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33"/>
            <p:cNvGrpSpPr/>
            <p:nvPr/>
          </p:nvGrpSpPr>
          <p:grpSpPr>
            <a:xfrm flipH="1">
              <a:off x="-597508" y="-49993"/>
              <a:ext cx="4636245" cy="5256773"/>
              <a:chOff x="3268325" y="3013975"/>
              <a:chExt cx="1443800" cy="1106200"/>
            </a:xfrm>
          </p:grpSpPr>
          <p:sp>
            <p:nvSpPr>
              <p:cNvPr id="1461" name="Google Shape;1461;p33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33"/>
            <p:cNvPicPr preferRelativeResize="0"/>
            <p:nvPr/>
          </p:nvPicPr>
          <p:blipFill rotWithShape="1">
            <a:blip r:embed="rId2">
              <a:alphaModFix/>
            </a:blip>
            <a:srcRect r="41660"/>
            <a:stretch/>
          </p:blipFill>
          <p:spPr>
            <a:xfrm>
              <a:off x="-627150" y="-152400"/>
              <a:ext cx="2884579" cy="2781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33"/>
            <p:cNvPicPr preferRelativeResize="0"/>
            <p:nvPr/>
          </p:nvPicPr>
          <p:blipFill rotWithShape="1">
            <a:blip r:embed="rId3">
              <a:alphaModFix/>
            </a:blip>
            <a:srcRect l="49479"/>
            <a:stretch/>
          </p:blipFill>
          <p:spPr>
            <a:xfrm>
              <a:off x="-587773" y="3690950"/>
              <a:ext cx="1578374" cy="1757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9" r:id="rId8"/>
    <p:sldLayoutId id="2147483679" r:id="rId9"/>
    <p:sldLayoutId id="2147483680" r:id="rId10"/>
    <p:sldLayoutId id="2147483681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Видове връзки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5"/>
          <p:cNvSpPr txBox="1">
            <a:spLocks noGrp="1"/>
          </p:cNvSpPr>
          <p:nvPr>
            <p:ph type="title"/>
          </p:nvPr>
        </p:nvSpPr>
        <p:spPr>
          <a:xfrm>
            <a:off x="3601537" y="1281198"/>
            <a:ext cx="4579962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One-to-One</a:t>
            </a:r>
            <a:endParaRPr sz="4000" dirty="0"/>
          </a:p>
        </p:txBody>
      </p:sp>
      <p:sp>
        <p:nvSpPr>
          <p:cNvPr id="1934" name="Google Shape;1934;p45"/>
          <p:cNvSpPr txBox="1">
            <a:spLocks noGrp="1"/>
          </p:cNvSpPr>
          <p:nvPr>
            <p:ph type="subTitle" idx="1"/>
          </p:nvPr>
        </p:nvSpPr>
        <p:spPr>
          <a:xfrm>
            <a:off x="3132925" y="2203487"/>
            <a:ext cx="5040611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</a:pPr>
            <a:r>
              <a:rPr lang="bg-BG" sz="2000" dirty="0"/>
              <a:t>Един запис в една таблица има връзка с един запис в друга таблица.</a:t>
            </a:r>
          </a:p>
          <a:p>
            <a:pPr marL="0" lvl="0" indent="0" algn="r" rtl="0">
              <a:spcBef>
                <a:spcPts val="0"/>
              </a:spcBef>
            </a:pPr>
            <a:r>
              <a:rPr lang="bg-BG" sz="2400" b="1" dirty="0"/>
              <a:t>Пример</a:t>
            </a:r>
            <a:endParaRPr lang="bg-BG" sz="2000" b="1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</a:pPr>
            <a:r>
              <a:rPr lang="bg-BG" sz="2000" dirty="0"/>
              <a:t>Един човек има един паспорт.</a:t>
            </a:r>
            <a:endParaRPr sz="2000" dirty="0"/>
          </a:p>
        </p:txBody>
      </p:sp>
      <p:grpSp>
        <p:nvGrpSpPr>
          <p:cNvPr id="1935" name="Google Shape;1935;p45"/>
          <p:cNvGrpSpPr/>
          <p:nvPr/>
        </p:nvGrpSpPr>
        <p:grpSpPr>
          <a:xfrm flipH="1">
            <a:off x="-597508" y="-49993"/>
            <a:ext cx="4636245" cy="5256773"/>
            <a:chOff x="3268325" y="3013975"/>
            <a:chExt cx="1443800" cy="1106200"/>
          </a:xfrm>
        </p:grpSpPr>
        <p:sp>
          <p:nvSpPr>
            <p:cNvPr id="1936" name="Google Shape;1936;p45"/>
            <p:cNvSpPr/>
            <p:nvPr/>
          </p:nvSpPr>
          <p:spPr>
            <a:xfrm>
              <a:off x="3268325" y="3013975"/>
              <a:ext cx="274950" cy="149575"/>
            </a:xfrm>
            <a:custGeom>
              <a:avLst/>
              <a:gdLst/>
              <a:ahLst/>
              <a:cxnLst/>
              <a:rect l="l" t="t" r="r" b="b"/>
              <a:pathLst>
                <a:path w="10998" h="5983" extrusionOk="0">
                  <a:moveTo>
                    <a:pt x="1" y="1"/>
                  </a:moveTo>
                  <a:cubicBezTo>
                    <a:pt x="1367" y="1752"/>
                    <a:pt x="2900" y="3353"/>
                    <a:pt x="4795" y="4495"/>
                  </a:cubicBezTo>
                  <a:cubicBezTo>
                    <a:pt x="6348" y="5429"/>
                    <a:pt x="8202" y="5983"/>
                    <a:pt x="10007" y="5983"/>
                  </a:cubicBezTo>
                  <a:cubicBezTo>
                    <a:pt x="10340" y="5983"/>
                    <a:pt x="10671" y="5964"/>
                    <a:pt x="10998" y="5925"/>
                  </a:cubicBezTo>
                  <a:cubicBezTo>
                    <a:pt x="10617" y="3974"/>
                    <a:pt x="10586" y="1960"/>
                    <a:pt x="10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543250" y="3013975"/>
              <a:ext cx="893200" cy="1018300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532950" y="3013975"/>
              <a:ext cx="491525" cy="178275"/>
            </a:xfrm>
            <a:custGeom>
              <a:avLst/>
              <a:gdLst/>
              <a:ahLst/>
              <a:cxnLst/>
              <a:rect l="l" t="t" r="r" b="b"/>
              <a:pathLst>
                <a:path w="19661" h="7131" extrusionOk="0">
                  <a:moveTo>
                    <a:pt x="362" y="1"/>
                  </a:moveTo>
                  <a:cubicBezTo>
                    <a:pt x="1" y="1960"/>
                    <a:pt x="32" y="3974"/>
                    <a:pt x="413" y="5925"/>
                  </a:cubicBezTo>
                  <a:cubicBezTo>
                    <a:pt x="1575" y="5790"/>
                    <a:pt x="2692" y="5405"/>
                    <a:pt x="3660" y="4713"/>
                  </a:cubicBezTo>
                  <a:cubicBezTo>
                    <a:pt x="5149" y="3650"/>
                    <a:pt x="6409" y="1885"/>
                    <a:pt x="8226" y="1885"/>
                  </a:cubicBezTo>
                  <a:cubicBezTo>
                    <a:pt x="8251" y="1885"/>
                    <a:pt x="8275" y="1885"/>
                    <a:pt x="8299" y="1886"/>
                  </a:cubicBezTo>
                  <a:cubicBezTo>
                    <a:pt x="9765" y="1922"/>
                    <a:pt x="10895" y="3139"/>
                    <a:pt x="11785" y="4304"/>
                  </a:cubicBezTo>
                  <a:cubicBezTo>
                    <a:pt x="12677" y="5466"/>
                    <a:pt x="13645" y="6760"/>
                    <a:pt x="15076" y="7067"/>
                  </a:cubicBezTo>
                  <a:cubicBezTo>
                    <a:pt x="15275" y="7110"/>
                    <a:pt x="15473" y="7130"/>
                    <a:pt x="15669" y="7130"/>
                  </a:cubicBezTo>
                  <a:cubicBezTo>
                    <a:pt x="17448" y="7130"/>
                    <a:pt x="19041" y="5447"/>
                    <a:pt x="19412" y="3636"/>
                  </a:cubicBezTo>
                  <a:cubicBezTo>
                    <a:pt x="19661" y="2430"/>
                    <a:pt x="19521" y="1207"/>
                    <a:pt x="1923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244025" y="3013975"/>
              <a:ext cx="468100" cy="104210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201350" y="3929300"/>
              <a:ext cx="510775" cy="190875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057600" y="3658800"/>
              <a:ext cx="265050" cy="295800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42" name="Google Shape;1942;p45"/>
          <p:cNvPicPr preferRelativeResize="0"/>
          <p:nvPr/>
        </p:nvPicPr>
        <p:blipFill rotWithShape="1">
          <a:blip r:embed="rId3">
            <a:alphaModFix/>
          </a:blip>
          <a:srcRect r="41660"/>
          <a:stretch/>
        </p:blipFill>
        <p:spPr>
          <a:xfrm>
            <a:off x="-627150" y="-152400"/>
            <a:ext cx="2884579" cy="27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5"/>
          <p:cNvPicPr preferRelativeResize="0"/>
          <p:nvPr/>
        </p:nvPicPr>
        <p:blipFill rotWithShape="1">
          <a:blip r:embed="rId4">
            <a:alphaModFix/>
          </a:blip>
          <a:srcRect l="49479"/>
          <a:stretch/>
        </p:blipFill>
        <p:spPr>
          <a:xfrm>
            <a:off x="-587773" y="3690950"/>
            <a:ext cx="1578374" cy="175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932317" y="1081610"/>
            <a:ext cx="5128029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One-to-Many</a:t>
            </a:r>
            <a:endParaRPr sz="4000" dirty="0"/>
          </a:p>
        </p:txBody>
      </p:sp>
      <p:sp>
        <p:nvSpPr>
          <p:cNvPr id="1964" name="Google Shape;1964;p47"/>
          <p:cNvSpPr txBox="1">
            <a:spLocks noGrp="1"/>
          </p:cNvSpPr>
          <p:nvPr>
            <p:ph type="subTitle" idx="1"/>
          </p:nvPr>
        </p:nvSpPr>
        <p:spPr>
          <a:xfrm>
            <a:off x="931998" y="2005345"/>
            <a:ext cx="5128029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000" dirty="0"/>
              <a:t>Един запис в една таблица има връзка с много записи в друга таблица.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400" b="1" dirty="0"/>
              <a:t>Пример</a:t>
            </a:r>
            <a:endParaRPr lang="bg-BG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000" dirty="0"/>
              <a:t>Една библиотека съхранява много книги.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grpSp>
        <p:nvGrpSpPr>
          <p:cNvPr id="1969" name="Google Shape;1969;p47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970" name="Google Shape;1970;p47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971" name="Google Shape;1971;p47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74" name="Google Shape;197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5" name="Google Shape;1975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5"/>
          <p:cNvSpPr txBox="1">
            <a:spLocks noGrp="1"/>
          </p:cNvSpPr>
          <p:nvPr>
            <p:ph type="title"/>
          </p:nvPr>
        </p:nvSpPr>
        <p:spPr>
          <a:xfrm>
            <a:off x="3601537" y="1281198"/>
            <a:ext cx="4579962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Many-to-Many</a:t>
            </a:r>
            <a:br>
              <a:rPr lang="en-US" sz="4000" dirty="0"/>
            </a:br>
            <a:r>
              <a:rPr lang="en-US" sz="4000" dirty="0"/>
              <a:t>(mapping table)</a:t>
            </a:r>
            <a:endParaRPr sz="4000" dirty="0"/>
          </a:p>
        </p:txBody>
      </p:sp>
      <p:sp>
        <p:nvSpPr>
          <p:cNvPr id="1934" name="Google Shape;1934;p45"/>
          <p:cNvSpPr txBox="1">
            <a:spLocks noGrp="1"/>
          </p:cNvSpPr>
          <p:nvPr>
            <p:ph type="subTitle" idx="1"/>
          </p:nvPr>
        </p:nvSpPr>
        <p:spPr>
          <a:xfrm>
            <a:off x="2622857" y="2203486"/>
            <a:ext cx="5550679" cy="2585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</a:pPr>
            <a:r>
              <a:rPr lang="bg-BG" sz="2000" dirty="0"/>
              <a:t>Много записи в една таблица имат връзка с много записи в друга таблица. С помощта на трета </a:t>
            </a:r>
            <a:r>
              <a:rPr lang="en-US" sz="2000" dirty="0"/>
              <a:t>mapping </a:t>
            </a:r>
            <a:r>
              <a:rPr lang="bg-BG" sz="2000" dirty="0"/>
              <a:t>таблица се свързват другите две.</a:t>
            </a:r>
          </a:p>
          <a:p>
            <a:pPr marL="0" lvl="0" indent="0" algn="r" rtl="0">
              <a:spcBef>
                <a:spcPts val="0"/>
              </a:spcBef>
            </a:pPr>
            <a:r>
              <a:rPr lang="bg-BG" sz="2400" b="1" dirty="0"/>
              <a:t>Пример</a:t>
            </a:r>
            <a:endParaRPr lang="bg-BG" sz="2000" b="1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</a:pPr>
            <a:r>
              <a:rPr lang="bg-BG" sz="2000" dirty="0"/>
              <a:t>Много ученици могат да записват много курсове.</a:t>
            </a:r>
            <a:r>
              <a:rPr lang="en-US" sz="2000" dirty="0"/>
              <a:t> </a:t>
            </a:r>
            <a:r>
              <a:rPr lang="bg-BG" sz="2000" dirty="0"/>
              <a:t>В списък със записани курсове, може да видим кой ученик какъв курс е записал.</a:t>
            </a:r>
            <a:endParaRPr sz="2000" dirty="0"/>
          </a:p>
        </p:txBody>
      </p:sp>
      <p:grpSp>
        <p:nvGrpSpPr>
          <p:cNvPr id="1935" name="Google Shape;1935;p45"/>
          <p:cNvGrpSpPr/>
          <p:nvPr/>
        </p:nvGrpSpPr>
        <p:grpSpPr>
          <a:xfrm flipH="1">
            <a:off x="-597508" y="-49993"/>
            <a:ext cx="4636245" cy="5256773"/>
            <a:chOff x="3268325" y="3013975"/>
            <a:chExt cx="1443800" cy="1106200"/>
          </a:xfrm>
        </p:grpSpPr>
        <p:sp>
          <p:nvSpPr>
            <p:cNvPr id="1936" name="Google Shape;1936;p45"/>
            <p:cNvSpPr/>
            <p:nvPr/>
          </p:nvSpPr>
          <p:spPr>
            <a:xfrm>
              <a:off x="3268325" y="3013975"/>
              <a:ext cx="274950" cy="149575"/>
            </a:xfrm>
            <a:custGeom>
              <a:avLst/>
              <a:gdLst/>
              <a:ahLst/>
              <a:cxnLst/>
              <a:rect l="l" t="t" r="r" b="b"/>
              <a:pathLst>
                <a:path w="10998" h="5983" extrusionOk="0">
                  <a:moveTo>
                    <a:pt x="1" y="1"/>
                  </a:moveTo>
                  <a:cubicBezTo>
                    <a:pt x="1367" y="1752"/>
                    <a:pt x="2900" y="3353"/>
                    <a:pt x="4795" y="4495"/>
                  </a:cubicBezTo>
                  <a:cubicBezTo>
                    <a:pt x="6348" y="5429"/>
                    <a:pt x="8202" y="5983"/>
                    <a:pt x="10007" y="5983"/>
                  </a:cubicBezTo>
                  <a:cubicBezTo>
                    <a:pt x="10340" y="5983"/>
                    <a:pt x="10671" y="5964"/>
                    <a:pt x="10998" y="5925"/>
                  </a:cubicBezTo>
                  <a:cubicBezTo>
                    <a:pt x="10617" y="3974"/>
                    <a:pt x="10586" y="1960"/>
                    <a:pt x="10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543250" y="3013975"/>
              <a:ext cx="893200" cy="1018300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532950" y="3013975"/>
              <a:ext cx="491525" cy="178275"/>
            </a:xfrm>
            <a:custGeom>
              <a:avLst/>
              <a:gdLst/>
              <a:ahLst/>
              <a:cxnLst/>
              <a:rect l="l" t="t" r="r" b="b"/>
              <a:pathLst>
                <a:path w="19661" h="7131" extrusionOk="0">
                  <a:moveTo>
                    <a:pt x="362" y="1"/>
                  </a:moveTo>
                  <a:cubicBezTo>
                    <a:pt x="1" y="1960"/>
                    <a:pt x="32" y="3974"/>
                    <a:pt x="413" y="5925"/>
                  </a:cubicBezTo>
                  <a:cubicBezTo>
                    <a:pt x="1575" y="5790"/>
                    <a:pt x="2692" y="5405"/>
                    <a:pt x="3660" y="4713"/>
                  </a:cubicBezTo>
                  <a:cubicBezTo>
                    <a:pt x="5149" y="3650"/>
                    <a:pt x="6409" y="1885"/>
                    <a:pt x="8226" y="1885"/>
                  </a:cubicBezTo>
                  <a:cubicBezTo>
                    <a:pt x="8251" y="1885"/>
                    <a:pt x="8275" y="1885"/>
                    <a:pt x="8299" y="1886"/>
                  </a:cubicBezTo>
                  <a:cubicBezTo>
                    <a:pt x="9765" y="1922"/>
                    <a:pt x="10895" y="3139"/>
                    <a:pt x="11785" y="4304"/>
                  </a:cubicBezTo>
                  <a:cubicBezTo>
                    <a:pt x="12677" y="5466"/>
                    <a:pt x="13645" y="6760"/>
                    <a:pt x="15076" y="7067"/>
                  </a:cubicBezTo>
                  <a:cubicBezTo>
                    <a:pt x="15275" y="7110"/>
                    <a:pt x="15473" y="7130"/>
                    <a:pt x="15669" y="7130"/>
                  </a:cubicBezTo>
                  <a:cubicBezTo>
                    <a:pt x="17448" y="7130"/>
                    <a:pt x="19041" y="5447"/>
                    <a:pt x="19412" y="3636"/>
                  </a:cubicBezTo>
                  <a:cubicBezTo>
                    <a:pt x="19661" y="2430"/>
                    <a:pt x="19521" y="1207"/>
                    <a:pt x="1923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244025" y="3013975"/>
              <a:ext cx="468100" cy="104210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201350" y="3929300"/>
              <a:ext cx="510775" cy="190875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057600" y="3658800"/>
              <a:ext cx="265050" cy="295800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42" name="Google Shape;1942;p45"/>
          <p:cNvPicPr preferRelativeResize="0"/>
          <p:nvPr/>
        </p:nvPicPr>
        <p:blipFill rotWithShape="1">
          <a:blip r:embed="rId3">
            <a:alphaModFix/>
          </a:blip>
          <a:srcRect r="41660"/>
          <a:stretch/>
        </p:blipFill>
        <p:spPr>
          <a:xfrm>
            <a:off x="-627150" y="-152400"/>
            <a:ext cx="2884579" cy="27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5"/>
          <p:cNvPicPr preferRelativeResize="0"/>
          <p:nvPr/>
        </p:nvPicPr>
        <p:blipFill rotWithShape="1">
          <a:blip r:embed="rId4">
            <a:alphaModFix/>
          </a:blip>
          <a:srcRect l="49479"/>
          <a:stretch/>
        </p:blipFill>
        <p:spPr>
          <a:xfrm>
            <a:off x="-587773" y="3690950"/>
            <a:ext cx="1578374" cy="1757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80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932317" y="1081610"/>
            <a:ext cx="5128029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Self-Reference</a:t>
            </a:r>
            <a:endParaRPr sz="4000" dirty="0"/>
          </a:p>
        </p:txBody>
      </p:sp>
      <p:sp>
        <p:nvSpPr>
          <p:cNvPr id="1964" name="Google Shape;1964;p47"/>
          <p:cNvSpPr txBox="1">
            <a:spLocks noGrp="1"/>
          </p:cNvSpPr>
          <p:nvPr>
            <p:ph type="subTitle" idx="1"/>
          </p:nvPr>
        </p:nvSpPr>
        <p:spPr>
          <a:xfrm>
            <a:off x="931999" y="2005345"/>
            <a:ext cx="4895388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000" dirty="0"/>
              <a:t>Един запис в една таблица има връзка с друг запис в същата таблица.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400" b="1" dirty="0"/>
              <a:t>Пример</a:t>
            </a:r>
            <a:endParaRPr lang="bg-BG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000" dirty="0"/>
              <a:t>Един служител има един мениджър и двамата са вид потребители.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grpSp>
        <p:nvGrpSpPr>
          <p:cNvPr id="1969" name="Google Shape;1969;p47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970" name="Google Shape;1970;p47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971" name="Google Shape;1971;p47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74" name="Google Shape;197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5" name="Google Shape;1975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2141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997A3-730B-AA39-042A-EFFE0052FDC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914400" y="118981"/>
            <a:ext cx="7315200" cy="548700"/>
          </a:xfrm>
        </p:spPr>
        <p:txBody>
          <a:bodyPr/>
          <a:lstStyle/>
          <a:p>
            <a:pPr algn="ctr"/>
            <a:r>
              <a:rPr lang="en-US" dirty="0"/>
              <a:t>Shoe4U Database</a:t>
            </a:r>
            <a:endParaRPr lang="bg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3DA2D0-50DB-7AC3-6B89-99255123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96" y="831272"/>
            <a:ext cx="5636608" cy="379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68"/>
          <p:cNvSpPr txBox="1"/>
          <p:nvPr/>
        </p:nvSpPr>
        <p:spPr>
          <a:xfrm>
            <a:off x="894598" y="4255350"/>
            <a:ext cx="33495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5" name="Google Shape;2645;p68"/>
          <p:cNvSpPr txBox="1">
            <a:spLocks noGrp="1"/>
          </p:cNvSpPr>
          <p:nvPr>
            <p:ph type="ctrTitle"/>
          </p:nvPr>
        </p:nvSpPr>
        <p:spPr>
          <a:xfrm>
            <a:off x="894598" y="1053863"/>
            <a:ext cx="4980878" cy="2297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отделеното време!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 ExtraBold</vt:lpstr>
      <vt:lpstr>Arial</vt:lpstr>
      <vt:lpstr>Staatliches</vt:lpstr>
      <vt:lpstr>Lato</vt:lpstr>
      <vt:lpstr>Roboto Condensed</vt:lpstr>
      <vt:lpstr>Montserrat Black</vt:lpstr>
      <vt:lpstr>Freesia Pitch Deck by Slidesgo</vt:lpstr>
      <vt:lpstr>Видове връзки</vt:lpstr>
      <vt:lpstr>One-to-One</vt:lpstr>
      <vt:lpstr>One-to-Many</vt:lpstr>
      <vt:lpstr>Many-to-Many (mapping table)</vt:lpstr>
      <vt:lpstr>Self-Reference</vt:lpstr>
      <vt:lpstr>Shoe4U Database</vt:lpstr>
      <vt:lpstr>Благодаря за отделеното време!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Видове връзки</dc:title>
  <dc:creator>Stefani Kocheva</dc:creator>
  <cp:lastModifiedBy>Стефани С. Кочева</cp:lastModifiedBy>
  <cp:revision>1</cp:revision>
  <dcterms:modified xsi:type="dcterms:W3CDTF">2023-10-22T14:23:16Z</dcterms:modified>
</cp:coreProperties>
</file>