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Comfortaa"/>
      <p:regular r:id="rId16"/>
    </p:embeddedFont>
    <p:embeddedFont>
      <p:font typeface="Comfortaa"/>
      <p:regular r:id="rId17"/>
    </p:embeddedFont>
    <p:embeddedFont>
      <p:font typeface="Raleway"/>
      <p:regular r:id="rId18"/>
    </p:embeddedFont>
    <p:embeddedFont>
      <p:font typeface="Raleway"/>
      <p:regular r:id="rId19"/>
    </p:embeddedFont>
    <p:embeddedFont>
      <p:font typeface="Raleway"/>
      <p:regular r:id="rId20"/>
    </p:embeddedFont>
    <p:embeddedFont>
      <p:font typeface="Raleway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160" y="1287780"/>
            <a:ext cx="2926080" cy="565404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2568416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მოკლე მიმოხილვა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6350437" y="3624501"/>
            <a:ext cx="7415927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850"/>
              </a:lnSpc>
              <a:buNone/>
            </a:pPr>
            <a:r>
              <a:rPr lang="en-US" sz="24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1. Inputs და ყველა მისი ტიპი,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6350437" y="4395907"/>
            <a:ext cx="7415927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850"/>
              </a:lnSpc>
              <a:buNone/>
            </a:pPr>
            <a:r>
              <a:rPr lang="en-US" sz="24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2. Label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350437" y="5167313"/>
            <a:ext cx="7415927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850"/>
              </a:lnSpc>
              <a:buNone/>
            </a:pPr>
            <a:r>
              <a:rPr lang="en-US" sz="24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3. ჰიპერლინკები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031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658" y="2621518"/>
            <a:ext cx="4870966" cy="298727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1655" y="676989"/>
            <a:ext cx="7420689" cy="13675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Input ელემენტის ფუნქცია</a:t>
            </a:r>
            <a:endParaRPr lang="en-US" sz="4300" dirty="0"/>
          </a:p>
        </p:txBody>
      </p:sp>
      <p:sp>
        <p:nvSpPr>
          <p:cNvPr id="5" name="Text 1"/>
          <p:cNvSpPr/>
          <p:nvPr/>
        </p:nvSpPr>
        <p:spPr>
          <a:xfrm>
            <a:off x="861655" y="2413754"/>
            <a:ext cx="7420689" cy="7877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Input ელემენტის ძირითადი მიზანი არის მომხმარებლისგან ინფორმაციის შეგროვება.</a:t>
            </a:r>
            <a:endParaRPr lang="en-US" sz="1900" dirty="0"/>
          </a:p>
        </p:txBody>
      </p:sp>
      <p:sp>
        <p:nvSpPr>
          <p:cNvPr id="6" name="Shape 2"/>
          <p:cNvSpPr/>
          <p:nvPr/>
        </p:nvSpPr>
        <p:spPr>
          <a:xfrm>
            <a:off x="861655" y="3478411"/>
            <a:ext cx="7420689" cy="834152"/>
          </a:xfrm>
          <a:prstGeom prst="roundRect">
            <a:avLst>
              <a:gd name="adj" fmla="val 44273"/>
            </a:avLst>
          </a:prstGeom>
          <a:solidFill>
            <a:srgbClr val="46464A"/>
          </a:solidFill>
          <a:ln/>
        </p:spPr>
      </p:sp>
      <p:sp>
        <p:nvSpPr>
          <p:cNvPr id="7" name="Text 3"/>
          <p:cNvSpPr/>
          <p:nvPr/>
        </p:nvSpPr>
        <p:spPr>
          <a:xfrm>
            <a:off x="1107758" y="3724513"/>
            <a:ext cx="2735580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ტექსტის შეყვანა</a:t>
            </a:r>
            <a:endParaRPr lang="en-US" sz="2150" dirty="0"/>
          </a:p>
        </p:txBody>
      </p:sp>
      <p:sp>
        <p:nvSpPr>
          <p:cNvPr id="8" name="Shape 4"/>
          <p:cNvSpPr/>
          <p:nvPr/>
        </p:nvSpPr>
        <p:spPr>
          <a:xfrm>
            <a:off x="861655" y="4558665"/>
            <a:ext cx="7420689" cy="834152"/>
          </a:xfrm>
          <a:prstGeom prst="roundRect">
            <a:avLst>
              <a:gd name="adj" fmla="val 44273"/>
            </a:avLst>
          </a:prstGeom>
          <a:solidFill>
            <a:srgbClr val="46464A"/>
          </a:solidFill>
          <a:ln/>
        </p:spPr>
      </p:sp>
      <p:sp>
        <p:nvSpPr>
          <p:cNvPr id="9" name="Text 5"/>
          <p:cNvSpPr/>
          <p:nvPr/>
        </p:nvSpPr>
        <p:spPr>
          <a:xfrm>
            <a:off x="1107758" y="4804767"/>
            <a:ext cx="2735580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პაროლის შეყვანა</a:t>
            </a:r>
            <a:endParaRPr lang="en-US" sz="2150" dirty="0"/>
          </a:p>
        </p:txBody>
      </p:sp>
      <p:sp>
        <p:nvSpPr>
          <p:cNvPr id="10" name="Shape 6"/>
          <p:cNvSpPr/>
          <p:nvPr/>
        </p:nvSpPr>
        <p:spPr>
          <a:xfrm>
            <a:off x="861655" y="5638919"/>
            <a:ext cx="7420689" cy="834152"/>
          </a:xfrm>
          <a:prstGeom prst="roundRect">
            <a:avLst>
              <a:gd name="adj" fmla="val 44273"/>
            </a:avLst>
          </a:prstGeom>
          <a:solidFill>
            <a:srgbClr val="46464A"/>
          </a:solidFill>
          <a:ln/>
        </p:spPr>
      </p:sp>
      <p:sp>
        <p:nvSpPr>
          <p:cNvPr id="11" name="Text 7"/>
          <p:cNvSpPr/>
          <p:nvPr/>
        </p:nvSpPr>
        <p:spPr>
          <a:xfrm>
            <a:off x="1107758" y="5885021"/>
            <a:ext cx="4756309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ელ. ფოსტის მისამართის შეყვანა</a:t>
            </a:r>
            <a:endParaRPr lang="en-US" sz="2150" dirty="0"/>
          </a:p>
        </p:txBody>
      </p:sp>
      <p:sp>
        <p:nvSpPr>
          <p:cNvPr id="12" name="Shape 8"/>
          <p:cNvSpPr/>
          <p:nvPr/>
        </p:nvSpPr>
        <p:spPr>
          <a:xfrm>
            <a:off x="861655" y="6719173"/>
            <a:ext cx="7420689" cy="834152"/>
          </a:xfrm>
          <a:prstGeom prst="roundRect">
            <a:avLst>
              <a:gd name="adj" fmla="val 44273"/>
            </a:avLst>
          </a:prstGeom>
          <a:solidFill>
            <a:srgbClr val="46464A"/>
          </a:solidFill>
          <a:ln/>
        </p:spPr>
      </p:sp>
      <p:sp>
        <p:nvSpPr>
          <p:cNvPr id="13" name="Text 9"/>
          <p:cNvSpPr/>
          <p:nvPr/>
        </p:nvSpPr>
        <p:spPr>
          <a:xfrm>
            <a:off x="1107758" y="6965275"/>
            <a:ext cx="2735580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რიცხვის შეყვანა</a:t>
            </a:r>
            <a:endParaRPr lang="en-US" sz="21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6283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11" y="266224"/>
            <a:ext cx="3787259" cy="213038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321356" y="3249216"/>
            <a:ext cx="6149816" cy="591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650"/>
              </a:lnSpc>
              <a:buNone/>
            </a:pPr>
            <a:r>
              <a:rPr lang="en-US" sz="370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Input ელემენტის ტიპები</a:t>
            </a:r>
            <a:endParaRPr lang="en-US" sz="3700" dirty="0"/>
          </a:p>
        </p:txBody>
      </p:sp>
      <p:sp>
        <p:nvSpPr>
          <p:cNvPr id="5" name="Text 1"/>
          <p:cNvSpPr/>
          <p:nvPr/>
        </p:nvSpPr>
        <p:spPr>
          <a:xfrm>
            <a:off x="1321356" y="4160401"/>
            <a:ext cx="11987689" cy="681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Input ელემენტს აქვს სხვადასხვა ტიპი, რომელიც განსაზღვრავს მომხმარებლის მიერ შეყვანილი ინფორმაციის ტიპს.</a:t>
            </a:r>
            <a:endParaRPr lang="en-US" sz="1650" dirty="0"/>
          </a:p>
        </p:txBody>
      </p:sp>
      <p:sp>
        <p:nvSpPr>
          <p:cNvPr id="6" name="Shape 2"/>
          <p:cNvSpPr/>
          <p:nvPr/>
        </p:nvSpPr>
        <p:spPr>
          <a:xfrm>
            <a:off x="1321356" y="5321022"/>
            <a:ext cx="479227" cy="479227"/>
          </a:xfrm>
          <a:prstGeom prst="roundRect">
            <a:avLst>
              <a:gd name="adj" fmla="val 66680"/>
            </a:avLst>
          </a:prstGeom>
          <a:solidFill>
            <a:srgbClr val="46464A"/>
          </a:solidFill>
          <a:ln/>
        </p:spPr>
      </p:sp>
      <p:sp>
        <p:nvSpPr>
          <p:cNvPr id="7" name="Text 3"/>
          <p:cNvSpPr/>
          <p:nvPr/>
        </p:nvSpPr>
        <p:spPr>
          <a:xfrm>
            <a:off x="1505069" y="5418534"/>
            <a:ext cx="111681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1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013585" y="5321022"/>
            <a:ext cx="2366963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Text Input</a:t>
            </a:r>
            <a:endParaRPr lang="en-US" sz="1850" dirty="0"/>
          </a:p>
        </p:txBody>
      </p:sp>
      <p:sp>
        <p:nvSpPr>
          <p:cNvPr id="9" name="Text 5"/>
          <p:cNvSpPr/>
          <p:nvPr/>
        </p:nvSpPr>
        <p:spPr>
          <a:xfrm>
            <a:off x="2013585" y="5744647"/>
            <a:ext cx="5195173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ტექსტის შეყვანისთვის გამოიყენება.</a:t>
            </a:r>
            <a:endParaRPr lang="en-US" sz="1650" dirty="0"/>
          </a:p>
        </p:txBody>
      </p:sp>
      <p:sp>
        <p:nvSpPr>
          <p:cNvPr id="10" name="Shape 6"/>
          <p:cNvSpPr/>
          <p:nvPr/>
        </p:nvSpPr>
        <p:spPr>
          <a:xfrm>
            <a:off x="7421761" y="5321022"/>
            <a:ext cx="479227" cy="479227"/>
          </a:xfrm>
          <a:prstGeom prst="roundRect">
            <a:avLst>
              <a:gd name="adj" fmla="val 66680"/>
            </a:avLst>
          </a:prstGeom>
          <a:solidFill>
            <a:srgbClr val="46464A"/>
          </a:solidFill>
          <a:ln/>
        </p:spPr>
      </p:sp>
      <p:sp>
        <p:nvSpPr>
          <p:cNvPr id="11" name="Text 7"/>
          <p:cNvSpPr/>
          <p:nvPr/>
        </p:nvSpPr>
        <p:spPr>
          <a:xfrm>
            <a:off x="7577852" y="5418534"/>
            <a:ext cx="167045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2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8113990" y="5321022"/>
            <a:ext cx="2366963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Password Input</a:t>
            </a:r>
            <a:endParaRPr lang="en-US" sz="1850" dirty="0"/>
          </a:p>
        </p:txBody>
      </p:sp>
      <p:sp>
        <p:nvSpPr>
          <p:cNvPr id="13" name="Text 9"/>
          <p:cNvSpPr/>
          <p:nvPr/>
        </p:nvSpPr>
        <p:spPr>
          <a:xfrm>
            <a:off x="8113990" y="5744647"/>
            <a:ext cx="5195173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პაროლის შეყვანისთვის გამოიყენება.</a:t>
            </a:r>
            <a:endParaRPr lang="en-US" sz="1650" dirty="0"/>
          </a:p>
        </p:txBody>
      </p:sp>
      <p:sp>
        <p:nvSpPr>
          <p:cNvPr id="14" name="Shape 10"/>
          <p:cNvSpPr/>
          <p:nvPr/>
        </p:nvSpPr>
        <p:spPr>
          <a:xfrm>
            <a:off x="1321356" y="6537960"/>
            <a:ext cx="479227" cy="479227"/>
          </a:xfrm>
          <a:prstGeom prst="roundRect">
            <a:avLst>
              <a:gd name="adj" fmla="val 66680"/>
            </a:avLst>
          </a:prstGeom>
          <a:solidFill>
            <a:srgbClr val="46464A"/>
          </a:solidFill>
          <a:ln/>
        </p:spPr>
      </p:sp>
      <p:sp>
        <p:nvSpPr>
          <p:cNvPr id="15" name="Text 11"/>
          <p:cNvSpPr/>
          <p:nvPr/>
        </p:nvSpPr>
        <p:spPr>
          <a:xfrm>
            <a:off x="1475899" y="6635472"/>
            <a:ext cx="170140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3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2013585" y="6537960"/>
            <a:ext cx="2366963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Email Input</a:t>
            </a:r>
            <a:endParaRPr lang="en-US" sz="1850" dirty="0"/>
          </a:p>
        </p:txBody>
      </p:sp>
      <p:sp>
        <p:nvSpPr>
          <p:cNvPr id="17" name="Text 13"/>
          <p:cNvSpPr/>
          <p:nvPr/>
        </p:nvSpPr>
        <p:spPr>
          <a:xfrm>
            <a:off x="2013585" y="6961584"/>
            <a:ext cx="5195173" cy="681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ელ. ფოსტის მისამართის შეყვანისთვის გამოიყენება.</a:t>
            </a:r>
            <a:endParaRPr lang="en-US" sz="1650" dirty="0"/>
          </a:p>
        </p:txBody>
      </p:sp>
      <p:sp>
        <p:nvSpPr>
          <p:cNvPr id="18" name="Shape 14"/>
          <p:cNvSpPr/>
          <p:nvPr/>
        </p:nvSpPr>
        <p:spPr>
          <a:xfrm>
            <a:off x="7421761" y="6537960"/>
            <a:ext cx="479227" cy="479227"/>
          </a:xfrm>
          <a:prstGeom prst="roundRect">
            <a:avLst>
              <a:gd name="adj" fmla="val 66680"/>
            </a:avLst>
          </a:prstGeom>
          <a:solidFill>
            <a:srgbClr val="46464A"/>
          </a:solidFill>
          <a:ln/>
        </p:spPr>
      </p:sp>
      <p:sp>
        <p:nvSpPr>
          <p:cNvPr id="19" name="Text 15"/>
          <p:cNvSpPr/>
          <p:nvPr/>
        </p:nvSpPr>
        <p:spPr>
          <a:xfrm>
            <a:off x="7568565" y="6635472"/>
            <a:ext cx="185499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4</a:t>
            </a:r>
            <a:endParaRPr lang="en-US" sz="2200" dirty="0"/>
          </a:p>
        </p:txBody>
      </p:sp>
      <p:sp>
        <p:nvSpPr>
          <p:cNvPr id="20" name="Text 16"/>
          <p:cNvSpPr/>
          <p:nvPr/>
        </p:nvSpPr>
        <p:spPr>
          <a:xfrm>
            <a:off x="8113990" y="6537960"/>
            <a:ext cx="2366963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Number Input</a:t>
            </a:r>
            <a:endParaRPr lang="en-US" sz="1850" dirty="0"/>
          </a:p>
        </p:txBody>
      </p:sp>
      <p:sp>
        <p:nvSpPr>
          <p:cNvPr id="21" name="Text 17"/>
          <p:cNvSpPr/>
          <p:nvPr/>
        </p:nvSpPr>
        <p:spPr>
          <a:xfrm>
            <a:off x="8113990" y="6961584"/>
            <a:ext cx="5195173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რიცხვების შეყვანისთვის გამოიყენება.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433" y="2074545"/>
            <a:ext cx="5037415" cy="408039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412" y="494109"/>
            <a:ext cx="7887176" cy="997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900"/>
              </a:lnSpc>
              <a:buNone/>
            </a:pPr>
            <a:r>
              <a:rPr lang="en-US" sz="310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Input ელემენტის ტიპები (გაგრძელება)</a:t>
            </a:r>
            <a:endParaRPr lang="en-US" sz="3100" dirty="0"/>
          </a:p>
        </p:txBody>
      </p:sp>
      <p:sp>
        <p:nvSpPr>
          <p:cNvPr id="5" name="Shape 1"/>
          <p:cNvSpPr/>
          <p:nvPr/>
        </p:nvSpPr>
        <p:spPr>
          <a:xfrm>
            <a:off x="628412" y="1962626"/>
            <a:ext cx="403979" cy="403979"/>
          </a:xfrm>
          <a:prstGeom prst="roundRect">
            <a:avLst>
              <a:gd name="adj" fmla="val 66670"/>
            </a:avLst>
          </a:prstGeom>
          <a:solidFill>
            <a:srgbClr val="46464A"/>
          </a:solidFill>
          <a:ln/>
        </p:spPr>
      </p:sp>
      <p:sp>
        <p:nvSpPr>
          <p:cNvPr id="6" name="Text 2"/>
          <p:cNvSpPr/>
          <p:nvPr/>
        </p:nvSpPr>
        <p:spPr>
          <a:xfrm>
            <a:off x="783312" y="2044898"/>
            <a:ext cx="94059" cy="239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8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1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211937" y="1962626"/>
            <a:ext cx="1995011" cy="2494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Date Input</a:t>
            </a:r>
            <a:endParaRPr lang="en-US" sz="1550" dirty="0"/>
          </a:p>
        </p:txBody>
      </p:sp>
      <p:sp>
        <p:nvSpPr>
          <p:cNvPr id="8" name="Text 4"/>
          <p:cNvSpPr/>
          <p:nvPr/>
        </p:nvSpPr>
        <p:spPr>
          <a:xfrm>
            <a:off x="1211937" y="2319695"/>
            <a:ext cx="7303651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თარიღის შეყვანისთვის გამოიყენება.</a:t>
            </a:r>
            <a:endParaRPr lang="en-US" sz="1400" dirty="0"/>
          </a:p>
        </p:txBody>
      </p:sp>
      <p:sp>
        <p:nvSpPr>
          <p:cNvPr id="9" name="Shape 5"/>
          <p:cNvSpPr/>
          <p:nvPr/>
        </p:nvSpPr>
        <p:spPr>
          <a:xfrm>
            <a:off x="628412" y="2988350"/>
            <a:ext cx="403979" cy="403979"/>
          </a:xfrm>
          <a:prstGeom prst="roundRect">
            <a:avLst>
              <a:gd name="adj" fmla="val 66670"/>
            </a:avLst>
          </a:prstGeom>
          <a:solidFill>
            <a:srgbClr val="46464A"/>
          </a:solidFill>
          <a:ln/>
        </p:spPr>
      </p:sp>
      <p:sp>
        <p:nvSpPr>
          <p:cNvPr id="10" name="Text 6"/>
          <p:cNvSpPr/>
          <p:nvPr/>
        </p:nvSpPr>
        <p:spPr>
          <a:xfrm>
            <a:off x="759976" y="3070622"/>
            <a:ext cx="140732" cy="239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8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2</a:t>
            </a:r>
            <a:endParaRPr lang="en-US" sz="1850" dirty="0"/>
          </a:p>
        </p:txBody>
      </p:sp>
      <p:sp>
        <p:nvSpPr>
          <p:cNvPr id="11" name="Text 7"/>
          <p:cNvSpPr/>
          <p:nvPr/>
        </p:nvSpPr>
        <p:spPr>
          <a:xfrm>
            <a:off x="1211937" y="2988350"/>
            <a:ext cx="1995011" cy="2494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Checkbox</a:t>
            </a:r>
            <a:endParaRPr lang="en-US" sz="1550" dirty="0"/>
          </a:p>
        </p:txBody>
      </p:sp>
      <p:sp>
        <p:nvSpPr>
          <p:cNvPr id="12" name="Text 8"/>
          <p:cNvSpPr/>
          <p:nvPr/>
        </p:nvSpPr>
        <p:spPr>
          <a:xfrm>
            <a:off x="1211937" y="3345418"/>
            <a:ext cx="7303651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მრავალჯერადი არჩევანისთვის გამოიყენება.</a:t>
            </a:r>
            <a:endParaRPr lang="en-US" sz="1400" dirty="0"/>
          </a:p>
        </p:txBody>
      </p:sp>
      <p:sp>
        <p:nvSpPr>
          <p:cNvPr id="13" name="Shape 9"/>
          <p:cNvSpPr/>
          <p:nvPr/>
        </p:nvSpPr>
        <p:spPr>
          <a:xfrm>
            <a:off x="628412" y="4014073"/>
            <a:ext cx="403979" cy="403979"/>
          </a:xfrm>
          <a:prstGeom prst="roundRect">
            <a:avLst>
              <a:gd name="adj" fmla="val 66670"/>
            </a:avLst>
          </a:prstGeom>
          <a:solidFill>
            <a:srgbClr val="46464A"/>
          </a:solidFill>
          <a:ln/>
        </p:spPr>
      </p:sp>
      <p:sp>
        <p:nvSpPr>
          <p:cNvPr id="14" name="Text 10"/>
          <p:cNvSpPr/>
          <p:nvPr/>
        </p:nvSpPr>
        <p:spPr>
          <a:xfrm>
            <a:off x="758666" y="4096345"/>
            <a:ext cx="143351" cy="239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8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3</a:t>
            </a:r>
            <a:endParaRPr lang="en-US" sz="1850" dirty="0"/>
          </a:p>
        </p:txBody>
      </p:sp>
      <p:sp>
        <p:nvSpPr>
          <p:cNvPr id="15" name="Text 11"/>
          <p:cNvSpPr/>
          <p:nvPr/>
        </p:nvSpPr>
        <p:spPr>
          <a:xfrm>
            <a:off x="1211937" y="4014073"/>
            <a:ext cx="1995011" cy="2494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Radio Button</a:t>
            </a:r>
            <a:endParaRPr lang="en-US" sz="1550" dirty="0"/>
          </a:p>
        </p:txBody>
      </p:sp>
      <p:sp>
        <p:nvSpPr>
          <p:cNvPr id="16" name="Text 12"/>
          <p:cNvSpPr/>
          <p:nvPr/>
        </p:nvSpPr>
        <p:spPr>
          <a:xfrm>
            <a:off x="1211937" y="4371142"/>
            <a:ext cx="7303651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ერთი არჩევანისთვის გამოიყენება.</a:t>
            </a:r>
            <a:endParaRPr lang="en-US" sz="1400" dirty="0"/>
          </a:p>
        </p:txBody>
      </p:sp>
      <p:sp>
        <p:nvSpPr>
          <p:cNvPr id="17" name="Shape 13"/>
          <p:cNvSpPr/>
          <p:nvPr/>
        </p:nvSpPr>
        <p:spPr>
          <a:xfrm>
            <a:off x="628412" y="5039797"/>
            <a:ext cx="403979" cy="403979"/>
          </a:xfrm>
          <a:prstGeom prst="roundRect">
            <a:avLst>
              <a:gd name="adj" fmla="val 66670"/>
            </a:avLst>
          </a:prstGeom>
          <a:solidFill>
            <a:srgbClr val="46464A"/>
          </a:solidFill>
          <a:ln/>
        </p:spPr>
      </p:sp>
      <p:sp>
        <p:nvSpPr>
          <p:cNvPr id="18" name="Text 14"/>
          <p:cNvSpPr/>
          <p:nvPr/>
        </p:nvSpPr>
        <p:spPr>
          <a:xfrm>
            <a:off x="752237" y="5122069"/>
            <a:ext cx="156329" cy="239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8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4</a:t>
            </a:r>
            <a:endParaRPr lang="en-US" sz="1850" dirty="0"/>
          </a:p>
        </p:txBody>
      </p:sp>
      <p:sp>
        <p:nvSpPr>
          <p:cNvPr id="19" name="Text 15"/>
          <p:cNvSpPr/>
          <p:nvPr/>
        </p:nvSpPr>
        <p:spPr>
          <a:xfrm>
            <a:off x="1211937" y="5039797"/>
            <a:ext cx="1995011" cy="2494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File Input</a:t>
            </a:r>
            <a:endParaRPr lang="en-US" sz="1550" dirty="0"/>
          </a:p>
        </p:txBody>
      </p:sp>
      <p:sp>
        <p:nvSpPr>
          <p:cNvPr id="20" name="Text 16"/>
          <p:cNvSpPr/>
          <p:nvPr/>
        </p:nvSpPr>
        <p:spPr>
          <a:xfrm>
            <a:off x="1211937" y="5396865"/>
            <a:ext cx="7303651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ფაილების ატვირთვისთვის გამოიყენება.</a:t>
            </a:r>
            <a:endParaRPr lang="en-US" sz="1400" dirty="0"/>
          </a:p>
        </p:txBody>
      </p:sp>
      <p:sp>
        <p:nvSpPr>
          <p:cNvPr id="21" name="Shape 17"/>
          <p:cNvSpPr/>
          <p:nvPr/>
        </p:nvSpPr>
        <p:spPr>
          <a:xfrm>
            <a:off x="628412" y="6065520"/>
            <a:ext cx="403979" cy="403979"/>
          </a:xfrm>
          <a:prstGeom prst="roundRect">
            <a:avLst>
              <a:gd name="adj" fmla="val 66670"/>
            </a:avLst>
          </a:prstGeom>
          <a:solidFill>
            <a:srgbClr val="46464A"/>
          </a:solidFill>
          <a:ln/>
        </p:spPr>
      </p:sp>
      <p:sp>
        <p:nvSpPr>
          <p:cNvPr id="22" name="Text 18"/>
          <p:cNvSpPr/>
          <p:nvPr/>
        </p:nvSpPr>
        <p:spPr>
          <a:xfrm>
            <a:off x="755094" y="6147792"/>
            <a:ext cx="150614" cy="239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8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5</a:t>
            </a:r>
            <a:endParaRPr lang="en-US" sz="1850" dirty="0"/>
          </a:p>
        </p:txBody>
      </p:sp>
      <p:sp>
        <p:nvSpPr>
          <p:cNvPr id="23" name="Text 19"/>
          <p:cNvSpPr/>
          <p:nvPr/>
        </p:nvSpPr>
        <p:spPr>
          <a:xfrm>
            <a:off x="1211937" y="6065520"/>
            <a:ext cx="1995011" cy="2494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Color Input</a:t>
            </a:r>
            <a:endParaRPr lang="en-US" sz="1550" dirty="0"/>
          </a:p>
        </p:txBody>
      </p:sp>
      <p:sp>
        <p:nvSpPr>
          <p:cNvPr id="24" name="Text 20"/>
          <p:cNvSpPr/>
          <p:nvPr/>
        </p:nvSpPr>
        <p:spPr>
          <a:xfrm>
            <a:off x="1211937" y="6422588"/>
            <a:ext cx="7303651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25" name="Shape 21"/>
          <p:cNvSpPr/>
          <p:nvPr/>
        </p:nvSpPr>
        <p:spPr>
          <a:xfrm>
            <a:off x="628412" y="7091243"/>
            <a:ext cx="403979" cy="403979"/>
          </a:xfrm>
          <a:prstGeom prst="roundRect">
            <a:avLst>
              <a:gd name="adj" fmla="val 66670"/>
            </a:avLst>
          </a:prstGeom>
          <a:solidFill>
            <a:srgbClr val="46464A"/>
          </a:solidFill>
          <a:ln/>
        </p:spPr>
      </p:sp>
      <p:sp>
        <p:nvSpPr>
          <p:cNvPr id="26" name="Text 22"/>
          <p:cNvSpPr/>
          <p:nvPr/>
        </p:nvSpPr>
        <p:spPr>
          <a:xfrm>
            <a:off x="760809" y="7173516"/>
            <a:ext cx="139065" cy="239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8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6</a:t>
            </a:r>
            <a:endParaRPr lang="en-US" sz="1850" dirty="0"/>
          </a:p>
        </p:txBody>
      </p:sp>
      <p:sp>
        <p:nvSpPr>
          <p:cNvPr id="27" name="Text 23"/>
          <p:cNvSpPr/>
          <p:nvPr/>
        </p:nvSpPr>
        <p:spPr>
          <a:xfrm>
            <a:off x="1211937" y="7091243"/>
            <a:ext cx="1995011" cy="2494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Range input</a:t>
            </a:r>
            <a:endParaRPr lang="en-US" sz="1550" dirty="0"/>
          </a:p>
        </p:txBody>
      </p:sp>
      <p:sp>
        <p:nvSpPr>
          <p:cNvPr id="28" name="Text 24"/>
          <p:cNvSpPr/>
          <p:nvPr/>
        </p:nvSpPr>
        <p:spPr>
          <a:xfrm>
            <a:off x="1211937" y="7448312"/>
            <a:ext cx="7303651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21356" y="1671638"/>
            <a:ext cx="8645009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Input ელემენტის ატრიბუტები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1321356" y="2851190"/>
            <a:ext cx="11987689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Input ელემენტს აქვს სხვადასხვა ატრიბუტი, რომელიც საშუალებას გვაძლევს შევცვალოთ მისი ქცევა და გარეგნობა.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1321356" y="416575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Placeholder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1321356" y="4755475"/>
            <a:ext cx="3593902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მომხმარებელს ეხმარება გაიგოს, რა ტიპის ინფორმაციის შეყვანაა საჭირო.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5525095" y="416575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Required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5525095" y="4755475"/>
            <a:ext cx="359390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მომხმარებელს აიძულებს შეიყვანოს ინფორმაცია.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9728835" y="416575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Disabled</a:t>
            </a:r>
            <a:endParaRPr lang="en-US" sz="2150" dirty="0"/>
          </a:p>
        </p:txBody>
      </p:sp>
      <p:sp>
        <p:nvSpPr>
          <p:cNvPr id="9" name="Text 7"/>
          <p:cNvSpPr/>
          <p:nvPr/>
        </p:nvSpPr>
        <p:spPr>
          <a:xfrm>
            <a:off x="9728835" y="4755475"/>
            <a:ext cx="3593902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Input ელემენტს არ აძლევს მომხმარებელს ინფორმაციის შეყვანის საშუალებას.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21356" y="1526262"/>
            <a:ext cx="11987689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Input ელემენტის ატრიბუტები (გაგრძელება)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1321356" y="3391614"/>
            <a:ext cx="11987689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Input ელემენტს აქვს სხვადასხვა ატრიბუტი, რომელიც საშუალებას გვაძლევს შევცვალოთ მისი ქცევა და გარეგნობა.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1321356" y="470618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Maxlength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1321356" y="5295900"/>
            <a:ext cx="5692735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განსაზღვრავს მაქსიმალურ სიმბოლოების რაოდენობას, რომელიც შეიძლება შეიყვანოს მომხმარებელმა.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623929" y="470618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Minlength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7623929" y="5295900"/>
            <a:ext cx="5692735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განსაზღვრავს მინიმალურ სიმბოლოების რაოდენობას, რომელიც უნდა შეიყვანოს მომხმარებელმა.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3771900"/>
            <a:ext cx="5668566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საკლასო დავალება</a:t>
            </a:r>
            <a:endParaRPr lang="en-US" sz="4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869" y="3090863"/>
            <a:ext cx="4914543" cy="204775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00457" y="824032"/>
            <a:ext cx="5082659" cy="6353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ჰიპერლინკი</a:t>
            </a:r>
            <a:endParaRPr lang="en-US" sz="4000" dirty="0"/>
          </a:p>
        </p:txBody>
      </p:sp>
      <p:sp>
        <p:nvSpPr>
          <p:cNvPr id="5" name="Text 1"/>
          <p:cNvSpPr/>
          <p:nvPr/>
        </p:nvSpPr>
        <p:spPr>
          <a:xfrm>
            <a:off x="800457" y="1802368"/>
            <a:ext cx="7543086" cy="1097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8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ჰიპერლინკი არის ტექსტის ან სურათის ნაწილი, რომელიც მომხმარებელს საშუალებას აძლევს გადავიდეს სხვა ვებ-გვერდზე ან ვებ-გვერდის სხვა ნაწილზე.</a:t>
            </a:r>
            <a:endParaRPr lang="en-US" sz="1800" dirty="0"/>
          </a:p>
        </p:txBody>
      </p:sp>
      <p:sp>
        <p:nvSpPr>
          <p:cNvPr id="6" name="Shape 2"/>
          <p:cNvSpPr/>
          <p:nvPr/>
        </p:nvSpPr>
        <p:spPr>
          <a:xfrm>
            <a:off x="800457" y="3157299"/>
            <a:ext cx="7543086" cy="2009775"/>
          </a:xfrm>
          <a:prstGeom prst="roundRect">
            <a:avLst>
              <a:gd name="adj" fmla="val 17071"/>
            </a:avLst>
          </a:prstGeom>
          <a:solidFill>
            <a:srgbClr val="46464A"/>
          </a:solidFill>
          <a:ln/>
        </p:spPr>
      </p:sp>
      <p:sp>
        <p:nvSpPr>
          <p:cNvPr id="7" name="Text 3"/>
          <p:cNvSpPr/>
          <p:nvPr/>
        </p:nvSpPr>
        <p:spPr>
          <a:xfrm>
            <a:off x="1029176" y="3386018"/>
            <a:ext cx="2693789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ჰიპერლინკის როლი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1029176" y="3840718"/>
            <a:ext cx="7085648" cy="1097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8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ჰიპერლინკები ვებ-გვერდებს ურთიერთდაკავშირებულს ხდიან და მომხმარებელს საშუალებას აძლევს ნავიგაცია განახორციელონ ვებ-გვერდებზე.</a:t>
            </a:r>
            <a:endParaRPr lang="en-US" sz="1800" dirty="0"/>
          </a:p>
        </p:txBody>
      </p:sp>
      <p:sp>
        <p:nvSpPr>
          <p:cNvPr id="9" name="Shape 5"/>
          <p:cNvSpPr/>
          <p:nvPr/>
        </p:nvSpPr>
        <p:spPr>
          <a:xfrm>
            <a:off x="800457" y="5395793"/>
            <a:ext cx="7543086" cy="2009775"/>
          </a:xfrm>
          <a:prstGeom prst="roundRect">
            <a:avLst>
              <a:gd name="adj" fmla="val 17071"/>
            </a:avLst>
          </a:prstGeom>
          <a:solidFill>
            <a:srgbClr val="46464A"/>
          </a:solidFill>
          <a:ln/>
        </p:spPr>
      </p:sp>
      <p:sp>
        <p:nvSpPr>
          <p:cNvPr id="10" name="Text 6"/>
          <p:cNvSpPr/>
          <p:nvPr/>
        </p:nvSpPr>
        <p:spPr>
          <a:xfrm>
            <a:off x="1029176" y="5624513"/>
            <a:ext cx="371034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ჰიპერლინკების გამოყენება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1029176" y="6079212"/>
            <a:ext cx="7085648" cy="1097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8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ჰიპერლინკები გამოიყენება ვებ-გვერდებზე ნავიგაციისთვის, ინფორმაციის წყაროების მითითებისთვის და სხვა ვებ-გვერდებზე წვდომისთვის.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21356" y="1697712"/>
            <a:ext cx="7359015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ჰიპერლინკის სტრუქტურა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1321356" y="2877264"/>
            <a:ext cx="11987689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ჰიპერლინკი შედგება href ატრიბუტისგან, რომელიც მიუთითებს ლინკის მიზანზე, და ტექსტის ან სურათისგან, რომელიც ლინკის სახით არის წარმოდგენილი.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1321356" y="4191833"/>
            <a:ext cx="2897148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შიდა ჰიპერლინკები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1321356" y="4781550"/>
            <a:ext cx="359390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გვერდის შიგნით ნავიგაციისთვის გამოიყენება.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5525095" y="4191833"/>
            <a:ext cx="286857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გარე ჰიპერლინკები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5525095" y="4781550"/>
            <a:ext cx="359390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სხვა საიტებზე წვდომისთვის გამოიყენება.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9728835" y="4191833"/>
            <a:ext cx="359390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სურათზე და ღილაკზე ლინკები</a:t>
            </a:r>
            <a:endParaRPr lang="en-US" sz="2150" dirty="0"/>
          </a:p>
        </p:txBody>
      </p:sp>
      <p:sp>
        <p:nvSpPr>
          <p:cNvPr id="9" name="Text 7"/>
          <p:cNvSpPr/>
          <p:nvPr/>
        </p:nvSpPr>
        <p:spPr>
          <a:xfrm>
            <a:off x="9728835" y="5124450"/>
            <a:ext cx="359390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სურათებსა და ღილაკებზე ლინკების დამატება შესაძლებელია.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2024-09-20T12:41:11Z</dcterms:created>
  <dcterms:modified xsi:type="dcterms:W3CDTF">2024-09-20T12:41:11Z</dcterms:modified>
</cp:coreProperties>
</file>