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6" r:id="rId5"/>
  </p:sldMasterIdLst>
  <p:notesMasterIdLst>
    <p:notesMasterId r:id="rId14"/>
  </p:notesMasterIdLst>
  <p:handoutMasterIdLst>
    <p:handoutMasterId r:id="rId40"/>
  </p:handoutMasterIdLst>
  <p:sldIdLst>
    <p:sldId id="258" r:id="rId6"/>
    <p:sldId id="371" r:id="rId7"/>
    <p:sldId id="372" r:id="rId8"/>
    <p:sldId id="373" r:id="rId9"/>
    <p:sldId id="376" r:id="rId10"/>
    <p:sldId id="375" r:id="rId11"/>
    <p:sldId id="374" r:id="rId12"/>
    <p:sldId id="359" r:id="rId13"/>
    <p:sldId id="361" r:id="rId15"/>
    <p:sldId id="345" r:id="rId16"/>
    <p:sldId id="346" r:id="rId17"/>
    <p:sldId id="349" r:id="rId18"/>
    <p:sldId id="348" r:id="rId19"/>
    <p:sldId id="354" r:id="rId20"/>
    <p:sldId id="355" r:id="rId21"/>
    <p:sldId id="389" r:id="rId22"/>
    <p:sldId id="356" r:id="rId23"/>
    <p:sldId id="358" r:id="rId24"/>
    <p:sldId id="296" r:id="rId25"/>
    <p:sldId id="302" r:id="rId26"/>
    <p:sldId id="303" r:id="rId27"/>
    <p:sldId id="304" r:id="rId28"/>
    <p:sldId id="309" r:id="rId29"/>
    <p:sldId id="310" r:id="rId30"/>
    <p:sldId id="311" r:id="rId31"/>
    <p:sldId id="312" r:id="rId32"/>
    <p:sldId id="314" r:id="rId33"/>
    <p:sldId id="344" r:id="rId34"/>
    <p:sldId id="316" r:id="rId35"/>
    <p:sldId id="317" r:id="rId36"/>
    <p:sldId id="319" r:id="rId37"/>
    <p:sldId id="321" r:id="rId38"/>
    <p:sldId id="331" r:id="rId39"/>
  </p:sldIdLst>
  <p:sldSz cx="9144000" cy="6858000" type="screen4x3"/>
  <p:notesSz cx="9915525" cy="67862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21E35D"/>
    <a:srgbClr val="00FF00"/>
    <a:srgbClr val="AFEFB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664" autoAdjust="0"/>
    <p:restoredTop sz="94660"/>
  </p:normalViewPr>
  <p:slideViewPr>
    <p:cSldViewPr>
      <p:cViewPr>
        <p:scale>
          <a:sx n="90" d="100"/>
          <a:sy n="90" d="100"/>
        </p:scale>
        <p:origin x="-774" y="-432"/>
      </p:cViewPr>
      <p:guideLst>
        <p:guide orient="horz" pos="2164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6728" cy="3393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16503" y="0"/>
            <a:ext cx="4296728" cy="3393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89C9-1F96-49C2-98FA-6C74C1170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46057"/>
            <a:ext cx="4296728" cy="3393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16503" y="6446057"/>
            <a:ext cx="4296728" cy="3393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E4781-07A4-4E14-890B-AE65AE007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73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6575" y="0"/>
            <a:ext cx="42973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9E8D4-99F1-4D40-AD8E-D40DADC3AF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0725" y="509588"/>
            <a:ext cx="3394075" cy="2544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24213"/>
            <a:ext cx="7931150" cy="305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46838"/>
            <a:ext cx="4297363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6575" y="6446838"/>
            <a:ext cx="4297363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6AA22-1348-4F68-AF9D-F3F611B63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6AA22-1348-4F68-AF9D-F3F611B63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1940A-7505-4157-9AFE-81824AB32AA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24EA4-CFBB-4D4B-B817-9B5781E0D71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17148-9AAF-4D32-B38C-8C761466E9A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B2400-4E9E-4A21-B3DA-B050D60585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F7DF-5F40-4021-AC79-581A3B6D3F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FC44A-6925-4047-B206-240D480622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3B093-33D8-4B8A-8338-D1BEF27FB0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B7569-7FD8-45FF-80F3-FCC8F602CA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33E75-CFD2-473C-9B0B-D9F00B1B16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FF0C3-C959-4311-BAB1-DAB8217E2E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B59CB-A437-4F46-A470-1EC333317F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B85B-C7C9-44B7-A1EA-E754C77D36A5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A9287-4FE8-4C6E-B3F7-68904EC543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7A5FD-BBFE-4879-BBDB-6E40DD26EC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C064F-6DDF-4A13-ABDB-63B6882FEB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32604-61E1-4C24-8E2A-78B1823CC9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17343-526F-4006-B684-48560AE032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8CDC3-B146-42E2-B8FE-C84DB7736112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34B2B-D0E5-442A-A5D0-C0EC40261CD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17EF5-9465-4ACA-9DA8-DEF55FF80E8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00928-0A39-4E84-A9E7-46B5ADD78A3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3CEB2-78B8-49EE-A969-AD97CCB3F38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88C36-51BD-4C97-BEEA-481FBF211DF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F196D-1EBF-4680-8A1B-FF5B406006F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2AF30-41A3-492E-A19C-A470E053951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5D96-214B-4D6E-9B45-8453B5111AC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327D7-7ECB-45EA-B2C3-A87185A8BA1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2158C-8D47-45EF-AAFB-8256B0470C3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404DE-DA04-496E-9742-BD95C09A867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EC63C-594D-41AE-B062-9EAE5F6EB7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2F1F-B677-4CD4-A4AE-7953B3B79F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264CB-DE61-45F4-A621-31D883E1BD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3C1-710C-4192-BE54-F535552815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C74CC-96A9-4CAF-911F-A3731D4C0D42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10006-BF24-470E-8620-D1CE09AFA0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1044-AE30-4969-9916-E3728C71E7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FB097-B560-4A35-AEA3-4202EEE250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19765-ABA2-4BEF-AB6C-01999C0FEE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E5DB9-121A-48B9-BDFE-DF50C6E48D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605C9-77BC-4155-A811-583D7DB363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653-BF42-4EC8-B257-914D0C60A0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D013F-EC16-4CF4-A27E-48D750CB4EE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30144-4C83-4936-B4E4-374F66420D9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D446E-C3FF-47F5-80A6-1D4A817C1C7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FC5F-EEEC-4B71-98E5-27E4906B4A5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F9244-B73C-4C0B-9F05-C9350AD1482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2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16年\2016年7月4日 门户logo更换\logo_606.png"/>
          <p:cNvPicPr>
            <a:picLocks noChangeAspect="1" noChangeArrowheads="1"/>
          </p:cNvPicPr>
          <p:nvPr/>
        </p:nvPicPr>
        <p:blipFill>
          <a:blip r:embed="rId13"/>
          <a:srcRect r="30756"/>
          <a:stretch>
            <a:fillRect/>
          </a:stretch>
        </p:blipFill>
        <p:spPr bwMode="auto">
          <a:xfrm>
            <a:off x="1187450" y="620713"/>
            <a:ext cx="741680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25" tIns="45712" rIns="91425" bIns="45712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25" tIns="45712" rIns="91425" bIns="45712" numCol="1" anchor="t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25" tIns="45712" rIns="91425" bIns="45712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6D9560B-C0DA-4729-B791-A152EAEEF4E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1630" indent="-341630" algn="l" defTabSz="91249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5750" algn="l" defTabSz="91249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defTabSz="91249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91249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/>
          <p:nvPr/>
        </p:nvGrpSpPr>
        <p:grpSpPr bwMode="auto">
          <a:xfrm>
            <a:off x="0" y="0"/>
            <a:ext cx="9144000" cy="7391400"/>
            <a:chOff x="0" y="0"/>
            <a:chExt cx="12701" cy="4889"/>
          </a:xfrm>
        </p:grpSpPr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12701" cy="63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2062" name="Picture 11" descr="图片6副本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7442" y="2126"/>
              <a:ext cx="5259" cy="2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5" tIns="45712" rIns="91425" bIns="45712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5" tIns="45712" rIns="91425" bIns="45712" numCol="1" anchor="t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0975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5" tIns="45712" rIns="91425" bIns="45712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FF990CD-3539-40BD-B66C-C56A24A8DFEA}" type="slidenum">
              <a:rPr lang="en-US" altLang="zh-CN"/>
            </a:fld>
            <a:endParaRPr lang="en-US" altLang="zh-CN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960438"/>
          </a:xfrm>
          <a:prstGeom prst="rect">
            <a:avLst/>
          </a:prstGeom>
          <a:gradFill rotWithShape="1">
            <a:gsLst>
              <a:gs pos="0">
                <a:schemeClr val="bg1">
                  <a:alpha val="64999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53465" tIns="26732" rIns="53465" bIns="2673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1330325"/>
          </a:xfrm>
          <a:prstGeom prst="rect">
            <a:avLst/>
          </a:prstGeom>
          <a:gradFill rotWithShape="1">
            <a:gsLst>
              <a:gs pos="0">
                <a:schemeClr val="bg1">
                  <a:alpha val="64999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53465" tIns="26732" rIns="53465" bIns="2673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714375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shade val="9725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53465" tIns="26732" rIns="53465" bIns="2673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714375"/>
          </a:xfrm>
          <a:prstGeom prst="rect">
            <a:avLst/>
          </a:prstGeom>
          <a:gradFill rotWithShape="1">
            <a:gsLst>
              <a:gs pos="0">
                <a:schemeClr val="bg1">
                  <a:alpha val="64999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53465" tIns="26732" rIns="53465" bIns="2673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2060" name="Picture 2" descr="D:\2016年\2016年7月4日 门户logo更换\logo_606.png"/>
          <p:cNvPicPr>
            <a:picLocks noChangeAspect="1" noChangeArrowheads="1"/>
          </p:cNvPicPr>
          <p:nvPr/>
        </p:nvPicPr>
        <p:blipFill>
          <a:blip r:embed="rId15">
            <a:grayscl/>
            <a:lum bright="70000" contrast="-70000"/>
          </a:blip>
          <a:srcRect r="30750"/>
          <a:stretch>
            <a:fillRect/>
          </a:stretch>
        </p:blipFill>
        <p:spPr bwMode="auto">
          <a:xfrm>
            <a:off x="5292725" y="0"/>
            <a:ext cx="3635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1630" indent="-341630" algn="l" defTabSz="91249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5750" algn="l" defTabSz="91249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defTabSz="91249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91249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2016年\2016年7月4日 门户logo更换\logo_606.png"/>
          <p:cNvPicPr>
            <a:picLocks noChangeAspect="1" noChangeArrowheads="1"/>
          </p:cNvPicPr>
          <p:nvPr userDrawn="1"/>
        </p:nvPicPr>
        <p:blipFill>
          <a:blip r:embed="rId13"/>
          <a:srcRect r="30756"/>
          <a:stretch>
            <a:fillRect/>
          </a:stretch>
        </p:blipFill>
        <p:spPr bwMode="auto">
          <a:xfrm>
            <a:off x="1187450" y="620713"/>
            <a:ext cx="741680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25" tIns="45712" rIns="91425" bIns="45712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25" tIns="45712" rIns="91425" bIns="45712" numCol="1" anchor="t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25" tIns="45712" rIns="91425" bIns="45712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D63C4E7-0CD6-4732-88D5-E908686776C9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91249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91249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91249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91249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1630" indent="-341630" algn="l" defTabSz="91249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5750" algn="l" defTabSz="91249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defTabSz="91249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91249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9"/>
          <p:cNvGrpSpPr/>
          <p:nvPr/>
        </p:nvGrpSpPr>
        <p:grpSpPr bwMode="auto">
          <a:xfrm>
            <a:off x="0" y="0"/>
            <a:ext cx="9144000" cy="7391400"/>
            <a:chOff x="0" y="0"/>
            <a:chExt cx="12701" cy="4889"/>
          </a:xfrm>
        </p:grpSpPr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12701" cy="63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4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4110" name="Picture 11" descr="图片6副本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442" y="2126"/>
              <a:ext cx="5259" cy="2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5" tIns="45712" rIns="91425" bIns="45712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5" tIns="45712" rIns="91425" bIns="45712" numCol="1" anchor="t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0975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5" tIns="45712" rIns="91425" bIns="45712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7E1EA7E-1D8D-4CF0-8837-FA3E05182347}" type="slidenum">
              <a:rPr lang="en-US" altLang="zh-CN"/>
            </a:fld>
            <a:endParaRPr lang="en-US" altLang="zh-CN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960438"/>
          </a:xfrm>
          <a:prstGeom prst="rect">
            <a:avLst/>
          </a:prstGeom>
          <a:gradFill rotWithShape="1">
            <a:gsLst>
              <a:gs pos="0">
                <a:schemeClr val="bg1">
                  <a:alpha val="64999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53465" tIns="26732" rIns="53465" bIns="2673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1330325"/>
          </a:xfrm>
          <a:prstGeom prst="rect">
            <a:avLst/>
          </a:prstGeom>
          <a:gradFill rotWithShape="1">
            <a:gsLst>
              <a:gs pos="0">
                <a:schemeClr val="bg1">
                  <a:alpha val="64999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53465" tIns="26732" rIns="53465" bIns="2673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714375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shade val="9725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53465" tIns="26732" rIns="53465" bIns="2673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714375"/>
          </a:xfrm>
          <a:prstGeom prst="rect">
            <a:avLst/>
          </a:prstGeom>
          <a:gradFill rotWithShape="1">
            <a:gsLst>
              <a:gs pos="0">
                <a:schemeClr val="bg1">
                  <a:alpha val="64999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53465" tIns="26732" rIns="53465" bIns="2673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4108" name="Picture 2" descr="D:\2016年\2016年7月4日 门户logo更换\logo_606.png"/>
          <p:cNvPicPr>
            <a:picLocks noChangeAspect="1" noChangeArrowheads="1"/>
          </p:cNvPicPr>
          <p:nvPr/>
        </p:nvPicPr>
        <p:blipFill>
          <a:blip r:embed="rId13">
            <a:grayscl/>
            <a:lum bright="70000" contrast="-70000"/>
          </a:blip>
          <a:srcRect r="30750"/>
          <a:stretch>
            <a:fillRect/>
          </a:stretch>
        </p:blipFill>
        <p:spPr bwMode="auto">
          <a:xfrm>
            <a:off x="5292725" y="0"/>
            <a:ext cx="3635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249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91249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91249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91249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91249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1630" indent="-341630" algn="l" defTabSz="91249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5750" algn="l" defTabSz="91249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defTabSz="91249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91249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defTabSz="91249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openxmlformats.org/officeDocument/2006/relationships/image" Target="../media/image5.png"/><Relationship Id="rId4" Type="http://schemas.openxmlformats.org/officeDocument/2006/relationships/slide" Target="slide2.xml"/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slide" Target="slide11.xml"/><Relationship Id="rId3" Type="http://schemas.openxmlformats.org/officeDocument/2006/relationships/slide" Target="slide10.xml"/><Relationship Id="rId2" Type="http://schemas.openxmlformats.org/officeDocument/2006/relationships/slide" Target="slide13.xml"/><Relationship Id="rId1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slide" Target="slide14.xml"/><Relationship Id="rId3" Type="http://schemas.openxmlformats.org/officeDocument/2006/relationships/slide" Target="slide15.xml"/><Relationship Id="rId2" Type="http://schemas.openxmlformats.org/officeDocument/2006/relationships/slide" Target="slide17.xml"/><Relationship Id="rId1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31.xml"/><Relationship Id="rId8" Type="http://schemas.openxmlformats.org/officeDocument/2006/relationships/slide" Target="slide30.xml"/><Relationship Id="rId7" Type="http://schemas.openxmlformats.org/officeDocument/2006/relationships/slide" Target="slide29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Relationship Id="rId3" Type="http://schemas.openxmlformats.org/officeDocument/2006/relationships/slide" Target="slide23.xml"/><Relationship Id="rId2" Type="http://schemas.openxmlformats.org/officeDocument/2006/relationships/slide" Target="slide25.xml"/><Relationship Id="rId14" Type="http://schemas.openxmlformats.org/officeDocument/2006/relationships/slideLayout" Target="../slideLayouts/slideLayout18.xml"/><Relationship Id="rId13" Type="http://schemas.openxmlformats.org/officeDocument/2006/relationships/image" Target="../media/image5.png"/><Relationship Id="rId12" Type="http://schemas.openxmlformats.org/officeDocument/2006/relationships/slide" Target="slide2.xml"/><Relationship Id="rId11" Type="http://schemas.openxmlformats.org/officeDocument/2006/relationships/slide" Target="slide33.xml"/><Relationship Id="rId10" Type="http://schemas.openxmlformats.org/officeDocument/2006/relationships/slide" Target="slide32.xml"/><Relationship Id="rId1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slide" Target="slide21.xml"/><Relationship Id="rId3" Type="http://schemas.openxmlformats.org/officeDocument/2006/relationships/slide" Target="slide22.xml"/><Relationship Id="rId2" Type="http://schemas.openxmlformats.org/officeDocument/2006/relationships/slide" Target="slide20.xml"/><Relationship Id="rId1" Type="http://schemas.openxmlformats.org/officeDocument/2006/relationships/slide" Target="slide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7"/>
          <p:cNvSpPr txBox="1">
            <a:spLocks noChangeArrowheads="1"/>
          </p:cNvSpPr>
          <p:nvPr/>
        </p:nvSpPr>
        <p:spPr bwMode="auto">
          <a:xfrm>
            <a:off x="2124075" y="3429000"/>
            <a:ext cx="6794500" cy="133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3456" tIns="26728" rIns="53456" bIns="26728">
            <a:spAutoFit/>
          </a:bodyPr>
          <a:lstStyle/>
          <a:p>
            <a:pPr algn="ctr" defTabSz="890270">
              <a:defRPr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沈阳发动机设计研究所棚户区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ctr" defTabSz="890270">
              <a:defRPr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区域改造协议签署情况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ctr" defTabSz="890270">
              <a:defRPr/>
            </a:pP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（草案）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123" name="Text Box 19"/>
          <p:cNvSpPr txBox="1">
            <a:spLocks noChangeArrowheads="1"/>
          </p:cNvSpPr>
          <p:nvPr/>
        </p:nvSpPr>
        <p:spPr bwMode="auto">
          <a:xfrm>
            <a:off x="7127875" y="5049838"/>
            <a:ext cx="2016125" cy="420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3456" tIns="26728" rIns="53456" bIns="26728">
            <a:spAutoFit/>
          </a:bodyPr>
          <a:lstStyle/>
          <a:p>
            <a:pPr algn="ctr" defTabSz="890270">
              <a:lnSpc>
                <a:spcPct val="5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pitchFamily="34" charset="-122"/>
              </a:rPr>
              <a:t>综合保障部</a:t>
            </a:r>
            <a:endParaRPr lang="zh-CN" altLang="en-US" sz="1600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pitchFamily="34" charset="-122"/>
            </a:endParaRPr>
          </a:p>
          <a:p>
            <a:pPr algn="ctr" defTabSz="890270">
              <a:lnSpc>
                <a:spcPct val="5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pitchFamily="34" charset="-122"/>
              </a:rPr>
              <a:t>2016</a:t>
            </a:r>
            <a:r>
              <a:rPr lang="zh-CN" altLang="en-US" sz="16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pitchFamily="34" charset="-122"/>
              </a:rPr>
              <a:t>年</a:t>
            </a:r>
            <a:r>
              <a:rPr lang="en-US" altLang="zh-CN" sz="16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pitchFamily="34" charset="-122"/>
              </a:rPr>
              <a:t>9</a:t>
            </a:r>
            <a:r>
              <a:rPr lang="zh-CN" altLang="en-US" sz="16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微软雅黑" panose="020B0503020204020204" pitchFamily="34" charset="-122"/>
              </a:rPr>
              <a:t>月</a:t>
            </a:r>
            <a:endParaRPr lang="zh-CN" altLang="en-US" sz="1600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883025" y="1001713"/>
            <a:ext cx="13747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红楼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221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446" name="Group 62"/>
          <p:cNvGraphicFramePr>
            <a:graphicFrameLocks noGrp="1"/>
          </p:cNvGraphicFramePr>
          <p:nvPr>
            <p:ph idx="4294967295"/>
          </p:nvPr>
        </p:nvGraphicFramePr>
        <p:xfrm>
          <a:off x="609600" y="1649730"/>
          <a:ext cx="7848600" cy="4477385"/>
        </p:xfrm>
        <a:graphic>
          <a:graphicData uri="http://schemas.openxmlformats.org/drawingml/2006/table">
            <a:tbl>
              <a:tblPr/>
              <a:tblGrid>
                <a:gridCol w="1308100"/>
                <a:gridCol w="1308100"/>
                <a:gridCol w="1308100"/>
                <a:gridCol w="1308100"/>
                <a:gridCol w="1308100"/>
                <a:gridCol w="1308100"/>
              </a:tblGrid>
              <a:tr h="74041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赵一达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秦德仁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金彬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韩振宏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李伟英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任立新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774065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刘百印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陈彦锋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吴玉尧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翟力群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姜平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（外户）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741045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公延金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吴刚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张景春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张涛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申洪波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陈方为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顾旭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李林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赵鹏江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刘敏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时丙武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孟宪录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741045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谢谦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于淑华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刘桂兰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陈刚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冯学伟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郑少华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74041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毕德伟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刘峰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陈斌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霍明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林凤兰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才彦双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pic>
        <p:nvPicPr>
          <p:cNvPr id="16439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50" name="Group 42"/>
          <p:cNvGraphicFramePr>
            <a:graphicFrameLocks noGrp="1"/>
          </p:cNvGraphicFramePr>
          <p:nvPr>
            <p:ph idx="4294967295"/>
          </p:nvPr>
        </p:nvGraphicFramePr>
        <p:xfrm>
          <a:off x="4629785" y="4519930"/>
          <a:ext cx="3530600" cy="1981200"/>
        </p:xfrm>
        <a:graphic>
          <a:graphicData uri="http://schemas.openxmlformats.org/drawingml/2006/table">
            <a:tbl>
              <a:tblPr/>
              <a:tblGrid>
                <a:gridCol w="588433"/>
                <a:gridCol w="588433"/>
                <a:gridCol w="588433"/>
                <a:gridCol w="588645"/>
                <a:gridCol w="588221"/>
                <a:gridCol w="588433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何成才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孟祥斌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刘会弟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李桂芳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沈秀丽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吴忠庸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5570855" y="4022408"/>
            <a:ext cx="16002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27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40" name="Rectangle 16"/>
          <p:cNvSpPr>
            <a:spLocks noChangeArrowheads="1"/>
          </p:cNvSpPr>
          <p:nvPr/>
        </p:nvSpPr>
        <p:spPr bwMode="auto">
          <a:xfrm>
            <a:off x="5646738" y="1002348"/>
            <a:ext cx="152241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8868" name="Group 20"/>
          <p:cNvGraphicFramePr>
            <a:graphicFrameLocks noGrp="1"/>
          </p:cNvGraphicFramePr>
          <p:nvPr/>
        </p:nvGraphicFramePr>
        <p:xfrm>
          <a:off x="4617085" y="1612265"/>
          <a:ext cx="3482975" cy="1981200"/>
        </p:xfrm>
        <a:graphic>
          <a:graphicData uri="http://schemas.openxmlformats.org/drawingml/2006/table">
            <a:tbl>
              <a:tblPr/>
              <a:tblGrid>
                <a:gridCol w="860425"/>
                <a:gridCol w="874395"/>
                <a:gridCol w="873760"/>
                <a:gridCol w="874395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王树林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姜振金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姜永海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张佐廷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roup 20"/>
          <p:cNvGraphicFramePr>
            <a:graphicFrameLocks noGrp="1"/>
          </p:cNvGraphicFramePr>
          <p:nvPr/>
        </p:nvGraphicFramePr>
        <p:xfrm>
          <a:off x="955040" y="1612265"/>
          <a:ext cx="2943225" cy="1981200"/>
        </p:xfrm>
        <a:graphic>
          <a:graphicData uri="http://schemas.openxmlformats.org/drawingml/2006/table">
            <a:tbl>
              <a:tblPr/>
              <a:tblGrid>
                <a:gridCol w="588645"/>
                <a:gridCol w="588645"/>
                <a:gridCol w="588645"/>
                <a:gridCol w="588645"/>
                <a:gridCol w="588645"/>
              </a:tblGrid>
              <a:tr h="198120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朱海宁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杨吉宁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张云才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张凯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刘立凯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849438" y="1002506"/>
            <a:ext cx="15224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956310" y="4519930"/>
          <a:ext cx="3530600" cy="1981200"/>
        </p:xfrm>
        <a:graphic>
          <a:graphicData uri="http://schemas.openxmlformats.org/drawingml/2006/table">
            <a:tbl>
              <a:tblPr/>
              <a:tblGrid>
                <a:gridCol w="588433"/>
                <a:gridCol w="588433"/>
                <a:gridCol w="588433"/>
                <a:gridCol w="588433"/>
                <a:gridCol w="588433"/>
              </a:tblGrid>
              <a:tr h="198120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李焱鑫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许静友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李春光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秦海涛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芮长胜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616710" y="4023201"/>
            <a:ext cx="158305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2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50" name="Group 42"/>
          <p:cNvGraphicFramePr>
            <a:graphicFrameLocks noGrp="1"/>
          </p:cNvGraphicFramePr>
          <p:nvPr/>
        </p:nvGraphicFramePr>
        <p:xfrm>
          <a:off x="5172710" y="4291330"/>
          <a:ext cx="2927350" cy="1981200"/>
        </p:xfrm>
        <a:graphic>
          <a:graphicData uri="http://schemas.openxmlformats.org/drawingml/2006/table">
            <a:tbl>
              <a:tblPr/>
              <a:tblGrid>
                <a:gridCol w="585470"/>
                <a:gridCol w="585470"/>
                <a:gridCol w="585470"/>
                <a:gridCol w="585470"/>
                <a:gridCol w="585470"/>
              </a:tblGrid>
              <a:tr h="1981200"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王安宁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刘丹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吴元利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曹桂兰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姬国仲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5845175" y="3794601"/>
            <a:ext cx="158305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40" name="Rectangle 16"/>
          <p:cNvSpPr>
            <a:spLocks noChangeArrowheads="1"/>
          </p:cNvSpPr>
          <p:nvPr/>
        </p:nvSpPr>
        <p:spPr bwMode="auto">
          <a:xfrm>
            <a:off x="5646738" y="1003141"/>
            <a:ext cx="15224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8868" name="Group 20"/>
          <p:cNvGraphicFramePr>
            <a:graphicFrameLocks noGrp="1"/>
          </p:cNvGraphicFramePr>
          <p:nvPr/>
        </p:nvGraphicFramePr>
        <p:xfrm>
          <a:off x="4775835" y="1612265"/>
          <a:ext cx="3324225" cy="1663065"/>
        </p:xfrm>
        <a:graphic>
          <a:graphicData uri="http://schemas.openxmlformats.org/drawingml/2006/table">
            <a:tbl>
              <a:tblPr/>
              <a:tblGrid>
                <a:gridCol w="821055"/>
                <a:gridCol w="834390"/>
                <a:gridCol w="834390"/>
                <a:gridCol w="834390"/>
              </a:tblGrid>
              <a:tr h="1663065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曹铁民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田吉祥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闫永辉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roup 20"/>
          <p:cNvGraphicFramePr>
            <a:graphicFrameLocks noGrp="1"/>
          </p:cNvGraphicFramePr>
          <p:nvPr/>
        </p:nvGraphicFramePr>
        <p:xfrm>
          <a:off x="955040" y="1612265"/>
          <a:ext cx="3309620" cy="1663700"/>
        </p:xfrm>
        <a:graphic>
          <a:graphicData uri="http://schemas.openxmlformats.org/drawingml/2006/table">
            <a:tbl>
              <a:tblPr/>
              <a:tblGrid>
                <a:gridCol w="827405"/>
                <a:gridCol w="827405"/>
                <a:gridCol w="827405"/>
                <a:gridCol w="827405"/>
              </a:tblGrid>
              <a:tr h="166370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王立平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张乐君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姜军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颜金生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828483" y="1003776"/>
            <a:ext cx="15224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956310" y="4291330"/>
          <a:ext cx="3314700" cy="198120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198120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李金虎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李玉明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姚海威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孟昭发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曹玉芹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刘俊峰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616710" y="3794601"/>
            <a:ext cx="158305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31" name="Group 35"/>
          <p:cNvGraphicFramePr>
            <a:graphicFrameLocks noGrp="1"/>
          </p:cNvGraphicFramePr>
          <p:nvPr>
            <p:ph idx="4294967295"/>
          </p:nvPr>
        </p:nvGraphicFramePr>
        <p:xfrm>
          <a:off x="761365" y="1704340"/>
          <a:ext cx="7602855" cy="1625600"/>
        </p:xfrm>
        <a:graphic>
          <a:graphicData uri="http://schemas.openxmlformats.org/drawingml/2006/table">
            <a:tbl>
              <a:tblPr/>
              <a:tblGrid>
                <a:gridCol w="584835"/>
                <a:gridCol w="584835"/>
                <a:gridCol w="584835"/>
                <a:gridCol w="584835"/>
                <a:gridCol w="584835"/>
                <a:gridCol w="584835"/>
                <a:gridCol w="584835"/>
                <a:gridCol w="584835"/>
                <a:gridCol w="584835"/>
                <a:gridCol w="584835"/>
                <a:gridCol w="584835"/>
                <a:gridCol w="584835"/>
                <a:gridCol w="584835"/>
              </a:tblGrid>
              <a:tr h="16256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李春林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齐延忠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张素清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张小韩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随洪伟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王国花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展玉琴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杜建红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刘燕东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孙丘艺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马维列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蔡宝泉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陶玉新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18462" name="Rectangle 16"/>
          <p:cNvSpPr>
            <a:spLocks noChangeArrowheads="1"/>
          </p:cNvSpPr>
          <p:nvPr/>
        </p:nvSpPr>
        <p:spPr bwMode="auto">
          <a:xfrm>
            <a:off x="3810000" y="1143000"/>
            <a:ext cx="16002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63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8" name="Group 28"/>
          <p:cNvGraphicFramePr>
            <a:graphicFrameLocks noGrp="1"/>
          </p:cNvGraphicFramePr>
          <p:nvPr/>
        </p:nvGraphicFramePr>
        <p:xfrm>
          <a:off x="762000" y="4295775"/>
          <a:ext cx="7604760" cy="1971040"/>
        </p:xfrm>
        <a:graphic>
          <a:graphicData uri="http://schemas.openxmlformats.org/drawingml/2006/table">
            <a:tbl>
              <a:tblPr/>
              <a:tblGrid>
                <a:gridCol w="1267460"/>
                <a:gridCol w="1267460"/>
                <a:gridCol w="1267460"/>
                <a:gridCol w="1267460"/>
                <a:gridCol w="1267460"/>
                <a:gridCol w="1267460"/>
              </a:tblGrid>
              <a:tr h="98552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李兆红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林秀丽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连有权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陈佩玉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张宏伟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孙华梅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98552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徐进来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李普照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杨武成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张晓红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陶宝平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陈洪林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19481" name="Rectangle 32"/>
          <p:cNvSpPr>
            <a:spLocks noChangeArrowheads="1"/>
          </p:cNvSpPr>
          <p:nvPr/>
        </p:nvSpPr>
        <p:spPr bwMode="auto">
          <a:xfrm>
            <a:off x="3844925" y="3787140"/>
            <a:ext cx="15303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en-US" altLang="zh-CN" baseline="30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72785" name="Group 81"/>
          <p:cNvGraphicFramePr>
            <a:graphicFrameLocks noGrp="1"/>
          </p:cNvGraphicFramePr>
          <p:nvPr>
            <p:ph sz="half" idx="4294967295"/>
          </p:nvPr>
        </p:nvGraphicFramePr>
        <p:xfrm>
          <a:off x="537210" y="1676400"/>
          <a:ext cx="4076700" cy="1518920"/>
        </p:xfrm>
        <a:graphic>
          <a:graphicData uri="http://schemas.openxmlformats.org/drawingml/2006/table">
            <a:tbl>
              <a:tblPr/>
              <a:tblGrid>
                <a:gridCol w="679450"/>
                <a:gridCol w="679450"/>
                <a:gridCol w="679450"/>
                <a:gridCol w="679450"/>
                <a:gridCol w="679450"/>
                <a:gridCol w="679450"/>
              </a:tblGrid>
              <a:tr h="151892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曹树河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吴连志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3-4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杨久然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5-6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张琼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7-8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陈文田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9-10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何益增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20499" name="Text Box 61"/>
          <p:cNvSpPr txBox="1">
            <a:spLocks noChangeArrowheads="1"/>
          </p:cNvSpPr>
          <p:nvPr/>
        </p:nvSpPr>
        <p:spPr bwMode="auto">
          <a:xfrm>
            <a:off x="1827371" y="1102678"/>
            <a:ext cx="14954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127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0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Group 81"/>
          <p:cNvGraphicFramePr>
            <a:graphicFrameLocks noGrp="1"/>
          </p:cNvGraphicFramePr>
          <p:nvPr/>
        </p:nvGraphicFramePr>
        <p:xfrm>
          <a:off x="4911725" y="1676400"/>
          <a:ext cx="3619500" cy="1518920"/>
        </p:xfrm>
        <a:graphic>
          <a:graphicData uri="http://schemas.openxmlformats.org/drawingml/2006/table">
            <a:tbl>
              <a:tblPr/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151892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1-2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晁连荣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3-4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刘卫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单志国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何永帅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7-8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俊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广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9-10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李晓峰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3" name="Text Box 61"/>
          <p:cNvSpPr txBox="1">
            <a:spLocks noChangeArrowheads="1"/>
          </p:cNvSpPr>
          <p:nvPr/>
        </p:nvSpPr>
        <p:spPr bwMode="auto">
          <a:xfrm>
            <a:off x="5973287" y="1102678"/>
            <a:ext cx="14954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101" name="Group 37"/>
          <p:cNvGraphicFramePr>
            <a:graphicFrameLocks noGrp="1"/>
          </p:cNvGraphicFramePr>
          <p:nvPr/>
        </p:nvGraphicFramePr>
        <p:xfrm>
          <a:off x="5144770" y="4558665"/>
          <a:ext cx="3387090" cy="1600200"/>
        </p:xfrm>
        <a:graphic>
          <a:graphicData uri="http://schemas.openxmlformats.org/drawingml/2006/table">
            <a:tbl>
              <a:tblPr/>
              <a:tblGrid>
                <a:gridCol w="564515"/>
                <a:gridCol w="564515"/>
                <a:gridCol w="564515"/>
                <a:gridCol w="564515"/>
                <a:gridCol w="564515"/>
                <a:gridCol w="564515"/>
              </a:tblGrid>
              <a:tr h="160020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杨兆甲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王东升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5-6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王澜钧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芦正春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付桂琴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章瑞荣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6124575" y="3973195"/>
            <a:ext cx="1427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137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Group 37"/>
          <p:cNvGraphicFramePr>
            <a:graphicFrameLocks noGrp="1"/>
          </p:cNvGraphicFramePr>
          <p:nvPr/>
        </p:nvGraphicFramePr>
        <p:xfrm>
          <a:off x="538480" y="4558665"/>
          <a:ext cx="4074160" cy="1600200"/>
        </p:xfrm>
        <a:graphic>
          <a:graphicData uri="http://schemas.openxmlformats.org/drawingml/2006/table">
            <a:tbl>
              <a:tblPr/>
              <a:tblGrid>
                <a:gridCol w="509270"/>
                <a:gridCol w="521335"/>
                <a:gridCol w="497205"/>
                <a:gridCol w="509270"/>
                <a:gridCol w="509270"/>
                <a:gridCol w="509270"/>
                <a:gridCol w="509270"/>
                <a:gridCol w="509270"/>
              </a:tblGrid>
              <a:tr h="1600200"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赵恩家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孙宏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李东宁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张小刚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5-6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部彦宁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王冲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沈忠义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861820" y="3973195"/>
            <a:ext cx="1427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136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8" name="Group 61"/>
          <p:cNvGraphicFramePr>
            <a:graphicFrameLocks noGrp="1"/>
          </p:cNvGraphicFramePr>
          <p:nvPr>
            <p:ph sz="half" idx="4294967295"/>
          </p:nvPr>
        </p:nvGraphicFramePr>
        <p:xfrm>
          <a:off x="281940" y="1704340"/>
          <a:ext cx="3953510" cy="1434465"/>
        </p:xfrm>
        <a:graphic>
          <a:graphicData uri="http://schemas.openxmlformats.org/drawingml/2006/table">
            <a:tbl>
              <a:tblPr/>
              <a:tblGrid>
                <a:gridCol w="790575"/>
                <a:gridCol w="789940"/>
                <a:gridCol w="792480"/>
                <a:gridCol w="789940"/>
                <a:gridCol w="790575"/>
              </a:tblGrid>
              <a:tr h="1434465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李德仁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曾继彦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曾传胜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于晓明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宋炳和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8" name="Text Box 35"/>
          <p:cNvSpPr txBox="1">
            <a:spLocks noChangeArrowheads="1"/>
          </p:cNvSpPr>
          <p:nvPr/>
        </p:nvSpPr>
        <p:spPr bwMode="auto">
          <a:xfrm>
            <a:off x="1233170" y="1122680"/>
            <a:ext cx="20510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南平房西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148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39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7111" name="Group 71"/>
          <p:cNvGraphicFramePr>
            <a:graphicFrameLocks noGrp="1"/>
          </p:cNvGraphicFramePr>
          <p:nvPr/>
        </p:nvGraphicFramePr>
        <p:xfrm>
          <a:off x="4726940" y="1705610"/>
          <a:ext cx="4088765" cy="1433195"/>
        </p:xfrm>
        <a:graphic>
          <a:graphicData uri="http://schemas.openxmlformats.org/drawingml/2006/table">
            <a:tbl>
              <a:tblPr/>
              <a:tblGrid>
                <a:gridCol w="828675"/>
                <a:gridCol w="814070"/>
                <a:gridCol w="815340"/>
                <a:gridCol w="815340"/>
                <a:gridCol w="815340"/>
              </a:tblGrid>
              <a:tr h="1433195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胡广兴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殷会田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周中沛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苑庆海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乔玄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5" name="Text Box 36"/>
          <p:cNvSpPr txBox="1">
            <a:spLocks noChangeArrowheads="1"/>
          </p:cNvSpPr>
          <p:nvPr/>
        </p:nvSpPr>
        <p:spPr bwMode="auto">
          <a:xfrm>
            <a:off x="5818505" y="1121093"/>
            <a:ext cx="19050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南平房西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149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101426" name="Group 50"/>
          <p:cNvGraphicFramePr>
            <a:graphicFrameLocks noGrp="1"/>
          </p:cNvGraphicFramePr>
          <p:nvPr/>
        </p:nvGraphicFramePr>
        <p:xfrm>
          <a:off x="762000" y="1600200"/>
          <a:ext cx="7620000" cy="1837056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贾得全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郑晓舰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郑晓舰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在岗（技术协调中心）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落实情况，其父郑立根在医疗和用车方面享受局级待遇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04" name="矩形 7"/>
          <p:cNvSpPr>
            <a:spLocks noChangeArrowheads="1"/>
          </p:cNvSpPr>
          <p:nvPr/>
        </p:nvSpPr>
        <p:spPr bwMode="auto">
          <a:xfrm>
            <a:off x="3649663" y="914400"/>
            <a:ext cx="19145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南平房西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162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405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762000" y="4367213"/>
          <a:ext cx="7924800" cy="1800480"/>
        </p:xfrm>
        <a:graphic>
          <a:graphicData uri="http://schemas.openxmlformats.org/drawingml/2006/table">
            <a:tbl>
              <a:tblPr/>
              <a:tblGrid>
                <a:gridCol w="1800225"/>
                <a:gridCol w="865188"/>
                <a:gridCol w="1798637"/>
                <a:gridCol w="865188"/>
                <a:gridCol w="690562"/>
                <a:gridCol w="952500"/>
                <a:gridCol w="9525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谢洪禄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退休（保卫）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三楼以下院内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平。患有肿瘤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吕金富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尹威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检验，在岗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面积有异议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李保文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潘秀荣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梁明杰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101424" name="Text Box 32"/>
          <p:cNvSpPr txBox="1">
            <a:spLocks noChangeArrowheads="1"/>
          </p:cNvSpPr>
          <p:nvPr/>
        </p:nvSpPr>
        <p:spPr bwMode="auto">
          <a:xfrm>
            <a:off x="3713163" y="3738563"/>
            <a:ext cx="203041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南平房西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163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2565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9179" name="Group 91"/>
          <p:cNvGraphicFramePr>
            <a:graphicFrameLocks noGrp="1"/>
          </p:cNvGraphicFramePr>
          <p:nvPr>
            <p:ph type="tbl" idx="4294967295"/>
          </p:nvPr>
        </p:nvGraphicFramePr>
        <p:xfrm>
          <a:off x="609600" y="4256088"/>
          <a:ext cx="8001000" cy="2220913"/>
        </p:xfrm>
        <a:graphic>
          <a:graphicData uri="http://schemas.openxmlformats.org/drawingml/2006/table">
            <a:tbl>
              <a:tblPr/>
              <a:tblGrid>
                <a:gridCol w="1293813"/>
                <a:gridCol w="1292225"/>
                <a:gridCol w="2828925"/>
                <a:gridCol w="1292225"/>
                <a:gridCol w="1293812"/>
              </a:tblGrid>
              <a:tr h="2220913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霍成民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邓兰桐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刘文刚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在岗（三产）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想要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平（院内、三楼以下）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旧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平。离婚，法院判决平方一人一半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韩玉印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张宏亮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22587" name="Text Box 31"/>
          <p:cNvSpPr txBox="1">
            <a:spLocks noChangeArrowheads="1"/>
          </p:cNvSpPr>
          <p:nvPr/>
        </p:nvSpPr>
        <p:spPr bwMode="auto">
          <a:xfrm>
            <a:off x="3613150" y="3657600"/>
            <a:ext cx="19145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南平房西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161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7" name="Group 34"/>
          <p:cNvGraphicFramePr>
            <a:graphicFrameLocks noGrp="1"/>
          </p:cNvGraphicFramePr>
          <p:nvPr/>
        </p:nvGraphicFramePr>
        <p:xfrm>
          <a:off x="838200" y="1600200"/>
          <a:ext cx="7543800" cy="1295400"/>
        </p:xfrm>
        <a:graphic>
          <a:graphicData uri="http://schemas.openxmlformats.org/drawingml/2006/table">
            <a:tbl>
              <a:tblPr/>
              <a:tblGrid>
                <a:gridCol w="2274888"/>
                <a:gridCol w="658812"/>
                <a:gridCol w="658813"/>
                <a:gridCol w="658812"/>
                <a:gridCol w="658813"/>
                <a:gridCol w="657225"/>
                <a:gridCol w="658812"/>
                <a:gridCol w="658813"/>
                <a:gridCol w="658812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杨兵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在岗（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室）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多层一楼不临街，地下室，腿有残疾，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白景财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张欣东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韩庆文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李秀君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郑长守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孙立业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孔杰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3581400" y="990600"/>
            <a:ext cx="16732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南平西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174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1184" name="Group 48"/>
          <p:cNvGraphicFramePr>
            <a:graphicFrameLocks noGrp="1"/>
          </p:cNvGraphicFramePr>
          <p:nvPr>
            <p:ph idx="4294967295"/>
          </p:nvPr>
        </p:nvGraphicFramePr>
        <p:xfrm>
          <a:off x="838200" y="3962400"/>
          <a:ext cx="7543800" cy="2286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2514600"/>
                <a:gridCol w="609600"/>
                <a:gridCol w="1371600"/>
              </a:tblGrid>
              <a:tr h="22860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白鹤鸣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姚明舟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许凤杰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金鑫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杜素云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马忠权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想分得一处住房。承租人出国并加入外国国籍，现居住人田英为其前妻，当初给马三万余元，称所里同意其继续居住。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左孟华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尹燕祥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8" name="Text Box 22"/>
          <p:cNvSpPr txBox="1">
            <a:spLocks noChangeArrowheads="1"/>
          </p:cNvSpPr>
          <p:nvPr/>
        </p:nvSpPr>
        <p:spPr bwMode="auto">
          <a:xfrm>
            <a:off x="3657600" y="3429000"/>
            <a:ext cx="167481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南平西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176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99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72820" name="Group 116"/>
          <p:cNvGraphicFramePr>
            <a:graphicFrameLocks noGrp="1"/>
          </p:cNvGraphicFramePr>
          <p:nvPr>
            <p:ph/>
          </p:nvPr>
        </p:nvGraphicFramePr>
        <p:xfrm>
          <a:off x="838200" y="1752600"/>
          <a:ext cx="7543800" cy="1676400"/>
        </p:xfrm>
        <a:graphic>
          <a:graphicData uri="http://schemas.openxmlformats.org/drawingml/2006/table">
            <a:tbl>
              <a:tblPr/>
              <a:tblGrid>
                <a:gridCol w="1676400"/>
                <a:gridCol w="2933700"/>
                <a:gridCol w="29337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胡友军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程立铭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在岗（保卫部）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名下有两处平房，认为一处为换房所得，一处为所内分配，不属于两平人员。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孙大茂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去世（热加工分厂）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一楼一平，楼房已过户。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815" name="Group 111"/>
          <p:cNvGraphicFramePr>
            <a:graphicFrameLocks noGrp="1"/>
          </p:cNvGraphicFramePr>
          <p:nvPr/>
        </p:nvGraphicFramePr>
        <p:xfrm>
          <a:off x="838200" y="4495800"/>
          <a:ext cx="7543800" cy="1600200"/>
        </p:xfrm>
        <a:graphic>
          <a:graphicData uri="http://schemas.openxmlformats.org/drawingml/2006/table">
            <a:tbl>
              <a:tblPr/>
              <a:tblGrid>
                <a:gridCol w="3200400"/>
                <a:gridCol w="43434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李守文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胡邦雷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去世（基建）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因家房号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号且有偏厦，故要一新一旧或一套大面积住房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1" name="Text Box 70"/>
          <p:cNvSpPr txBox="1">
            <a:spLocks noChangeArrowheads="1"/>
          </p:cNvSpPr>
          <p:nvPr/>
        </p:nvSpPr>
        <p:spPr bwMode="auto">
          <a:xfrm>
            <a:off x="3657600" y="1143000"/>
            <a:ext cx="16732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123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2" name="Text Box 73"/>
          <p:cNvSpPr txBox="1">
            <a:spLocks noChangeArrowheads="1"/>
          </p:cNvSpPr>
          <p:nvPr/>
        </p:nvSpPr>
        <p:spPr bwMode="auto">
          <a:xfrm>
            <a:off x="3657600" y="3886200"/>
            <a:ext cx="16732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133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23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14" name="Picture 178" descr="房屋座落图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762000"/>
            <a:ext cx="5029200" cy="594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115" name="Text Box 17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609600"/>
            <a:ext cx="1981200" cy="151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 院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栋平房，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栋小二楼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外户）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7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1981200" cy="151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北平房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栋平房，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栋红楼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外户）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8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1981200" cy="151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南平房西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栋平房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外户）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8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581400" y="4724400"/>
            <a:ext cx="1981200" cy="151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南平房东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栋平房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栋小二楼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149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外户，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万莲下水）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15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48723" y="1066800"/>
            <a:ext cx="1656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南平西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144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6078" name="Group 62"/>
          <p:cNvGraphicFramePr>
            <a:graphicFrameLocks noGrp="1"/>
          </p:cNvGraphicFramePr>
          <p:nvPr>
            <p:ph/>
          </p:nvPr>
        </p:nvGraphicFramePr>
        <p:xfrm>
          <a:off x="762000" y="1676400"/>
          <a:ext cx="7620000" cy="4713289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1008063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陆建林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刘淑清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易文平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郭维忠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闫国光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王宝昌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杨水清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梅志刚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徐景山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李吉林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16891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张克续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宋立辉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在职（钣焊）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相比其他改造户多交房改款，要求房屋装修补偿。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刘永录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退休（检验室）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等待评估价的确定。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谢军红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pic>
        <p:nvPicPr>
          <p:cNvPr id="26655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698875" y="1066800"/>
            <a:ext cx="16732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南平东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171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7089" name="Group 49"/>
          <p:cNvGraphicFramePr>
            <a:graphicFrameLocks noGrp="1"/>
          </p:cNvGraphicFramePr>
          <p:nvPr>
            <p:ph/>
          </p:nvPr>
        </p:nvGraphicFramePr>
        <p:xfrm>
          <a:off x="762000" y="1643063"/>
          <a:ext cx="7620000" cy="4529139"/>
        </p:xfrm>
        <a:graphic>
          <a:graphicData uri="http://schemas.openxmlformats.org/drawingml/2006/table">
            <a:tbl>
              <a:tblPr/>
              <a:tblGrid>
                <a:gridCol w="2540000"/>
                <a:gridCol w="1270000"/>
                <a:gridCol w="1270000"/>
                <a:gridCol w="1270000"/>
                <a:gridCol w="1270000"/>
              </a:tblGrid>
              <a:tr h="1509713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姬阔周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退休（房产科）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因家庭矛盾，想要两个单间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毛宏图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刘志国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陈文秀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关志超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李晓慧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杨秀奎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金哲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李连生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李大更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苗宇鹏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倪红伟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赵学斌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肖俊峰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毕素兰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pic>
        <p:nvPicPr>
          <p:cNvPr id="27678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18464" name="Group 32"/>
          <p:cNvGraphicFramePr>
            <a:graphicFrameLocks noGrp="1"/>
          </p:cNvGraphicFramePr>
          <p:nvPr/>
        </p:nvGraphicFramePr>
        <p:xfrm>
          <a:off x="457200" y="1752600"/>
          <a:ext cx="8458200" cy="198120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2743200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武俊虎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王吉祥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满志宏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王玉妍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刘伟强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潘心正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闫玉桓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退休（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室）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一楼一平，楼房已给儿子闫东宇，楼房无法交回，平房换新房。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3" name="Text Box 24"/>
          <p:cNvSpPr txBox="1">
            <a:spLocks noChangeArrowheads="1"/>
          </p:cNvSpPr>
          <p:nvPr/>
        </p:nvSpPr>
        <p:spPr bwMode="auto">
          <a:xfrm>
            <a:off x="3497263" y="1066800"/>
            <a:ext cx="19177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南平东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156-2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94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699" name="Text Box 144"/>
          <p:cNvSpPr txBox="1">
            <a:spLocks noChangeArrowheads="1"/>
          </p:cNvSpPr>
          <p:nvPr/>
        </p:nvSpPr>
        <p:spPr bwMode="auto">
          <a:xfrm>
            <a:off x="2819400" y="1066800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南平东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131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723" name="Group 27"/>
          <p:cNvGraphicFramePr>
            <a:graphicFrameLocks noGrp="1"/>
          </p:cNvGraphicFramePr>
          <p:nvPr>
            <p:ph/>
          </p:nvPr>
        </p:nvGraphicFramePr>
        <p:xfrm>
          <a:off x="762000" y="1828800"/>
          <a:ext cx="7543800" cy="4094417"/>
        </p:xfrm>
        <a:graphic>
          <a:graphicData uri="http://schemas.openxmlformats.org/drawingml/2006/table">
            <a:tbl>
              <a:tblPr/>
              <a:tblGrid>
                <a:gridCol w="1509713"/>
                <a:gridCol w="1508125"/>
                <a:gridCol w="1508125"/>
                <a:gridCol w="1508125"/>
                <a:gridCol w="1509712"/>
              </a:tblGrid>
              <a:tr h="1995488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李义成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刘凤禄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去世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两平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想要两处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楼房，老伴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岁，三个儿子。大儿子刘传印（服务公司离职），三儿子刘传兴（工业公司开车），想要两处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平楼房，新旧不限。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 hMerge="1">
                  <a:tcPr/>
                </a:tc>
              </a:tr>
              <a:tr h="1966913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李纯凤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刘凤禄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去世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两平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想要两处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楼房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赵恩佳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桑自铮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一楼一平，想交平房要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18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743200" y="1066800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南平东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139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40" name="Group 20"/>
          <p:cNvGraphicFramePr>
            <a:graphicFrameLocks noGrp="1"/>
          </p:cNvGraphicFramePr>
          <p:nvPr>
            <p:ph/>
          </p:nvPr>
        </p:nvGraphicFramePr>
        <p:xfrm>
          <a:off x="457200" y="1828800"/>
          <a:ext cx="8229600" cy="2514600"/>
        </p:xfrm>
        <a:graphic>
          <a:graphicData uri="http://schemas.openxmlformats.org/drawingml/2006/table">
            <a:tbl>
              <a:tblPr/>
              <a:tblGrid>
                <a:gridCol w="3200400"/>
                <a:gridCol w="1485900"/>
                <a:gridCol w="1485900"/>
                <a:gridCol w="2057400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华君昌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与大儿子同住，共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口人。儿子工业公司离职，无业，且身体不好。儿子住在与临栋连接处加盖的房间，应该另算一户，想在正常动迁的基础上增加一个单间。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单学军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李放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田贝环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外地，下周签。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pic>
        <p:nvPicPr>
          <p:cNvPr id="30736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43200" y="1066800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南平东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140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527" name="Group 23"/>
          <p:cNvGraphicFramePr>
            <a:graphicFrameLocks noGrp="1"/>
          </p:cNvGraphicFramePr>
          <p:nvPr>
            <p:ph/>
          </p:nvPr>
        </p:nvGraphicFramePr>
        <p:xfrm>
          <a:off x="533400" y="1828800"/>
          <a:ext cx="8229600" cy="4495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19050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崔淑芬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张成广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关淑琴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25908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王振国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许承新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石俊山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去世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女儿：石岩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质量部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一楼一平，想只交平房。且平房一个地址有两个户口本，想要两处楼房。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姜庆兰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pic>
        <p:nvPicPr>
          <p:cNvPr id="31765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743200" y="1066800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142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7103" name="Group 63"/>
          <p:cNvGraphicFramePr>
            <a:graphicFrameLocks noGrp="1"/>
          </p:cNvGraphicFramePr>
          <p:nvPr>
            <p:ph/>
          </p:nvPr>
        </p:nvGraphicFramePr>
        <p:xfrm>
          <a:off x="533400" y="1600200"/>
          <a:ext cx="8229600" cy="220980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4191000"/>
                <a:gridCol w="495300"/>
                <a:gridCol w="4953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金玉伟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胡光辉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田红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李吉伟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马劲松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陈慧滨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程树堂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一楼一平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号为本人分配到的所内住房，正常动迁，回迁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号的平房和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242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号楼房，为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年市内置换的房子。想只交平房，换一处单间。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周翠珍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王云梯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32794" name="Text Box 3"/>
          <p:cNvSpPr txBox="1">
            <a:spLocks noChangeArrowheads="1"/>
          </p:cNvSpPr>
          <p:nvPr/>
        </p:nvSpPr>
        <p:spPr bwMode="auto">
          <a:xfrm>
            <a:off x="2743200" y="4202113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150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Group 16"/>
          <p:cNvGraphicFramePr/>
          <p:nvPr/>
        </p:nvGraphicFramePr>
        <p:xfrm>
          <a:off x="457200" y="4648200"/>
          <a:ext cx="8229600" cy="1904999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1904999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孙建伟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胡素红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王海波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石福顺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一楼一平，楼房已更名，想将平房交回，要一个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2807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743200" y="1066800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151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84" name="Group 32"/>
          <p:cNvGraphicFramePr>
            <a:graphicFrameLocks noGrp="1"/>
          </p:cNvGraphicFramePr>
          <p:nvPr>
            <p:ph/>
          </p:nvPr>
        </p:nvGraphicFramePr>
        <p:xfrm>
          <a:off x="762000" y="1676400"/>
          <a:ext cx="7620000" cy="2200656"/>
        </p:xfrm>
        <a:graphic>
          <a:graphicData uri="http://schemas.openxmlformats.org/drawingml/2006/table">
            <a:tbl>
              <a:tblPr/>
              <a:tblGrid>
                <a:gridCol w="2362200"/>
                <a:gridCol w="1371600"/>
                <a:gridCol w="1371600"/>
                <a:gridCol w="2514600"/>
              </a:tblGrid>
              <a:tr h="19050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马永河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不愿意退房补，不同意抓阄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张永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张国芝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丈夫身体不好，想要一楼，不要北院，旧楼也可，或新房建好再搬。张国芝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岁，丈夫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岁（丈夫脑出血）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08" name="Text Box 3"/>
          <p:cNvSpPr txBox="1">
            <a:spLocks noChangeArrowheads="1"/>
          </p:cNvSpPr>
          <p:nvPr/>
        </p:nvSpPr>
        <p:spPr bwMode="auto">
          <a:xfrm>
            <a:off x="2819400" y="4038600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155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825" name="Group 33"/>
          <p:cNvGraphicFramePr>
            <a:graphicFrameLocks noGrp="1"/>
          </p:cNvGraphicFramePr>
          <p:nvPr/>
        </p:nvGraphicFramePr>
        <p:xfrm>
          <a:off x="762000" y="4648200"/>
          <a:ext cx="7620000" cy="16002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万莲下水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万莲下水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薛允贞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万莲下水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821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0"/>
          <p:cNvSpPr txBox="1">
            <a:spLocks noChangeArrowheads="1"/>
          </p:cNvSpPr>
          <p:nvPr/>
        </p:nvSpPr>
        <p:spPr bwMode="auto">
          <a:xfrm>
            <a:off x="2667000" y="1203325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152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38" name="Group 22"/>
          <p:cNvGraphicFramePr>
            <a:graphicFrameLocks noGrp="1"/>
          </p:cNvGraphicFramePr>
          <p:nvPr/>
        </p:nvGraphicFramePr>
        <p:xfrm>
          <a:off x="1524000" y="2133600"/>
          <a:ext cx="6096000" cy="28956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28956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李茂常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pic>
        <p:nvPicPr>
          <p:cNvPr id="34829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200" y="1066800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165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599" name="Group 23"/>
          <p:cNvGraphicFramePr>
            <a:graphicFrameLocks noGrp="1"/>
          </p:cNvGraphicFramePr>
          <p:nvPr>
            <p:ph/>
          </p:nvPr>
        </p:nvGraphicFramePr>
        <p:xfrm>
          <a:off x="838200" y="1828800"/>
          <a:ext cx="7543800" cy="3962400"/>
        </p:xfrm>
        <a:graphic>
          <a:graphicData uri="http://schemas.openxmlformats.org/drawingml/2006/table">
            <a:tbl>
              <a:tblPr/>
              <a:tblGrid>
                <a:gridCol w="1885950"/>
                <a:gridCol w="1885950"/>
                <a:gridCol w="1885950"/>
                <a:gridCol w="1885950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杨学志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张跃才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陈峰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离婚，房证为陈峰，但法院已把房子判给前妻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安中彦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1981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高秀荣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于海滨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李柏松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隋秀军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pic>
        <p:nvPicPr>
          <p:cNvPr id="35861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hlinkClick r:id="rId1" action="ppaction://hlinksldjump"/>
          </p:cNvPr>
          <p:cNvSpPr/>
          <p:nvPr/>
        </p:nvSpPr>
        <p:spPr>
          <a:xfrm>
            <a:off x="6172200" y="381000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hlinkClick r:id="rId2" action="ppaction://hlinksldjump"/>
          </p:cNvPr>
          <p:cNvSpPr/>
          <p:nvPr/>
        </p:nvSpPr>
        <p:spPr>
          <a:xfrm>
            <a:off x="6172200" y="259080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外户，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独身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hlinkClick r:id="rId2" action="ppaction://hlinksldjump"/>
          </p:cNvPr>
          <p:cNvSpPr/>
          <p:nvPr/>
        </p:nvSpPr>
        <p:spPr>
          <a:xfrm>
            <a:off x="3276600" y="320040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hlinkClick r:id="rId3" action="ppaction://hlinksldjump"/>
          </p:cNvPr>
          <p:cNvSpPr/>
          <p:nvPr/>
        </p:nvSpPr>
        <p:spPr>
          <a:xfrm>
            <a:off x="762000" y="3200400"/>
            <a:ext cx="2286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175" name="Text Box 38"/>
          <p:cNvSpPr txBox="1">
            <a:spLocks noChangeArrowheads="1"/>
          </p:cNvSpPr>
          <p:nvPr/>
        </p:nvSpPr>
        <p:spPr bwMode="auto">
          <a:xfrm>
            <a:off x="3733800" y="1371600"/>
            <a:ext cx="15398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北   院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6" name="Picture 2" descr="C:\Users\yvonneyu\Desktop\left173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819400" y="990600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167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626" name="Group 26"/>
          <p:cNvGraphicFramePr>
            <a:graphicFrameLocks noGrp="1"/>
          </p:cNvGraphicFramePr>
          <p:nvPr>
            <p:ph/>
          </p:nvPr>
        </p:nvGraphicFramePr>
        <p:xfrm>
          <a:off x="838200" y="1676400"/>
          <a:ext cx="7543799" cy="1676400"/>
        </p:xfrm>
        <a:graphic>
          <a:graphicData uri="http://schemas.openxmlformats.org/drawingml/2006/table">
            <a:tbl>
              <a:tblPr/>
              <a:tblGrid>
                <a:gridCol w="2971799"/>
                <a:gridCol w="2286000"/>
                <a:gridCol w="22860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任雨苍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去世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家庭有矛盾，儿子两兄弟意见不统一。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赵凤英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36878" name="Text Box 3"/>
          <p:cNvSpPr txBox="1">
            <a:spLocks noChangeArrowheads="1"/>
          </p:cNvSpPr>
          <p:nvPr/>
        </p:nvSpPr>
        <p:spPr bwMode="auto">
          <a:xfrm>
            <a:off x="2819400" y="3886200"/>
            <a:ext cx="350520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169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sz="2000" b="1"/>
          </a:p>
        </p:txBody>
      </p:sp>
      <p:graphicFrame>
        <p:nvGraphicFramePr>
          <p:cNvPr id="6" name="Group 16"/>
          <p:cNvGraphicFramePr>
            <a:graphicFrameLocks noGrp="1"/>
          </p:cNvGraphicFramePr>
          <p:nvPr/>
        </p:nvGraphicFramePr>
        <p:xfrm>
          <a:off x="838200" y="4495800"/>
          <a:ext cx="7543800" cy="1828800"/>
        </p:xfrm>
        <a:graphic>
          <a:graphicData uri="http://schemas.openxmlformats.org/drawingml/2006/table">
            <a:tbl>
              <a:tblPr/>
              <a:tblGrid>
                <a:gridCol w="2667000"/>
                <a:gridCol w="4876800"/>
              </a:tblGrid>
              <a:tr h="18288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赵广怀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赵锦凤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退休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老兵关于盖的边岔面积问题有异议，身体不好，要低楼层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6887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057400" y="914400"/>
            <a:ext cx="502920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178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sz="2000" b="1"/>
          </a:p>
        </p:txBody>
      </p:sp>
      <p:graphicFrame>
        <p:nvGraphicFramePr>
          <p:cNvPr id="94275" name="Group 67"/>
          <p:cNvGraphicFramePr>
            <a:graphicFrameLocks noGrp="1"/>
          </p:cNvGraphicFramePr>
          <p:nvPr>
            <p:ph/>
          </p:nvPr>
        </p:nvGraphicFramePr>
        <p:xfrm>
          <a:off x="762000" y="1371600"/>
          <a:ext cx="7543800" cy="1981200"/>
        </p:xfrm>
        <a:graphic>
          <a:graphicData uri="http://schemas.openxmlformats.org/drawingml/2006/table">
            <a:tbl>
              <a:tblPr/>
              <a:tblGrid>
                <a:gridCol w="552394"/>
                <a:gridCol w="503121"/>
                <a:gridCol w="535300"/>
                <a:gridCol w="486361"/>
                <a:gridCol w="461222"/>
                <a:gridCol w="426363"/>
                <a:gridCol w="508483"/>
                <a:gridCol w="508821"/>
                <a:gridCol w="508819"/>
                <a:gridCol w="508819"/>
                <a:gridCol w="508819"/>
                <a:gridCol w="508819"/>
                <a:gridCol w="508820"/>
                <a:gridCol w="508819"/>
                <a:gridCol w="508820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张连福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安云平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梁文艺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崔连富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焦建辉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高如俊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褚世铎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刘志江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展涛洪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孔德龙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叶纲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李明春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德双利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37918" name="Text Box 3"/>
          <p:cNvSpPr txBox="1">
            <a:spLocks noChangeArrowheads="1"/>
          </p:cNvSpPr>
          <p:nvPr/>
        </p:nvSpPr>
        <p:spPr bwMode="auto">
          <a:xfrm>
            <a:off x="2971800" y="4294188"/>
            <a:ext cx="3124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181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936" name="Group 48"/>
          <p:cNvGraphicFramePr>
            <a:graphicFrameLocks noGrp="1"/>
          </p:cNvGraphicFramePr>
          <p:nvPr/>
        </p:nvGraphicFramePr>
        <p:xfrm>
          <a:off x="762000" y="4737100"/>
          <a:ext cx="7543800" cy="1725168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257800"/>
                <a:gridCol w="571500"/>
                <a:gridCol w="5715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张凤霞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佟贵生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车耀庄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去世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一楼一平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承租人车耀庒共有四个儿子，此处平房为所内增房，已住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多年，由二儿子车武（工业公司）居住并交采暖费。本人儿子多，住房有困难，希望楼房不交回，领导给一处无论新旧、大小的房子即可。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郭骥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荆勇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pic>
        <p:nvPicPr>
          <p:cNvPr id="37933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743200" y="990600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182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941" name="Group 29"/>
          <p:cNvGraphicFramePr>
            <a:graphicFrameLocks noGrp="1"/>
          </p:cNvGraphicFramePr>
          <p:nvPr>
            <p:ph/>
          </p:nvPr>
        </p:nvGraphicFramePr>
        <p:xfrm>
          <a:off x="762000" y="1752600"/>
          <a:ext cx="7620000" cy="1652016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15240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郝刚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梁桂华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已去世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一楼一平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张传恩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38928" name="Text Box 3"/>
          <p:cNvSpPr txBox="1">
            <a:spLocks noChangeArrowheads="1"/>
          </p:cNvSpPr>
          <p:nvPr/>
        </p:nvSpPr>
        <p:spPr bwMode="auto">
          <a:xfrm>
            <a:off x="2819400" y="3821113"/>
            <a:ext cx="3505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183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Group 4"/>
          <p:cNvGraphicFramePr/>
          <p:nvPr/>
        </p:nvGraphicFramePr>
        <p:xfrm>
          <a:off x="762000" y="4495800"/>
          <a:ext cx="7620000" cy="1752600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杨兆甲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退休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两处平房，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要两</a:t>
                      </a:r>
                      <a:r>
                        <a:rPr kumimoji="0" lang="zh-CN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处85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刘迪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艾凯生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pic>
        <p:nvPicPr>
          <p:cNvPr id="38939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28717" name="Group 45"/>
          <p:cNvGraphicFramePr>
            <a:graphicFrameLocks noGrp="1"/>
          </p:cNvGraphicFramePr>
          <p:nvPr>
            <p:ph/>
          </p:nvPr>
        </p:nvGraphicFramePr>
        <p:xfrm>
          <a:off x="762000" y="1793240"/>
          <a:ext cx="7574280" cy="4466590"/>
        </p:xfrm>
        <a:graphic>
          <a:graphicData uri="http://schemas.openxmlformats.org/drawingml/2006/table">
            <a:tbl>
              <a:tblPr/>
              <a:tblGrid>
                <a:gridCol w="946785"/>
                <a:gridCol w="946785"/>
                <a:gridCol w="946785"/>
                <a:gridCol w="946785"/>
                <a:gridCol w="946785"/>
                <a:gridCol w="946785"/>
                <a:gridCol w="946785"/>
                <a:gridCol w="946785"/>
              </a:tblGrid>
              <a:tr h="1489075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王燊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桑洪滨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岳国新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石丽英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吴桂兰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张海涛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赵汝杰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曾宪珍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1489075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韩玉兰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滕凤琴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魏志义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李玉芝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栗淑珍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崔涛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侯丽梅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钟启星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1489075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张国辉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崔克秀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程国强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许敏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景冈山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宋春生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马彩琴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39977" name="Text Box 43"/>
          <p:cNvSpPr txBox="1">
            <a:spLocks noChangeArrowheads="1"/>
          </p:cNvSpPr>
          <p:nvPr/>
        </p:nvSpPr>
        <p:spPr bwMode="auto">
          <a:xfrm>
            <a:off x="3896519" y="990600"/>
            <a:ext cx="14954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南平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197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978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195" name="矩形 73"/>
          <p:cNvSpPr>
            <a:spLocks noChangeArrowheads="1"/>
          </p:cNvSpPr>
          <p:nvPr/>
        </p:nvSpPr>
        <p:spPr bwMode="auto">
          <a:xfrm>
            <a:off x="3886200" y="1066800"/>
            <a:ext cx="11080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defTabSz="912495" eaLnBrk="0" hangingPunct="0">
              <a:spcBef>
                <a:spcPct val="2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北 平 房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hlinkClick r:id="rId1" action="ppaction://hlinksldjump"/>
          </p:cNvPr>
          <p:cNvSpPr/>
          <p:nvPr/>
        </p:nvSpPr>
        <p:spPr bwMode="auto">
          <a:xfrm>
            <a:off x="3581400" y="5867400"/>
            <a:ext cx="480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>
            <a:hlinkClick r:id="rId2" action="ppaction://hlinksldjump"/>
          </p:cNvPr>
          <p:cNvSpPr/>
          <p:nvPr/>
        </p:nvSpPr>
        <p:spPr bwMode="auto">
          <a:xfrm>
            <a:off x="3581400" y="5181600"/>
            <a:ext cx="480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36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hlinkClick r:id="rId3" action="ppaction://hlinksldjump"/>
          </p:cNvPr>
          <p:cNvSpPr/>
          <p:nvPr/>
        </p:nvSpPr>
        <p:spPr bwMode="auto">
          <a:xfrm>
            <a:off x="533400" y="1600200"/>
            <a:ext cx="2514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221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外户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>
            <a:hlinkClick r:id="rId4" action="ppaction://hlinksldjump"/>
          </p:cNvPr>
          <p:cNvSpPr/>
          <p:nvPr/>
        </p:nvSpPr>
        <p:spPr bwMode="auto">
          <a:xfrm>
            <a:off x="6096000" y="24384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hlinkClick r:id="rId4" action="ppaction://hlinksldjump"/>
          </p:cNvPr>
          <p:cNvSpPr/>
          <p:nvPr/>
        </p:nvSpPr>
        <p:spPr bwMode="auto">
          <a:xfrm>
            <a:off x="6096000" y="31242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096000" y="38100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6096000" y="44958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581400" y="24384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581400" y="31242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581400" y="38100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581400" y="44958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07" name="Picture 2" descr="C:\Users\yvonneyu\Desktop\left173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926013" y="21336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hlinkClick r:id="rId1" action="ppaction://hlinksldjump"/>
          </p:cNvPr>
          <p:cNvSpPr/>
          <p:nvPr/>
        </p:nvSpPr>
        <p:spPr>
          <a:xfrm>
            <a:off x="4926013" y="54864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176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hlinkClick r:id="rId2" action="ppaction://hlinksldjump"/>
          </p:cNvPr>
          <p:cNvSpPr/>
          <p:nvPr/>
        </p:nvSpPr>
        <p:spPr>
          <a:xfrm>
            <a:off x="4926013" y="46482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外户）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hlinkClick r:id="rId2" action="ppaction://hlinksldjump"/>
          </p:cNvPr>
          <p:cNvSpPr/>
          <p:nvPr/>
        </p:nvSpPr>
        <p:spPr>
          <a:xfrm>
            <a:off x="4926013" y="38100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149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hlinkClick r:id="rId3" action="ppaction://hlinksldjump"/>
          </p:cNvPr>
          <p:cNvSpPr/>
          <p:nvPr/>
        </p:nvSpPr>
        <p:spPr>
          <a:xfrm>
            <a:off x="4926013" y="29718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hlinkClick r:id="rId1" action="ppaction://hlinksldjump"/>
          </p:cNvPr>
          <p:cNvSpPr/>
          <p:nvPr/>
        </p:nvSpPr>
        <p:spPr>
          <a:xfrm>
            <a:off x="1600200" y="54864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hlinkClick r:id="rId1" action="ppaction://hlinksldjump"/>
          </p:cNvPr>
          <p:cNvSpPr/>
          <p:nvPr/>
        </p:nvSpPr>
        <p:spPr>
          <a:xfrm>
            <a:off x="1600200" y="46482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hlinkClick r:id="rId3" action="ppaction://hlinksldjump"/>
          </p:cNvPr>
          <p:cNvSpPr/>
          <p:nvPr/>
        </p:nvSpPr>
        <p:spPr>
          <a:xfrm>
            <a:off x="1600200" y="38100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148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1600200" y="21336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00200" y="29718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矩形 35"/>
          <p:cNvSpPr>
            <a:spLocks noChangeArrowheads="1"/>
          </p:cNvSpPr>
          <p:nvPr/>
        </p:nvSpPr>
        <p:spPr bwMode="auto">
          <a:xfrm>
            <a:off x="3810000" y="1123950"/>
            <a:ext cx="14414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defTabSz="912495" eaLnBrk="0" hangingPunct="0">
              <a:spcBef>
                <a:spcPct val="2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南 平 房 西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9" name="Picture 2" descr="C:\Users\yvonneyu\Desktop\left173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200" y="2667000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138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zh-CN" altLang="en-US" sz="14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hlinkClick r:id="rId1" action="ppaction://hlinksldjump"/>
          </p:cNvPr>
          <p:cNvSpPr/>
          <p:nvPr/>
        </p:nvSpPr>
        <p:spPr>
          <a:xfrm>
            <a:off x="2057400" y="2667000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139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sz="14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hlinkClick r:id="rId2" action="ppaction://hlinksldjump"/>
          </p:cNvPr>
          <p:cNvSpPr/>
          <p:nvPr/>
        </p:nvSpPr>
        <p:spPr>
          <a:xfrm>
            <a:off x="3657600" y="2667000"/>
            <a:ext cx="2438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sz="1400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hlinkClick r:id="rId3" action="ppaction://hlinksldjump"/>
          </p:cNvPr>
          <p:cNvSpPr/>
          <p:nvPr/>
        </p:nvSpPr>
        <p:spPr>
          <a:xfrm>
            <a:off x="457200" y="1828800"/>
            <a:ext cx="480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131 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sz="16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hlinkClick r:id="rId4" action="ppaction://hlinksldjump"/>
          </p:cNvPr>
          <p:cNvSpPr/>
          <p:nvPr/>
        </p:nvSpPr>
        <p:spPr>
          <a:xfrm>
            <a:off x="457200" y="3429000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sz="14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5" action="ppaction://hlinksldjump"/>
          </p:cNvPr>
          <p:cNvSpPr/>
          <p:nvPr/>
        </p:nvSpPr>
        <p:spPr>
          <a:xfrm>
            <a:off x="2057400" y="3429000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</a:t>
            </a:r>
            <a:r>
              <a:rPr lang="zh-CN" altLang="en-US" sz="14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hlinkClick r:id="rId4" action="ppaction://hlinksldjump"/>
          </p:cNvPr>
          <p:cNvSpPr/>
          <p:nvPr/>
        </p:nvSpPr>
        <p:spPr>
          <a:xfrm>
            <a:off x="6172200" y="2667000"/>
            <a:ext cx="259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sz="14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hlinkClick r:id="rId6" action="ppaction://hlinksldjump"/>
          </p:cNvPr>
          <p:cNvSpPr/>
          <p:nvPr/>
        </p:nvSpPr>
        <p:spPr>
          <a:xfrm>
            <a:off x="3657600" y="3429000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</a:pP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152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zh-CN" altLang="en-US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3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76800" y="3429000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zh-CN" altLang="en-US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3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72200" y="3429000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154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zh-CN" altLang="en-US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3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7391400" y="3429000"/>
            <a:ext cx="1371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155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sz="1300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2495" eaLnBrk="0" hangingPunct="0">
              <a:spcBef>
                <a:spcPct val="20000"/>
              </a:spcBef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万莲下水）</a:t>
            </a:r>
            <a:endParaRPr lang="zh-CN" altLang="en-US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hlinkClick r:id="rId7" action="ppaction://hlinksldjump"/>
          </p:cNvPr>
          <p:cNvSpPr/>
          <p:nvPr/>
        </p:nvSpPr>
        <p:spPr>
          <a:xfrm>
            <a:off x="457200" y="4267200"/>
            <a:ext cx="3048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165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sz="1600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8" action="ppaction://hlinksldjump"/>
          </p:cNvPr>
          <p:cNvSpPr/>
          <p:nvPr/>
        </p:nvSpPr>
        <p:spPr>
          <a:xfrm>
            <a:off x="3581400" y="4267200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167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</a:t>
            </a:r>
            <a:r>
              <a:rPr lang="zh-CN" altLang="en-US" sz="13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3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76800" y="4267200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168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zh-CN" altLang="en-US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3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hlinkClick r:id="rId8" action="ppaction://hlinksldjump"/>
          </p:cNvPr>
          <p:cNvSpPr/>
          <p:nvPr/>
        </p:nvSpPr>
        <p:spPr>
          <a:xfrm>
            <a:off x="6172200" y="4267200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169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3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67600" y="42672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r>
              <a:rPr lang="zh-CN" altLang="en-US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3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3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hlinkClick r:id="rId9" action="ppaction://hlinksldjump"/>
          </p:cNvPr>
          <p:cNvSpPr/>
          <p:nvPr/>
        </p:nvSpPr>
        <p:spPr>
          <a:xfrm>
            <a:off x="457200" y="5105400"/>
            <a:ext cx="4191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178 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</a:t>
            </a:r>
            <a:r>
              <a:rPr lang="en-US" altLang="zh-CN" sz="16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16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hlinkClick r:id="rId9" action="ppaction://hlinksldjump"/>
          </p:cNvPr>
          <p:cNvSpPr/>
          <p:nvPr/>
        </p:nvSpPr>
        <p:spPr>
          <a:xfrm>
            <a:off x="4724400" y="51054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</a:t>
            </a:r>
            <a:r>
              <a:rPr lang="zh-CN" altLang="en-US" sz="14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hlinkClick r:id="rId10" action="ppaction://hlinksldjump"/>
          </p:cNvPr>
          <p:cNvSpPr/>
          <p:nvPr/>
        </p:nvSpPr>
        <p:spPr>
          <a:xfrm>
            <a:off x="6096000" y="51054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sz="14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hlinkClick r:id="rId10" action="ppaction://hlinksldjump"/>
          </p:cNvPr>
          <p:cNvSpPr/>
          <p:nvPr/>
        </p:nvSpPr>
        <p:spPr>
          <a:xfrm>
            <a:off x="7467600" y="51054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495" eaLnBrk="0" hangingPunct="0">
              <a:spcBef>
                <a:spcPct val="20000"/>
              </a:spcBef>
              <a:defRPr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</a:t>
            </a:r>
            <a:r>
              <a:rPr lang="zh-CN" altLang="en-US" sz="1400" b="1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hlinkClick r:id="rId11" action="ppaction://hlinksldjump"/>
          </p:cNvPr>
          <p:cNvSpPr/>
          <p:nvPr/>
        </p:nvSpPr>
        <p:spPr>
          <a:xfrm>
            <a:off x="457200" y="5943600"/>
            <a:ext cx="830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 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sz="1600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4" name="矩形 57"/>
          <p:cNvSpPr>
            <a:spLocks noChangeArrowheads="1"/>
          </p:cNvSpPr>
          <p:nvPr/>
        </p:nvSpPr>
        <p:spPr bwMode="auto">
          <a:xfrm>
            <a:off x="3754438" y="1123950"/>
            <a:ext cx="158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defTabSz="912495" eaLnBrk="0" hangingPunct="0">
              <a:spcBef>
                <a:spcPct val="2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南 平 房 中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5" name="Picture 2" descr="C:\Users\yvonneyu\Desktop\left173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hlinkClick r:id="rId1" action="ppaction://hlinksldjump"/>
          </p:cNvPr>
          <p:cNvSpPr/>
          <p:nvPr/>
        </p:nvSpPr>
        <p:spPr>
          <a:xfrm>
            <a:off x="3429000" y="29718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hlinkClick r:id="rId2" action="ppaction://hlinksldjump"/>
          </p:cNvPr>
          <p:cNvSpPr/>
          <p:nvPr/>
        </p:nvSpPr>
        <p:spPr>
          <a:xfrm>
            <a:off x="914400" y="3733800"/>
            <a:ext cx="7315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43600" y="29718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hlinkClick r:id="rId3" action="ppaction://hlinksldjump"/>
          </p:cNvPr>
          <p:cNvSpPr/>
          <p:nvPr/>
        </p:nvSpPr>
        <p:spPr>
          <a:xfrm>
            <a:off x="5943600" y="44958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156-2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hlinkClick r:id="rId1" action="ppaction://hlinksldjump"/>
          </p:cNvPr>
          <p:cNvSpPr/>
          <p:nvPr/>
        </p:nvSpPr>
        <p:spPr>
          <a:xfrm>
            <a:off x="914400" y="22098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14400" y="29718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Text Box 68"/>
          <p:cNvSpPr txBox="1">
            <a:spLocks noChangeArrowheads="1"/>
          </p:cNvSpPr>
          <p:nvPr/>
        </p:nvSpPr>
        <p:spPr bwMode="auto">
          <a:xfrm>
            <a:off x="1027113" y="3048000"/>
            <a:ext cx="22415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132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274" name="Text Box 6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027113" y="2297113"/>
            <a:ext cx="22415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123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5" name="Text Box 6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617913" y="3048000"/>
            <a:ext cx="22415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133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6" name="Text Box 70"/>
          <p:cNvSpPr txBox="1">
            <a:spLocks noChangeArrowheads="1"/>
          </p:cNvSpPr>
          <p:nvPr/>
        </p:nvSpPr>
        <p:spPr bwMode="auto">
          <a:xfrm>
            <a:off x="6096000" y="3059113"/>
            <a:ext cx="22415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134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Text Box 74"/>
          <p:cNvSpPr txBox="1">
            <a:spLocks noChangeArrowheads="1"/>
          </p:cNvSpPr>
          <p:nvPr/>
        </p:nvSpPr>
        <p:spPr bwMode="auto">
          <a:xfrm>
            <a:off x="3711575" y="1200150"/>
            <a:ext cx="158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南 平 房 东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943600" y="2209800"/>
            <a:ext cx="2286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hlinkClick r:id="rId4" action="ppaction://hlinksldjump"/>
          </p:cNvPr>
          <p:cNvSpPr/>
          <p:nvPr/>
        </p:nvSpPr>
        <p:spPr>
          <a:xfrm>
            <a:off x="914400" y="5257800"/>
            <a:ext cx="7315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 dirty="0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0" name="Text Box 67"/>
          <p:cNvSpPr txBox="1">
            <a:spLocks noChangeArrowheads="1"/>
          </p:cNvSpPr>
          <p:nvPr/>
        </p:nvSpPr>
        <p:spPr bwMode="auto">
          <a:xfrm>
            <a:off x="6096000" y="2286000"/>
            <a:ext cx="22415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124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   </a:t>
            </a:r>
            <a:r>
              <a:rPr lang="en-US" altLang="zh-CN" b="1">
                <a:solidFill>
                  <a:srgbClr val="21E3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81" name="Picture 2" descr="C:\Users\yvonneyu\Desktop\left173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12319" name="Group 31"/>
          <p:cNvGraphicFramePr>
            <a:graphicFrameLocks noGrp="1"/>
          </p:cNvGraphicFramePr>
          <p:nvPr/>
        </p:nvGraphicFramePr>
        <p:xfrm>
          <a:off x="533400" y="1676400"/>
          <a:ext cx="7924800" cy="1931670"/>
        </p:xfrm>
        <a:graphic>
          <a:graphicData uri="http://schemas.openxmlformats.org/drawingml/2006/table">
            <a:tbl>
              <a:tblPr/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965835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褚琪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王家新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韩文海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蔡建平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蔡铁成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965835">
                <a:tc gridSpan="2"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杨兆华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杜云霞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于洪振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曲长义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  <p:sp>
        <p:nvSpPr>
          <p:cNvPr id="12310" name="Text Box 144"/>
          <p:cNvSpPr txBox="1">
            <a:spLocks noChangeArrowheads="1"/>
          </p:cNvSpPr>
          <p:nvPr/>
        </p:nvSpPr>
        <p:spPr bwMode="auto">
          <a:xfrm>
            <a:off x="3810000" y="1123950"/>
            <a:ext cx="14430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北院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205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11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22"/>
          <p:cNvSpPr txBox="1">
            <a:spLocks noChangeArrowheads="1"/>
          </p:cNvSpPr>
          <p:nvPr/>
        </p:nvSpPr>
        <p:spPr bwMode="auto">
          <a:xfrm>
            <a:off x="3773805" y="4090035"/>
            <a:ext cx="14430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北院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206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3210" name="Group 26"/>
          <p:cNvGraphicFramePr>
            <a:graphicFrameLocks noGrp="1"/>
          </p:cNvGraphicFramePr>
          <p:nvPr/>
        </p:nvGraphicFramePr>
        <p:xfrm>
          <a:off x="609600" y="4648200"/>
          <a:ext cx="7848600" cy="1850390"/>
        </p:xfrm>
        <a:graphic>
          <a:graphicData uri="http://schemas.openxmlformats.org/drawingml/2006/table">
            <a:tbl>
              <a:tblPr/>
              <a:tblGrid>
                <a:gridCol w="1308100"/>
                <a:gridCol w="1308100"/>
                <a:gridCol w="1308100"/>
                <a:gridCol w="1308100"/>
                <a:gridCol w="1308100"/>
                <a:gridCol w="1308100"/>
              </a:tblGrid>
              <a:tr h="925195">
                <a:tc gridSpan="2"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刘志奇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陈英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于永学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朱威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925195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5-1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姜向禹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5-2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刘凤君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张继光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刁大光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 gridSpan="2"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张泽峰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01600" y="-47625"/>
            <a:ext cx="184150" cy="733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25875" y="1066800"/>
            <a:ext cx="14430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北院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219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4212" name="Group 4"/>
          <p:cNvGraphicFramePr>
            <a:graphicFrameLocks noGrp="1"/>
          </p:cNvGraphicFramePr>
          <p:nvPr>
            <p:ph idx="4294967295"/>
          </p:nvPr>
        </p:nvGraphicFramePr>
        <p:xfrm>
          <a:off x="762000" y="1524000"/>
          <a:ext cx="7696200" cy="1856740"/>
        </p:xfrm>
        <a:graphic>
          <a:graphicData uri="http://schemas.openxmlformats.org/drawingml/2006/table">
            <a:tbl>
              <a:tblPr/>
              <a:tblGrid>
                <a:gridCol w="1282700"/>
                <a:gridCol w="1282700"/>
                <a:gridCol w="1282700"/>
                <a:gridCol w="1282700"/>
                <a:gridCol w="1282700"/>
                <a:gridCol w="1282700"/>
              </a:tblGrid>
              <a:tr h="92837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杨志强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孙卫笑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白金龙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刘金安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贾春燕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冯书全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370"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于伟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徐忠瑞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冯文章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丁红明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孙洪禄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冯茂臣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63" name="Picture 2" descr="C:\Users\yvonneyu\Desktop\left173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749675" y="3733800"/>
            <a:ext cx="14430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北院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220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2014" name="Group 94"/>
          <p:cNvGraphicFramePr>
            <a:graphicFrameLocks noGrp="1"/>
          </p:cNvGraphicFramePr>
          <p:nvPr/>
        </p:nvGraphicFramePr>
        <p:xfrm>
          <a:off x="762000" y="4219575"/>
          <a:ext cx="7620000" cy="221551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772795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国晓东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曹扬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2-2   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程立铭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关继伟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刘欣荣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77216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张利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孙振兴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侯影辉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李晓东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刘向田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回民独身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刘兴源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李天刚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郑荣兰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249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韦文涛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E35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住房分配方案">
  <a:themeElements>
    <a:clrScheme name="住房分配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住房分配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住房分配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住房分配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住房分配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住房分配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住房分配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住房分配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住房分配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住房分配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住房分配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住房分配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住房分配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住房分配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住房分配方案</Template>
  <TotalTime>0</TotalTime>
  <Words>3989</Words>
  <Application>WPS 演示</Application>
  <PresentationFormat>全屏显示(4:3)</PresentationFormat>
  <Paragraphs>1555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华文细黑</vt:lpstr>
      <vt:lpstr>住房分配方案</vt:lpstr>
      <vt:lpstr>默认设计模板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yvonneyu</dc:creator>
  <cp:lastModifiedBy>piaocz1</cp:lastModifiedBy>
  <cp:revision>253</cp:revision>
  <cp:lastPrinted>2113-01-01T00:00:00Z</cp:lastPrinted>
  <dcterms:created xsi:type="dcterms:W3CDTF">2113-01-01T00:00:00Z</dcterms:created>
  <dcterms:modified xsi:type="dcterms:W3CDTF">2017-09-04T15:05:50Z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2052-10.1.0.6749</vt:lpwstr>
  </property>
</Properties>
</file>