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Squada One"/>
      <p:regular r:id="rId23"/>
    </p:embeddedFont>
    <p:embeddedFont>
      <p:font typeface="Roboto Condensed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RobotoCondensedLight-regular.fntdata"/><Relationship Id="rId23" Type="http://schemas.openxmlformats.org/officeDocument/2006/relationships/font" Target="fonts/SquadaOne-regular.fntdata"/><Relationship Id="rId26" Type="http://schemas.openxmlformats.org/officeDocument/2006/relationships/font" Target="fonts/RobotoCondensedLight-italic.fntdata"/><Relationship Id="rId25" Type="http://schemas.openxmlformats.org/officeDocument/2006/relationships/font" Target="fonts/RobotoCondensedLight-bold.fntdata"/><Relationship Id="rId27" Type="http://schemas.openxmlformats.org/officeDocument/2006/relationships/font" Target="fonts/RobotoCondensed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429e757c7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429e757c7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429e757c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429e757c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Електронните бележки не пазят точна информация за закупените артикули (освен някой изключения като ЛИДЛ)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НАП имат затруднения понеже нямат едно място на което да има цялата информация за всички покупки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Няма много съществуващи решения за това и затова нашия проект се старае ни избави и от двата проблема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429e757c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429e757c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 улесни работата и да намали усилията на нап да следят всякакви видове транзакции от гледната точка на големи компании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 помага на индивидуалния човек да следи по-ефективно за какво харчи пари и да има на едно място сбор от дигитални бележки за всяка негова покупка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429e757c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429e757c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429e757c7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429e757c7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429e757c7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429e757c7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429e757c7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429e757c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429e757c7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429e757c7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429e757c7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429e757c7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Използване на всички възможности на IRIS API за да могат през него да се следят плащания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Relationship Id="rId10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3627325"/>
            <a:ext cx="822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0">
                <a:latin typeface="Times New Roman"/>
                <a:ea typeface="Times New Roman"/>
                <a:cs typeface="Times New Roman"/>
                <a:sym typeface="Times New Roman"/>
              </a:rPr>
              <a:t>NAPI</a:t>
            </a:r>
            <a:endParaRPr b="1" sz="7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00" y="324200"/>
            <a:ext cx="82296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2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Династията на Велизарий</a:t>
            </a:r>
            <a:endParaRPr b="1" sz="2500">
              <a:solidFill>
                <a:srgbClr val="42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42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 представя:</a:t>
            </a:r>
            <a:endParaRPr b="1" sz="2500">
              <a:solidFill>
                <a:srgbClr val="42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4"/>
          <p:cNvSpPr txBox="1"/>
          <p:nvPr>
            <p:ph type="ctrTitle"/>
          </p:nvPr>
        </p:nvSpPr>
        <p:spPr>
          <a:xfrm>
            <a:off x="1242600" y="1049375"/>
            <a:ext cx="6658800" cy="16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Благодарим ви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за вниманието!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Проблеми и настоящи решения</a:t>
            </a:r>
            <a:endParaRPr/>
          </a:p>
        </p:txBody>
      </p:sp>
      <p:pic>
        <p:nvPicPr>
          <p:cNvPr id="578" name="Google Shape;578;p66" title="reciept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04412">
            <a:off x="1516398" y="4020225"/>
            <a:ext cx="1594694" cy="157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6" title="reciept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293">
            <a:off x="982642" y="3602423"/>
            <a:ext cx="1604068" cy="156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66" title="reciept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350181">
            <a:off x="588508" y="4143358"/>
            <a:ext cx="1588288" cy="158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6" title="reciept-removebg-preview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994458">
            <a:off x="1047616" y="2871848"/>
            <a:ext cx="1593281" cy="157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66" title="reciept-removebg-preview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438793">
            <a:off x="2131422" y="1878080"/>
            <a:ext cx="1176481" cy="116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6" title="reciept-removebg-preview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6576568">
            <a:off x="3808771" y="1414490"/>
            <a:ext cx="1132733" cy="112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6" title="reciept-removebg-preview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3912643">
            <a:off x="5561075" y="1764854"/>
            <a:ext cx="1043677" cy="103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66" title="reciept-removebg-preview.png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-1930514">
            <a:off x="6740408" y="3025910"/>
            <a:ext cx="843106" cy="83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7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 на проекта</a:t>
            </a:r>
            <a:endParaRPr/>
          </a:p>
        </p:txBody>
      </p:sp>
      <p:sp>
        <p:nvSpPr>
          <p:cNvPr id="591" name="Google Shape;591;p67"/>
          <p:cNvSpPr txBox="1"/>
          <p:nvPr>
            <p:ph idx="1" type="subTitle"/>
          </p:nvPr>
        </p:nvSpPr>
        <p:spPr>
          <a:xfrm>
            <a:off x="691325" y="1912800"/>
            <a:ext cx="37575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Предоставяне на централизирана инфраструктура</a:t>
            </a:r>
            <a:endParaRPr sz="2000"/>
          </a:p>
        </p:txBody>
      </p:sp>
      <p:sp>
        <p:nvSpPr>
          <p:cNvPr id="592" name="Google Shape;592;p67"/>
          <p:cNvSpPr txBox="1"/>
          <p:nvPr/>
        </p:nvSpPr>
        <p:spPr>
          <a:xfrm>
            <a:off x="4448800" y="3525050"/>
            <a:ext cx="2982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Улеснение на счетоводни справки</a:t>
            </a:r>
            <a:endParaRPr sz="2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93" name="Google Shape;593;p67" title="1e5278e820e655260496ebca301bce6e-removebg-preview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475" y="1912800"/>
            <a:ext cx="2104725" cy="21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/>
          <p:nvPr/>
        </p:nvSpPr>
        <p:spPr>
          <a:xfrm>
            <a:off x="155200" y="140425"/>
            <a:ext cx="2527416" cy="158889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99" name="Google Shape;599;p68"/>
          <p:cNvSpPr/>
          <p:nvPr/>
        </p:nvSpPr>
        <p:spPr>
          <a:xfrm>
            <a:off x="1896300" y="2224550"/>
            <a:ext cx="1518000" cy="92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0" name="Google Shape;600;p68"/>
          <p:cNvSpPr/>
          <p:nvPr/>
        </p:nvSpPr>
        <p:spPr>
          <a:xfrm>
            <a:off x="4222550" y="4145850"/>
            <a:ext cx="1095600" cy="8499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1" name="Google Shape;601;p68"/>
          <p:cNvSpPr/>
          <p:nvPr/>
        </p:nvSpPr>
        <p:spPr>
          <a:xfrm>
            <a:off x="6485675" y="3539850"/>
            <a:ext cx="1273800" cy="9726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2" name="Google Shape;602;p68"/>
          <p:cNvSpPr/>
          <p:nvPr/>
        </p:nvSpPr>
        <p:spPr>
          <a:xfrm>
            <a:off x="7271825" y="1448450"/>
            <a:ext cx="1095600" cy="7761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3" name="Google Shape;603;p68"/>
          <p:cNvSpPr/>
          <p:nvPr/>
        </p:nvSpPr>
        <p:spPr>
          <a:xfrm>
            <a:off x="4702088" y="1817950"/>
            <a:ext cx="942000" cy="92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604" name="Google Shape;604;p68"/>
          <p:cNvCxnSpPr>
            <a:endCxn id="601" idx="3"/>
          </p:cNvCxnSpPr>
          <p:nvPr/>
        </p:nvCxnSpPr>
        <p:spPr>
          <a:xfrm>
            <a:off x="5644175" y="2278950"/>
            <a:ext cx="1478400" cy="1260900"/>
          </a:xfrm>
          <a:prstGeom prst="curved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68"/>
          <p:cNvCxnSpPr>
            <a:endCxn id="603" idx="7"/>
          </p:cNvCxnSpPr>
          <p:nvPr/>
        </p:nvCxnSpPr>
        <p:spPr>
          <a:xfrm flipH="1">
            <a:off x="5506135" y="1854903"/>
            <a:ext cx="1780500" cy="98100"/>
          </a:xfrm>
          <a:prstGeom prst="curved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68"/>
          <p:cNvCxnSpPr>
            <a:endCxn id="603" idx="4"/>
          </p:cNvCxnSpPr>
          <p:nvPr/>
        </p:nvCxnSpPr>
        <p:spPr>
          <a:xfrm rot="-5400000">
            <a:off x="4278188" y="3258250"/>
            <a:ext cx="1413000" cy="376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68"/>
          <p:cNvSpPr txBox="1"/>
          <p:nvPr/>
        </p:nvSpPr>
        <p:spPr>
          <a:xfrm>
            <a:off x="7345750" y="1603650"/>
            <a:ext cx="942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LIDL</a:t>
            </a:r>
            <a:endParaRPr sz="1800">
              <a:solidFill>
                <a:srgbClr val="42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68"/>
          <p:cNvSpPr txBox="1"/>
          <p:nvPr/>
        </p:nvSpPr>
        <p:spPr>
          <a:xfrm>
            <a:off x="6651575" y="3804450"/>
            <a:ext cx="942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TEMU</a:t>
            </a:r>
            <a:endParaRPr sz="1800">
              <a:solidFill>
                <a:srgbClr val="42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68"/>
          <p:cNvSpPr txBox="1"/>
          <p:nvPr/>
        </p:nvSpPr>
        <p:spPr>
          <a:xfrm>
            <a:off x="4239650" y="4378650"/>
            <a:ext cx="1061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ELIMEX</a:t>
            </a:r>
            <a:endParaRPr sz="1800">
              <a:solidFill>
                <a:srgbClr val="42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0" name="Google Shape;610;p68"/>
          <p:cNvCxnSpPr>
            <a:endCxn id="599" idx="3"/>
          </p:cNvCxnSpPr>
          <p:nvPr/>
        </p:nvCxnSpPr>
        <p:spPr>
          <a:xfrm flipH="1">
            <a:off x="3414300" y="2298350"/>
            <a:ext cx="1278300" cy="38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8"/>
          <p:cNvSpPr txBox="1"/>
          <p:nvPr/>
        </p:nvSpPr>
        <p:spPr>
          <a:xfrm>
            <a:off x="4661450" y="2112700"/>
            <a:ext cx="1023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Acquirer</a:t>
            </a:r>
            <a:endParaRPr sz="1800">
              <a:solidFill>
                <a:srgbClr val="42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p68"/>
          <p:cNvSpPr txBox="1"/>
          <p:nvPr/>
        </p:nvSpPr>
        <p:spPr>
          <a:xfrm>
            <a:off x="1951650" y="2463950"/>
            <a:ext cx="1407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NAPI server</a:t>
            </a:r>
            <a:endParaRPr sz="1800">
              <a:solidFill>
                <a:srgbClr val="42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68"/>
          <p:cNvSpPr txBox="1"/>
          <p:nvPr/>
        </p:nvSpPr>
        <p:spPr>
          <a:xfrm>
            <a:off x="871113" y="679875"/>
            <a:ext cx="1095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1800">
              <a:solidFill>
                <a:srgbClr val="42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4" name="Google Shape;614;p68"/>
          <p:cNvCxnSpPr>
            <a:stCxn id="599" idx="0"/>
          </p:cNvCxnSpPr>
          <p:nvPr/>
        </p:nvCxnSpPr>
        <p:spPr>
          <a:xfrm rot="10800000">
            <a:off x="2194800" y="1515050"/>
            <a:ext cx="460500" cy="709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68"/>
          <p:cNvCxnSpPr>
            <a:stCxn id="599" idx="3"/>
            <a:endCxn id="609" idx="1"/>
          </p:cNvCxnSpPr>
          <p:nvPr/>
        </p:nvCxnSpPr>
        <p:spPr>
          <a:xfrm>
            <a:off x="3414300" y="2685650"/>
            <a:ext cx="825300" cy="1885200"/>
          </a:xfrm>
          <a:prstGeom prst="curvedConnector3">
            <a:avLst>
              <a:gd fmla="val 50003" name="adj1"/>
            </a:avLst>
          </a:prstGeom>
          <a:noFill/>
          <a:ln cap="flat" cmpd="sng" w="28575">
            <a:solidFill>
              <a:srgbClr val="66FD9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68"/>
          <p:cNvCxnSpPr>
            <a:endCxn id="599" idx="3"/>
          </p:cNvCxnSpPr>
          <p:nvPr/>
        </p:nvCxnSpPr>
        <p:spPr>
          <a:xfrm rot="10800000">
            <a:off x="3414300" y="2685650"/>
            <a:ext cx="3090900" cy="1353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68"/>
          <p:cNvCxnSpPr/>
          <p:nvPr/>
        </p:nvCxnSpPr>
        <p:spPr>
          <a:xfrm rot="10800000">
            <a:off x="5028375" y="1528525"/>
            <a:ext cx="2244600" cy="317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ABB2F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68"/>
          <p:cNvCxnSpPr>
            <a:stCxn id="599" idx="3"/>
          </p:cNvCxnSpPr>
          <p:nvPr/>
        </p:nvCxnSpPr>
        <p:spPr>
          <a:xfrm flipH="1" rot="10800000">
            <a:off x="3414300" y="1530050"/>
            <a:ext cx="1622700" cy="115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ABB2F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68"/>
          <p:cNvSpPr/>
          <p:nvPr/>
        </p:nvSpPr>
        <p:spPr>
          <a:xfrm>
            <a:off x="421450" y="3720950"/>
            <a:ext cx="1622700" cy="84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0" name="Google Shape;620;p68"/>
          <p:cNvSpPr txBox="1"/>
          <p:nvPr/>
        </p:nvSpPr>
        <p:spPr>
          <a:xfrm>
            <a:off x="646150" y="3924200"/>
            <a:ext cx="1173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IRIS API</a:t>
            </a:r>
            <a:endParaRPr sz="1800">
              <a:solidFill>
                <a:srgbClr val="42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1" name="Google Shape;621;p68"/>
          <p:cNvCxnSpPr>
            <a:endCxn id="619" idx="3"/>
          </p:cNvCxnSpPr>
          <p:nvPr/>
        </p:nvCxnSpPr>
        <p:spPr>
          <a:xfrm rot="5400000">
            <a:off x="1857550" y="3349100"/>
            <a:ext cx="983400" cy="610200"/>
          </a:xfrm>
          <a:prstGeom prst="curvedConnector2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68"/>
          <p:cNvSpPr txBox="1"/>
          <p:nvPr/>
        </p:nvSpPr>
        <p:spPr>
          <a:xfrm>
            <a:off x="2217050" y="0"/>
            <a:ext cx="51066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на проекта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9"/>
          <p:cNvSpPr txBox="1"/>
          <p:nvPr>
            <p:ph type="ctrTitle"/>
          </p:nvPr>
        </p:nvSpPr>
        <p:spPr>
          <a:xfrm flipH="1">
            <a:off x="2735400" y="455530"/>
            <a:ext cx="3673200" cy="13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Работен процес</a:t>
            </a:r>
            <a:endParaRPr/>
          </a:p>
        </p:txBody>
      </p:sp>
      <p:sp>
        <p:nvSpPr>
          <p:cNvPr id="633" name="Google Shape;633;p70"/>
          <p:cNvSpPr txBox="1"/>
          <p:nvPr>
            <p:ph idx="1" type="subTitle"/>
          </p:nvPr>
        </p:nvSpPr>
        <p:spPr>
          <a:xfrm>
            <a:off x="558225" y="2334260"/>
            <a:ext cx="18519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Брейнсторминг</a:t>
            </a:r>
            <a:r>
              <a:rPr lang="en"/>
              <a:t> на идеи и изграждане на базова концепция</a:t>
            </a:r>
            <a:endParaRPr/>
          </a:p>
        </p:txBody>
      </p:sp>
      <p:sp>
        <p:nvSpPr>
          <p:cNvPr id="634" name="Google Shape;634;p70"/>
          <p:cNvSpPr txBox="1"/>
          <p:nvPr>
            <p:ph idx="2" type="subTitle"/>
          </p:nvPr>
        </p:nvSpPr>
        <p:spPr>
          <a:xfrm>
            <a:off x="3496950" y="2148150"/>
            <a:ext cx="215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Интензивно програмиране и среща с IRIS </a:t>
            </a:r>
            <a:endParaRPr/>
          </a:p>
        </p:txBody>
      </p:sp>
      <p:sp>
        <p:nvSpPr>
          <p:cNvPr id="635" name="Google Shape;635;p70"/>
          <p:cNvSpPr txBox="1"/>
          <p:nvPr>
            <p:ph idx="3" type="subTitle"/>
          </p:nvPr>
        </p:nvSpPr>
        <p:spPr>
          <a:xfrm>
            <a:off x="6652225" y="2334250"/>
            <a:ext cx="1949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Довършителни промени по проекта и правене на презентация</a:t>
            </a:r>
            <a:endParaRPr/>
          </a:p>
        </p:txBody>
      </p:sp>
      <p:sp>
        <p:nvSpPr>
          <p:cNvPr id="636" name="Google Shape;636;p70"/>
          <p:cNvSpPr txBox="1"/>
          <p:nvPr>
            <p:ph idx="4" type="subTitle"/>
          </p:nvPr>
        </p:nvSpPr>
        <p:spPr>
          <a:xfrm>
            <a:off x="768225" y="1869257"/>
            <a:ext cx="14319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Четвъртък</a:t>
            </a:r>
            <a:endParaRPr sz="1700"/>
          </a:p>
        </p:txBody>
      </p:sp>
      <p:sp>
        <p:nvSpPr>
          <p:cNvPr id="637" name="Google Shape;637;p70"/>
          <p:cNvSpPr txBox="1"/>
          <p:nvPr>
            <p:ph idx="5" type="subTitle"/>
          </p:nvPr>
        </p:nvSpPr>
        <p:spPr>
          <a:xfrm>
            <a:off x="3839588" y="1750813"/>
            <a:ext cx="143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Петък</a:t>
            </a:r>
            <a:endParaRPr sz="1700"/>
          </a:p>
        </p:txBody>
      </p:sp>
      <p:sp>
        <p:nvSpPr>
          <p:cNvPr id="638" name="Google Shape;638;p70"/>
          <p:cNvSpPr txBox="1"/>
          <p:nvPr>
            <p:ph idx="6" type="subTitle"/>
          </p:nvPr>
        </p:nvSpPr>
        <p:spPr>
          <a:xfrm>
            <a:off x="6874761" y="1869244"/>
            <a:ext cx="143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Събота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(през нощта)</a:t>
            </a:r>
            <a:endParaRPr/>
          </a:p>
        </p:txBody>
      </p:sp>
      <p:sp>
        <p:nvSpPr>
          <p:cNvPr id="639" name="Google Shape;639;p70"/>
          <p:cNvSpPr txBox="1"/>
          <p:nvPr/>
        </p:nvSpPr>
        <p:spPr>
          <a:xfrm>
            <a:off x="3581100" y="2820625"/>
            <a:ext cx="19971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Получаваме IRIS API token =&gt; още интензивно програмиране</a:t>
            </a:r>
            <a:endParaRPr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40" name="Google Shape;640;p70"/>
          <p:cNvSpPr/>
          <p:nvPr/>
        </p:nvSpPr>
        <p:spPr>
          <a:xfrm>
            <a:off x="4419900" y="2655850"/>
            <a:ext cx="304200" cy="28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Използвани технологии</a:t>
            </a:r>
            <a:endParaRPr/>
          </a:p>
        </p:txBody>
      </p:sp>
      <p:pic>
        <p:nvPicPr>
          <p:cNvPr id="646" name="Google Shape;64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175" y="2909525"/>
            <a:ext cx="1660073" cy="202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081" y="1177000"/>
            <a:ext cx="2551921" cy="15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71" title="protocol-buffers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700" y="2020176"/>
            <a:ext cx="3221225" cy="18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71"/>
          <p:cNvPicPr preferRelativeResize="0"/>
          <p:nvPr/>
        </p:nvPicPr>
        <p:blipFill rotWithShape="1">
          <a:blip r:embed="rId6">
            <a:alphaModFix/>
          </a:blip>
          <a:srcRect b="-14590" l="0" r="0" t="14589"/>
          <a:stretch/>
        </p:blipFill>
        <p:spPr>
          <a:xfrm>
            <a:off x="3060000" y="867375"/>
            <a:ext cx="2181799" cy="218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7149" y="3202850"/>
            <a:ext cx="1696500" cy="16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71" title="images-removebg-preview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950" y="2149071"/>
            <a:ext cx="2958750" cy="84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2"/>
          <p:cNvSpPr txBox="1"/>
          <p:nvPr>
            <p:ph idx="2" type="title"/>
          </p:nvPr>
        </p:nvSpPr>
        <p:spPr>
          <a:xfrm>
            <a:off x="3433563" y="819935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Специални благодарности на</a:t>
            </a:r>
            <a:endParaRPr sz="4000"/>
          </a:p>
        </p:txBody>
      </p:sp>
      <p:pic>
        <p:nvPicPr>
          <p:cNvPr id="657" name="Google Shape;65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538" y="2090724"/>
            <a:ext cx="5586025" cy="24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3"/>
          <p:cNvSpPr txBox="1"/>
          <p:nvPr>
            <p:ph type="ctrTitle"/>
          </p:nvPr>
        </p:nvSpPr>
        <p:spPr>
          <a:xfrm>
            <a:off x="2253750" y="1992600"/>
            <a:ext cx="4636500" cy="11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Бъдещо развитие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