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5" r:id="rId8"/>
    <p:sldId id="2146847057" r:id="rId9"/>
    <p:sldId id="266" r:id="rId10"/>
    <p:sldId id="2146847059" r:id="rId11"/>
    <p:sldId id="2146847058"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94" d="100"/>
          <a:sy n="94" d="100"/>
        </p:scale>
        <p:origin x="23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249244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10/2/2025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10/2/2025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10/2/2025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10/2/2025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tutorialspoint.com/css/index.htm" TargetMode="External"/><Relationship Id="rId3" Type="http://schemas.openxmlformats.org/officeDocument/2006/relationships/hyperlink" Target="https://www.w3schools.com/css/default.asp" TargetMode="External"/><Relationship Id="rId7" Type="http://schemas.openxmlformats.org/officeDocument/2006/relationships/hyperlink" Target="https://www.geeksforgeeks.org/html/html-tutorial/"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 Id="rId6" Type="http://schemas.openxmlformats.org/officeDocument/2006/relationships/hyperlink" Target="https://www.tutorialspoint.com/html/index.htm" TargetMode="External"/><Relationship Id="rId5" Type="http://schemas.openxmlformats.org/officeDocument/2006/relationships/hyperlink" Target="https://codebeautify.org/htmlviewer" TargetMode="External"/><Relationship Id="rId4" Type="http://schemas.openxmlformats.org/officeDocument/2006/relationships/hyperlink" Target="https://www.w3schools.com/js/default.asp" TargetMode="External"/><Relationship Id="rId9" Type="http://schemas.openxmlformats.org/officeDocument/2006/relationships/hyperlink" Target="https://www.geeksforgeeks.org/css/css-tutoria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ikii903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Nikii9036/Smart-study-planner.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SMART STUDY PLANNER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Nikita </a:t>
            </a:r>
            <a:r>
              <a:rPr lang="en-US" sz="2000" b="1" dirty="0" err="1" smtClean="0">
                <a:solidFill>
                  <a:schemeClr val="accent1">
                    <a:lumMod val="75000"/>
                  </a:schemeClr>
                </a:solidFill>
                <a:latin typeface="Arial"/>
                <a:cs typeface="Arial"/>
              </a:rPr>
              <a:t>Kumari</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a:t>
            </a:r>
            <a:r>
              <a:rPr lang="en-US" sz="2000" b="1" dirty="0" err="1" smtClean="0">
                <a:solidFill>
                  <a:schemeClr val="accent1">
                    <a:lumMod val="75000"/>
                  </a:schemeClr>
                </a:solidFill>
                <a:latin typeface="Arial"/>
                <a:cs typeface="Arial"/>
              </a:rPr>
              <a:t>CityEngineeringCollege</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Department- Computer Science &amp;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Rectangle 2">
            <a:extLst>
              <a:ext uri="{FF2B5EF4-FFF2-40B4-BE49-F238E27FC236}">
                <a16:creationId xmlns:a16="http://schemas.microsoft.com/office/drawing/2014/main" xmlns="" id="{AE90F0D3-BDEA-0292-92F3-78C774C3D8CE}"/>
              </a:ext>
            </a:extLst>
          </p:cNvPr>
          <p:cNvSpPr>
            <a:spLocks noGrp="1" noChangeArrowheads="1"/>
          </p:cNvSpPr>
          <p:nvPr>
            <p:ph idx="1"/>
          </p:nvPr>
        </p:nvSpPr>
        <p:spPr bwMode="auto">
          <a:xfrm>
            <a:off x="581192" y="1670710"/>
            <a:ext cx="1076384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defTabSz="914400" eaLnBrk="0" fontAlgn="base" hangingPunct="0">
              <a:lnSpc>
                <a:spcPct val="150000"/>
              </a:lnSpc>
              <a:spcBef>
                <a:spcPct val="0"/>
              </a:spcBef>
              <a:spcAft>
                <a:spcPct val="0"/>
              </a:spcAft>
              <a:buClrTx/>
              <a:buSzTx/>
              <a:buNone/>
            </a:pPr>
            <a:r>
              <a:rPr lang="en-US" sz="2000" dirty="0">
                <a:latin typeface="Times New Roman" panose="02020603050405020304" pitchFamily="18" charset="0"/>
                <a:cs typeface="Times New Roman" panose="02020603050405020304" pitchFamily="18" charset="0"/>
              </a:rPr>
              <a:t>The Smart Study Planner successfully integrates modern frontend design, interactive features, testing, and deployment into a single platform that simplifies academic planning. By offering a user-friendly interface, real-time task management, and personalized scheduling, it enhances productivity and helps students maintain consistency in their studies. The use of responsive design ensures accessibility across devices, while proper testing and deployment guarantee reliability and scalability. Overall, the Smart Study Planner provides an efficient, innovative, and practical solution to streamline study routines and improve academic outcomes.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
        <p:nvSpPr>
          <p:cNvPr id="6" name="Rectangle 3"/>
          <p:cNvSpPr>
            <a:spLocks noGrp="1" noChangeArrowheads="1"/>
          </p:cNvSpPr>
          <p:nvPr>
            <p:ph idx="1"/>
          </p:nvPr>
        </p:nvSpPr>
        <p:spPr bwMode="auto">
          <a:xfrm>
            <a:off x="581025" y="1929854"/>
            <a:ext cx="11451832"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000" dirty="0">
                <a:latin typeface="Times New Roman" panose="02020603050405020304" pitchFamily="18" charset="0"/>
                <a:cs typeface="Times New Roman" panose="02020603050405020304" pitchFamily="18" charset="0"/>
              </a:rPr>
              <a:t>Cross-Platform Synchronization – Enable cloud-based syncing so students can access and update their planner across multiple devices.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000" dirty="0">
                <a:latin typeface="Times New Roman" panose="02020603050405020304" pitchFamily="18" charset="0"/>
                <a:cs typeface="Times New Roman" panose="02020603050405020304" pitchFamily="18" charset="0"/>
              </a:rPr>
              <a:t>Integration with Academic Tools – Connect with online learning platforms, calendars, and assignment portals for automatic task </a:t>
            </a:r>
            <a:r>
              <a:rPr lang="en-US" sz="2000" dirty="0" smtClean="0">
                <a:latin typeface="Times New Roman" panose="02020603050405020304" pitchFamily="18" charset="0"/>
                <a:cs typeface="Times New Roman" panose="02020603050405020304" pitchFamily="18" charset="0"/>
              </a:rPr>
              <a:t>updates.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000" dirty="0" smtClean="0">
                <a:latin typeface="Times New Roman" panose="02020603050405020304" pitchFamily="18" charset="0"/>
                <a:cs typeface="Times New Roman" panose="02020603050405020304" pitchFamily="18" charset="0"/>
              </a:rPr>
              <a:t>Analytics </a:t>
            </a:r>
            <a:r>
              <a:rPr lang="en-US" sz="2000" dirty="0">
                <a:latin typeface="Times New Roman" panose="02020603050405020304" pitchFamily="18" charset="0"/>
                <a:cs typeface="Times New Roman" panose="02020603050405020304" pitchFamily="18" charset="0"/>
              </a:rPr>
              <a:t>&amp; Insights – Provide detailed performance reports and insights to help students identify strengths, weaknesses, and study patterns.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000" dirty="0">
                <a:latin typeface="Times New Roman" panose="02020603050405020304" pitchFamily="18" charset="0"/>
                <a:cs typeface="Times New Roman" panose="02020603050405020304" pitchFamily="18" charset="0"/>
              </a:rPr>
              <a:t>Collaboration Features – Allow group study planning, shared task lists, and peer notifications for collaborative learning.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000" dirty="0">
                <a:latin typeface="Times New Roman" panose="02020603050405020304" pitchFamily="18" charset="0"/>
                <a:cs typeface="Times New Roman" panose="02020603050405020304" pitchFamily="18" charset="0"/>
              </a:rPr>
              <a:t>Smart Notifications &amp; Reminders – Use AI-driven reminders that adjust based on student progress and deadlines</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hlinkClick r:id="rId2"/>
              </a:rPr>
              <a:t>https://</a:t>
            </a:r>
            <a:r>
              <a:rPr lang="en-IN" sz="2400" dirty="0" smtClean="0">
                <a:hlinkClick r:id="rId2"/>
              </a:rPr>
              <a:t>www.w3schools.com/html/default.asp</a:t>
            </a:r>
            <a:endParaRPr lang="en-IN" sz="2400" dirty="0" smtClean="0"/>
          </a:p>
          <a:p>
            <a:pPr marL="305435" indent="-305435"/>
            <a:r>
              <a:rPr lang="en-IN" sz="2400" dirty="0">
                <a:hlinkClick r:id="rId3"/>
              </a:rPr>
              <a:t>https://</a:t>
            </a:r>
            <a:r>
              <a:rPr lang="en-IN" sz="2400" dirty="0" smtClean="0">
                <a:hlinkClick r:id="rId3"/>
              </a:rPr>
              <a:t>www.w3schools.com/css/default.asp</a:t>
            </a:r>
            <a:endParaRPr lang="en-IN" sz="2400" dirty="0" smtClean="0"/>
          </a:p>
          <a:p>
            <a:pPr marL="305435" indent="-305435"/>
            <a:r>
              <a:rPr lang="en-IN" sz="2400" dirty="0">
                <a:hlinkClick r:id="rId4"/>
              </a:rPr>
              <a:t>https://</a:t>
            </a:r>
            <a:r>
              <a:rPr lang="en-IN" sz="2400" dirty="0" smtClean="0">
                <a:hlinkClick r:id="rId4"/>
              </a:rPr>
              <a:t>www.w3schools.com/js/default.asp</a:t>
            </a:r>
            <a:endParaRPr lang="en-IN" sz="2400" dirty="0" smtClean="0"/>
          </a:p>
          <a:p>
            <a:pPr marL="305435" indent="-305435"/>
            <a:r>
              <a:rPr lang="en-IN" sz="2400" dirty="0" smtClean="0">
                <a:hlinkClick r:id="rId5"/>
              </a:rPr>
              <a:t>https</a:t>
            </a:r>
            <a:r>
              <a:rPr lang="en-IN" sz="2400" dirty="0">
                <a:hlinkClick r:id="rId5"/>
              </a:rPr>
              <a:t>://</a:t>
            </a:r>
            <a:r>
              <a:rPr lang="en-IN" sz="2400" dirty="0" smtClean="0">
                <a:hlinkClick r:id="rId5"/>
              </a:rPr>
              <a:t>codebeautify.org/htmlviewer</a:t>
            </a:r>
            <a:endParaRPr lang="en-IN" sz="2400" dirty="0" smtClean="0"/>
          </a:p>
          <a:p>
            <a:pPr marL="305435" indent="-305435"/>
            <a:r>
              <a:rPr lang="en-IN" sz="2400" dirty="0">
                <a:hlinkClick r:id="rId6"/>
              </a:rPr>
              <a:t>https://</a:t>
            </a:r>
            <a:r>
              <a:rPr lang="en-IN" sz="2400" dirty="0" smtClean="0">
                <a:hlinkClick r:id="rId6"/>
              </a:rPr>
              <a:t>www.tutorialspoint.com/html/index.htm</a:t>
            </a:r>
            <a:endParaRPr lang="en-IN" sz="2400" dirty="0" smtClean="0"/>
          </a:p>
          <a:p>
            <a:pPr marL="305435" indent="-305435"/>
            <a:r>
              <a:rPr lang="en-IN" sz="2400" dirty="0">
                <a:hlinkClick r:id="rId7"/>
              </a:rPr>
              <a:t>https://www.geeksforgeeks.org/html/html-tutorial</a:t>
            </a:r>
            <a:r>
              <a:rPr lang="en-IN" sz="2400" dirty="0" smtClean="0">
                <a:hlinkClick r:id="rId7"/>
              </a:rPr>
              <a:t>/</a:t>
            </a:r>
            <a:endParaRPr lang="en-IN" sz="2400" dirty="0" smtClean="0"/>
          </a:p>
          <a:p>
            <a:pPr marL="305435" indent="-305435"/>
            <a:r>
              <a:rPr lang="en-IN" sz="2400" dirty="0" smtClean="0">
                <a:hlinkClick r:id="rId8"/>
              </a:rPr>
              <a:t>https</a:t>
            </a:r>
            <a:r>
              <a:rPr lang="en-IN" sz="2400" dirty="0">
                <a:hlinkClick r:id="rId8"/>
              </a:rPr>
              <a:t>://</a:t>
            </a:r>
            <a:r>
              <a:rPr lang="en-IN" sz="2400" dirty="0" smtClean="0">
                <a:hlinkClick r:id="rId8"/>
              </a:rPr>
              <a:t>www.tutorialspoint.com/css/index.htm</a:t>
            </a:r>
            <a:endParaRPr lang="en-IN" sz="2400" dirty="0" smtClean="0"/>
          </a:p>
          <a:p>
            <a:pPr marL="305435" indent="-305435"/>
            <a:r>
              <a:rPr lang="en-IN" sz="2400" dirty="0">
                <a:hlinkClick r:id="rId9"/>
              </a:rPr>
              <a:t>https://www.geeksforgeeks.org/css/css-tutorial</a:t>
            </a:r>
            <a:r>
              <a:rPr lang="en-IN" sz="2400" dirty="0" smtClean="0">
                <a:hlinkClick r:id="rId9"/>
              </a:rPr>
              <a:t>/</a:t>
            </a:r>
            <a:endParaRPr lang="en-IN" sz="2400" dirty="0" smtClean="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smtClean="0">
              <a:latin typeface="Arial"/>
              <a:cs typeface="Arial"/>
            </a:endParaRPr>
          </a:p>
          <a:p>
            <a:pPr marL="305435" indent="-305435"/>
            <a:r>
              <a:rPr lang="en-US" sz="2000" b="1" dirty="0" smtClean="0">
                <a:latin typeface="Arial"/>
                <a:ea typeface="+mn-lt"/>
                <a:cs typeface="Calibri"/>
              </a:rPr>
              <a:t>System </a:t>
            </a:r>
            <a:r>
              <a:rPr lang="en-US" sz="2000" b="1" dirty="0" smtClean="0">
                <a:latin typeface="Arial"/>
                <a:ea typeface="+mn-lt"/>
                <a:cs typeface="+mn-lt"/>
              </a:rPr>
              <a:t>Development Approach </a:t>
            </a:r>
            <a:endParaRPr lang="en-US"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sz="2000" b="1" dirty="0">
              <a:latin typeface="Arial"/>
              <a:ea typeface="+mn-lt"/>
              <a:cs typeface="Arial"/>
            </a:endParaRP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Rectangle 2">
            <a:extLst>
              <a:ext uri="{FF2B5EF4-FFF2-40B4-BE49-F238E27FC236}">
                <a16:creationId xmlns:a16="http://schemas.microsoft.com/office/drawing/2014/main" xmlns="" id="{E6FA226B-B793-1ABD-FBA7-D34D3073B2DB}"/>
              </a:ext>
            </a:extLst>
          </p:cNvPr>
          <p:cNvSpPr>
            <a:spLocks noGrp="1" noChangeArrowheads="1"/>
          </p:cNvSpPr>
          <p:nvPr>
            <p:ph idx="1"/>
          </p:nvPr>
        </p:nvSpPr>
        <p:spPr bwMode="auto">
          <a:xfrm>
            <a:off x="771356" y="1826350"/>
            <a:ext cx="9845395"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defTabSz="914400" eaLnBrk="0" fontAlgn="base" hangingPunct="0">
              <a:lnSpc>
                <a:spcPct val="150000"/>
              </a:lnSpc>
              <a:spcBef>
                <a:spcPct val="0"/>
              </a:spcBef>
              <a:spcAft>
                <a:spcPct val="0"/>
              </a:spcAft>
              <a:buClrTx/>
              <a:buSzTx/>
              <a:buNone/>
            </a:pPr>
            <a:r>
              <a:rPr lang="en-US" sz="2000" dirty="0">
                <a:latin typeface="Times New Roman" panose="02020603050405020304" pitchFamily="18" charset="0"/>
                <a:cs typeface="Times New Roman" panose="02020603050405020304" pitchFamily="18" charset="0"/>
              </a:rPr>
              <a:t>Students often face difficulties in managing their study schedules, tracking tasks, and staying consistent with their learning goals. With multiple subjects, assignments, exams, and deadlines, it becomes difficult to prioritize tasks, track progress, and maintain consistent study habits </a:t>
            </a:r>
            <a:r>
              <a:rPr lang="en-US" sz="2000" dirty="0" smtClean="0">
                <a:latin typeface="Times New Roman" panose="02020603050405020304" pitchFamily="18" charset="0"/>
                <a:cs typeface="Times New Roman" panose="02020603050405020304" pitchFamily="18" charset="0"/>
              </a:rPr>
              <a:t>Traditional </a:t>
            </a:r>
            <a:r>
              <a:rPr lang="en-US" sz="2000" dirty="0">
                <a:latin typeface="Times New Roman" panose="02020603050405020304" pitchFamily="18" charset="0"/>
                <a:cs typeface="Times New Roman" panose="02020603050405020304" pitchFamily="18" charset="0"/>
              </a:rPr>
              <a:t>methods like notebooks or simple to-do lists lack interactivity, reminders, and progress tracking features, which makes it harder for students to stay productive and motivated</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xmlns="" id="{6F47B10D-BA02-E027-46A1-3EB9B387A427}"/>
              </a:ext>
            </a:extLst>
          </p:cNvPr>
          <p:cNvSpPr>
            <a:spLocks noGrp="1" noChangeArrowheads="1"/>
          </p:cNvSpPr>
          <p:nvPr>
            <p:ph idx="1"/>
          </p:nvPr>
        </p:nvSpPr>
        <p:spPr bwMode="auto">
          <a:xfrm>
            <a:off x="581192" y="1253421"/>
            <a:ext cx="11339259"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Frontend Technologies</a:t>
            </a:r>
            <a:r>
              <a:rPr kumimoji="0" lang="en-US" altLang="en-US" sz="2400" b="0" i="0" u="none" strike="noStrike" cap="none" normalizeH="0" baseline="0" dirty="0" smtClean="0">
                <a:ln>
                  <a:noFill/>
                </a:ln>
                <a:solidFill>
                  <a:schemeClr val="tx1"/>
                </a:solidFill>
                <a:effectLst/>
                <a:latin typeface="Arial" panose="020B0604020202020204" pitchFamily="34" charset="0"/>
              </a:rPr>
              <a:t>:</a:t>
            </a:r>
            <a:endParaRPr lang="en-US" sz="2000" b="1" dirty="0" smtClean="0"/>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HTML5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Used to design the structure of the website, including study schedules, task lists, calendar sections, and reminders. Semantic HTML tags help make the planner accessible and organized.</a:t>
            </a: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CSS3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Provides styling and responsive layouts for the planner. Features like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flexbox</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and grid ensure that the timetable, task cards, and subject lists adapt smoothly across desktops, tablets, and mobile screens.</a:t>
            </a: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JavaScript (ES6+) </a:t>
            </a:r>
            <a:r>
              <a:rPr 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Adds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dynamic functionality such as:</a:t>
            </a:r>
          </a:p>
          <a:p>
            <a:pPr lvl="1"/>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Adding, editing, and deleting tasks or study goals.</a:t>
            </a:r>
          </a:p>
          <a:p>
            <a:pPr lvl="1"/>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Calculating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total study hours automatically.</a:t>
            </a:r>
          </a:p>
          <a:p>
            <a:pPr lvl="1"/>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Storing and retrieving user data (e.g., tasks, schedules</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a:ea typeface="+mj-lt"/>
                <a:cs typeface="Arial"/>
              </a:rPr>
              <a:t>System  Approach</a:t>
            </a:r>
            <a:endParaRPr lang="en-US" sz="4000" dirty="0"/>
          </a:p>
        </p:txBody>
      </p:sp>
      <p:sp>
        <p:nvSpPr>
          <p:cNvPr id="3" name="Content Placeholder 2"/>
          <p:cNvSpPr>
            <a:spLocks noGrp="1"/>
          </p:cNvSpPr>
          <p:nvPr>
            <p:ph idx="1"/>
          </p:nvPr>
        </p:nvSpPr>
        <p:spPr/>
        <p:txBody>
          <a:bodyPr>
            <a:normAutofit/>
          </a:bodyPr>
          <a:lstStyle/>
          <a:p>
            <a:pPr marL="0" indent="0">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Design Approach for Smart Study </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Planner</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Clean and User-Friendly Interface</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US"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 distraction-free design with clearly defined sections for timetable, subjects, and goals to help students focus.</a:t>
            </a: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Mobile-Responsive Design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US"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planner adjusts seamlessly across devices so students can check their tasks on-the-go.</a:t>
            </a: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Modular File Separation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p>
          <a:p>
            <a:pPr lvl="1"/>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HTML file</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 Structure (tasks, timetable, goals).</a:t>
            </a:r>
          </a:p>
          <a:p>
            <a:pPr lvl="1"/>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CSS file</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 Styling, theme colors, responsive layouts.</a:t>
            </a:r>
          </a:p>
          <a:p>
            <a:pPr lvl="1"/>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JS file</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 Core logic for interactivity (adding tasks, reminders, calculations).</a:t>
            </a:r>
          </a:p>
        </p:txBody>
      </p:sp>
    </p:spTree>
    <p:extLst>
      <p:ext uri="{BB962C8B-B14F-4D97-AF65-F5344CB8AC3E}">
        <p14:creationId xmlns:p14="http://schemas.microsoft.com/office/powerpoint/2010/main" val="243031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xmlns="" id="{2A13D4AF-BC64-937B-E983-E2F50E4F343E}"/>
              </a:ext>
            </a:extLst>
          </p:cNvPr>
          <p:cNvSpPr>
            <a:spLocks noGrp="1" noChangeArrowheads="1"/>
          </p:cNvSpPr>
          <p:nvPr>
            <p:ph idx="1"/>
          </p:nvPr>
        </p:nvSpPr>
        <p:spPr bwMode="auto">
          <a:xfrm>
            <a:off x="218485" y="-1263743"/>
            <a:ext cx="11973515" cy="780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algn="just"/>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Task Catalog Creation (for Smart Study Planner)</a:t>
            </a:r>
          </a:p>
          <a:p>
            <a:pPr marL="0" indent="0" algn="just">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Define Categories</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 Tasks and subjects are grouped into categories (e.g., Mathematics, Science, Assignments, Revision, Exams Preparation). This makes it easier for students to manage different areas of study</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lvl="0" indent="0" algn="just" defTabSz="914400" eaLnBrk="0" fontAlgn="base" hangingPunct="0">
              <a:lnSpc>
                <a:spcPct val="100000"/>
              </a:lnSpc>
              <a:spcBef>
                <a:spcPct val="0"/>
              </a:spcBef>
              <a:spcAft>
                <a:spcPct val="0"/>
              </a:spcAft>
              <a:buClrTx/>
              <a:buSzTx/>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Frontend </a:t>
            </a:r>
            <a:r>
              <a:rPr lang="en-US" sz="2000" b="1" dirty="0" err="1" smtClean="0">
                <a:solidFill>
                  <a:schemeClr val="tx1">
                    <a:lumMod val="95000"/>
                    <a:lumOff val="5000"/>
                  </a:schemeClr>
                </a:solidFill>
                <a:latin typeface="Times New Roman" panose="02020603050405020304" pitchFamily="18" charset="0"/>
                <a:cs typeface="Times New Roman" panose="02020603050405020304" pitchFamily="18" charset="0"/>
              </a:rPr>
              <a:t>Design:</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Built</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with </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HTML5 + CSS3</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&amp;</a:t>
            </a:r>
            <a:r>
              <a:rPr 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 JAVASCRIPT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Responsive across devices with simple navigation and color-coded priorities</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lgn="just"/>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Interactive Features: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Add/remove tasks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dynamically</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Filter by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subject</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Modal pop-ups for task details</a:t>
            </a:r>
          </a:p>
          <a:p>
            <a:pPr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Local storage for saving tasks</a:t>
            </a:r>
          </a:p>
          <a:p>
            <a:pPr marL="0" lvl="0" indent="0" algn="just" defTabSz="914400" eaLnBrk="0" fontAlgn="base" hangingPunct="0">
              <a:lnSpc>
                <a:spcPct val="100000"/>
              </a:lnSpc>
              <a:spcBef>
                <a:spcPct val="0"/>
              </a:spcBef>
              <a:spcAft>
                <a:spcPct val="0"/>
              </a:spcAft>
              <a:buClrTx/>
              <a:buSzTx/>
              <a:buNone/>
            </a:pPr>
            <a:r>
              <a:rPr lang="en-US" sz="2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Testing:</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Checked</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for </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cross-browser compatibility, mobile responsiveness, functionality correctness</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and smooth user experience</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lvl="0" indent="0" algn="just" defTabSz="914400" eaLnBrk="0" fontAlgn="base" hangingPunct="0">
              <a:lnSpc>
                <a:spcPct val="100000"/>
              </a:lnSpc>
              <a:spcBef>
                <a:spcPct val="0"/>
              </a:spcBef>
              <a:spcAft>
                <a:spcPct val="0"/>
              </a:spcAft>
              <a:buClrTx/>
              <a:buSzTx/>
              <a:buNone/>
            </a:pPr>
            <a:r>
              <a:rPr lang="en-US" sz="2000" b="1" dirty="0" err="1" smtClean="0">
                <a:solidFill>
                  <a:schemeClr val="tx1">
                    <a:lumMod val="95000"/>
                    <a:lumOff val="5000"/>
                  </a:schemeClr>
                </a:solidFill>
                <a:latin typeface="Times New Roman" panose="02020603050405020304" pitchFamily="18" charset="0"/>
                <a:cs typeface="Times New Roman" panose="02020603050405020304" pitchFamily="18" charset="0"/>
              </a:rPr>
              <a:t>Deployment:</a:t>
            </a:r>
            <a:r>
              <a:rPr 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Hosted</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on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GitHub</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Pages</a:t>
            </a:r>
            <a:endParaRPr kumimoji="0" lang="en-US" altLang="en-US" sz="20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US" sz="40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411" y="1537524"/>
            <a:ext cx="5194300" cy="3997428"/>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85805" y="672088"/>
            <a:ext cx="6020441" cy="3009788"/>
          </a:xfrm>
        </p:spPr>
      </p:pic>
      <p:pic>
        <p:nvPicPr>
          <p:cNvPr id="7"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805" y="3739446"/>
            <a:ext cx="6020441" cy="3463391"/>
          </a:xfrm>
          <a:prstGeom prst="rect">
            <a:avLst/>
          </a:prstGeom>
        </p:spPr>
      </p:pic>
    </p:spTree>
    <p:extLst>
      <p:ext uri="{BB962C8B-B14F-4D97-AF65-F5344CB8AC3E}">
        <p14:creationId xmlns:p14="http://schemas.microsoft.com/office/powerpoint/2010/main" val="1098950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solidFill>
                <a:latin typeface="Arial"/>
                <a:ea typeface="+mj-lt"/>
                <a:cs typeface="Arial"/>
              </a:rPr>
              <a:t>Result</a:t>
            </a:r>
            <a:endParaRPr lang="en-US" sz="4000" dirty="0"/>
          </a:p>
        </p:txBody>
      </p:sp>
      <p:sp>
        <p:nvSpPr>
          <p:cNvPr id="3" name="Text Placeholder 2"/>
          <p:cNvSpPr>
            <a:spLocks noGrp="1"/>
          </p:cNvSpPr>
          <p:nvPr>
            <p:ph type="body" idx="1"/>
          </p:nvPr>
        </p:nvSpPr>
        <p:spPr/>
        <p:txBody>
          <a:bodyPr/>
          <a:lstStyle/>
          <a:p>
            <a:r>
              <a:rPr lang="en-US" dirty="0" smtClean="0"/>
              <a:t>Two task has completed </a:t>
            </a:r>
            <a:endParaRPr lang="en-US" dirty="0"/>
          </a:p>
        </p:txBody>
      </p:sp>
      <p:sp>
        <p:nvSpPr>
          <p:cNvPr id="5" name="Text Placeholder 4"/>
          <p:cNvSpPr>
            <a:spLocks noGrp="1"/>
          </p:cNvSpPr>
          <p:nvPr>
            <p:ph type="body" sz="quarter" idx="3"/>
          </p:nvPr>
        </p:nvSpPr>
        <p:spPr/>
        <p:txBody>
          <a:bodyPr/>
          <a:lstStyle/>
          <a:p>
            <a:r>
              <a:rPr lang="en-US" dirty="0" smtClean="0"/>
              <a:t>task has been completed</a:t>
            </a:r>
            <a:endParaRPr lang="en-US" dirty="0"/>
          </a:p>
        </p:txBody>
      </p:sp>
      <p:pic>
        <p:nvPicPr>
          <p:cNvPr id="10"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1025" y="3142824"/>
            <a:ext cx="5194300" cy="3257975"/>
          </a:xfr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6675" y="3066854"/>
            <a:ext cx="5194300" cy="3188289"/>
          </a:xfrm>
        </p:spPr>
      </p:pic>
    </p:spTree>
    <p:extLst>
      <p:ext uri="{BB962C8B-B14F-4D97-AF65-F5344CB8AC3E}">
        <p14:creationId xmlns:p14="http://schemas.microsoft.com/office/powerpoint/2010/main" val="217746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dirty="0"/>
              <a:t>GITHUB AND DEPLOYMNET LINK</a:t>
            </a: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305435" indent="-305435"/>
            <a:r>
              <a:rPr lang="en-US" sz="2800" b="1" dirty="0"/>
              <a:t>Attach your </a:t>
            </a:r>
            <a:r>
              <a:rPr lang="en-US" sz="2800" b="1" dirty="0" err="1"/>
              <a:t>Github</a:t>
            </a:r>
            <a:r>
              <a:rPr lang="en-US" sz="2800" b="1" dirty="0"/>
              <a:t> Link </a:t>
            </a:r>
            <a:r>
              <a:rPr lang="en-US" sz="2800" b="1" dirty="0" smtClean="0"/>
              <a:t>:</a:t>
            </a:r>
            <a:r>
              <a:rPr lang="en-US" sz="2800" b="1" dirty="0" smtClean="0">
                <a:hlinkClick r:id="rId3"/>
              </a:rPr>
              <a:t>https://github.com/Nikii9036</a:t>
            </a:r>
            <a:endParaRPr lang="en-US" sz="2800" b="1" dirty="0" smtClean="0"/>
          </a:p>
          <a:p>
            <a:pPr marL="305435" indent="-305435"/>
            <a:r>
              <a:rPr lang="en-US" sz="2800" b="1" dirty="0">
                <a:ea typeface="+mn-lt"/>
                <a:cs typeface="+mn-lt"/>
              </a:rPr>
              <a:t>Deployment </a:t>
            </a:r>
            <a:r>
              <a:rPr lang="en-US" sz="2800" b="1" dirty="0" err="1">
                <a:ea typeface="+mn-lt"/>
                <a:cs typeface="+mn-lt"/>
                <a:hlinkClick r:id="rId4"/>
              </a:rPr>
              <a:t>link:https</a:t>
            </a:r>
            <a:r>
              <a:rPr lang="en-US" sz="2800" b="1" dirty="0">
                <a:ea typeface="+mn-lt"/>
                <a:cs typeface="+mn-lt"/>
                <a:hlinkClick r:id="rId4"/>
              </a:rPr>
              <a:t>://github.com/Nikii9036/Smart-study-</a:t>
            </a:r>
            <a:r>
              <a:rPr lang="en-US" sz="2800" b="1" dirty="0" err="1">
                <a:ea typeface="+mn-lt"/>
                <a:cs typeface="+mn-lt"/>
                <a:hlinkClick r:id="rId4"/>
              </a:rPr>
              <a:t>planner.git</a:t>
            </a:r>
            <a:endParaRPr lang="en-US" sz="2800" b="1" dirty="0"/>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256</TotalTime>
  <Words>477</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Times New Roman</vt:lpstr>
      <vt:lpstr>Wingdings</vt:lpstr>
      <vt:lpstr>Wingdings 2</vt:lpstr>
      <vt:lpstr>DividendVTI</vt:lpstr>
      <vt:lpstr>SMART STUDY PLANNER</vt:lpstr>
      <vt:lpstr>OUTLINE</vt:lpstr>
      <vt:lpstr>Problem Statement</vt:lpstr>
      <vt:lpstr>System  Approach</vt:lpstr>
      <vt:lpstr>System  Approach</vt:lpstr>
      <vt:lpstr>Algorithm &amp; Deployment</vt:lpstr>
      <vt:lpstr>Result</vt:lpstr>
      <vt:lpstr>Result</vt:lpstr>
      <vt:lpstr>GITHUB AND DEPLOYMNET LINK</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85</cp:revision>
  <dcterms:created xsi:type="dcterms:W3CDTF">2021-05-26T16:50:10Z</dcterms:created>
  <dcterms:modified xsi:type="dcterms:W3CDTF">2025-10-02T12:46:41Z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