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6" r:id="rId4"/>
    <p:sldId id="268" r:id="rId5"/>
    <p:sldId id="269" r:id="rId6"/>
    <p:sldId id="258" r:id="rId7"/>
    <p:sldId id="259" r:id="rId8"/>
    <p:sldId id="260" r:id="rId9"/>
    <p:sldId id="261" r:id="rId10"/>
    <p:sldId id="263" r:id="rId11"/>
    <p:sldId id="267" r:id="rId12"/>
    <p:sldId id="264" r:id="rId13"/>
    <p:sldId id="272" r:id="rId14"/>
    <p:sldId id="273" r:id="rId15"/>
    <p:sldId id="274" r:id="rId16"/>
    <p:sldId id="275" r:id="rId17"/>
    <p:sldId id="277" r:id="rId18"/>
    <p:sldId id="276"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8E367FBA-6535-4C3B-A0D7-F15CAE562E03}">
          <p14:sldIdLst>
            <p14:sldId id="256"/>
            <p14:sldId id="257"/>
            <p14:sldId id="266"/>
            <p14:sldId id="268"/>
            <p14:sldId id="269"/>
            <p14:sldId id="258"/>
            <p14:sldId id="259"/>
            <p14:sldId id="260"/>
            <p14:sldId id="261"/>
            <p14:sldId id="263"/>
            <p14:sldId id="267"/>
            <p14:sldId id="264"/>
            <p14:sldId id="272"/>
            <p14:sldId id="273"/>
            <p14:sldId id="274"/>
            <p14:sldId id="275"/>
            <p14:sldId id="277"/>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98311-1EAD-4A9D-8830-D8CB89AD7743}" type="datetimeFigureOut">
              <a:rPr lang="ru-RU" smtClean="0"/>
              <a:t>14.12.2024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4B81B-B31B-4CDA-96FE-ECB4DB0AD2ED}" type="slidenum">
              <a:rPr lang="ru-RU" smtClean="0"/>
              <a:t>‹#›</a:t>
            </a:fld>
            <a:endParaRPr lang="ru-RU"/>
          </a:p>
        </p:txBody>
      </p:sp>
    </p:spTree>
    <p:extLst>
      <p:ext uri="{BB962C8B-B14F-4D97-AF65-F5344CB8AC3E}">
        <p14:creationId xmlns:p14="http://schemas.microsoft.com/office/powerpoint/2010/main" val="376171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CBF22E-7F2C-1CCC-E964-A34BA30EB43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C9B5459-A99F-E51D-4024-36E8E76D2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7DACACF-6E30-D38E-AB6B-8AA93EAA54B4}"/>
              </a:ext>
            </a:extLst>
          </p:cNvPr>
          <p:cNvSpPr>
            <a:spLocks noGrp="1"/>
          </p:cNvSpPr>
          <p:nvPr>
            <p:ph type="dt" sz="half" idx="10"/>
          </p:nvPr>
        </p:nvSpPr>
        <p:spPr/>
        <p:txBody>
          <a:bodyPr/>
          <a:lstStyle/>
          <a:p>
            <a:fld id="{B7373CF1-2381-4C03-962F-AA893213C5AE}" type="datetime1">
              <a:rPr lang="ru-RU" smtClean="0"/>
              <a:t>14.12.2024</a:t>
            </a:fld>
            <a:endParaRPr lang="ru-RU"/>
          </a:p>
        </p:txBody>
      </p:sp>
      <p:sp>
        <p:nvSpPr>
          <p:cNvPr id="5" name="Нижний колонтитул 4">
            <a:extLst>
              <a:ext uri="{FF2B5EF4-FFF2-40B4-BE49-F238E27FC236}">
                <a16:creationId xmlns:a16="http://schemas.microsoft.com/office/drawing/2014/main" id="{FB10211A-ACE6-9072-502D-CB58FFC4F28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E6D4F08-2F26-CA8D-B65E-9000E6BB8CA4}"/>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72123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64B84-50BC-A488-AFDE-94D7842E472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7912489-C6AF-C263-45C1-8E1F116E70C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5B5663C-2458-857E-7C71-FF7A7D4EF2DD}"/>
              </a:ext>
            </a:extLst>
          </p:cNvPr>
          <p:cNvSpPr>
            <a:spLocks noGrp="1"/>
          </p:cNvSpPr>
          <p:nvPr>
            <p:ph type="dt" sz="half" idx="10"/>
          </p:nvPr>
        </p:nvSpPr>
        <p:spPr/>
        <p:txBody>
          <a:bodyPr/>
          <a:lstStyle/>
          <a:p>
            <a:fld id="{4C0EA050-B1F9-4758-803D-DA02C02B864F}" type="datetime1">
              <a:rPr lang="ru-RU" smtClean="0"/>
              <a:t>14.12.2024</a:t>
            </a:fld>
            <a:endParaRPr lang="ru-RU"/>
          </a:p>
        </p:txBody>
      </p:sp>
      <p:sp>
        <p:nvSpPr>
          <p:cNvPr id="5" name="Нижний колонтитул 4">
            <a:extLst>
              <a:ext uri="{FF2B5EF4-FFF2-40B4-BE49-F238E27FC236}">
                <a16:creationId xmlns:a16="http://schemas.microsoft.com/office/drawing/2014/main" id="{48F409D3-802A-B53A-A486-AF7D4571868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81DD782-FF09-BE4D-E97F-E13254CB4234}"/>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100741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61E809D-CF7D-FC41-9C14-5F418590564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D52E071-58E9-B45C-85CC-3B4AB6D79CD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BCE41B-E523-3502-353F-ECF92FBE7246}"/>
              </a:ext>
            </a:extLst>
          </p:cNvPr>
          <p:cNvSpPr>
            <a:spLocks noGrp="1"/>
          </p:cNvSpPr>
          <p:nvPr>
            <p:ph type="dt" sz="half" idx="10"/>
          </p:nvPr>
        </p:nvSpPr>
        <p:spPr/>
        <p:txBody>
          <a:bodyPr/>
          <a:lstStyle/>
          <a:p>
            <a:fld id="{D1F4B29A-0C31-429B-BA0C-F967431A32E3}" type="datetime1">
              <a:rPr lang="ru-RU" smtClean="0"/>
              <a:t>14.12.2024</a:t>
            </a:fld>
            <a:endParaRPr lang="ru-RU"/>
          </a:p>
        </p:txBody>
      </p:sp>
      <p:sp>
        <p:nvSpPr>
          <p:cNvPr id="5" name="Нижний колонтитул 4">
            <a:extLst>
              <a:ext uri="{FF2B5EF4-FFF2-40B4-BE49-F238E27FC236}">
                <a16:creationId xmlns:a16="http://schemas.microsoft.com/office/drawing/2014/main" id="{90F4CFC7-815C-DAA4-4280-C52A9F1A8E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197F549-1A5D-D1DA-39C6-20DDDB72F885}"/>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364856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DC1F6-AF5F-FAB0-C957-EB5802297E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8B54A77-B88E-8DCD-C620-7C4B152C504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C9B9479-2047-6A9D-0AA8-92C27638888F}"/>
              </a:ext>
            </a:extLst>
          </p:cNvPr>
          <p:cNvSpPr>
            <a:spLocks noGrp="1"/>
          </p:cNvSpPr>
          <p:nvPr>
            <p:ph type="dt" sz="half" idx="10"/>
          </p:nvPr>
        </p:nvSpPr>
        <p:spPr/>
        <p:txBody>
          <a:bodyPr/>
          <a:lstStyle/>
          <a:p>
            <a:fld id="{3F612A82-3F61-453E-8316-549AA1557473}" type="datetime1">
              <a:rPr lang="ru-RU" smtClean="0"/>
              <a:t>14.12.2024</a:t>
            </a:fld>
            <a:endParaRPr lang="ru-RU"/>
          </a:p>
        </p:txBody>
      </p:sp>
      <p:sp>
        <p:nvSpPr>
          <p:cNvPr id="5" name="Нижний колонтитул 4">
            <a:extLst>
              <a:ext uri="{FF2B5EF4-FFF2-40B4-BE49-F238E27FC236}">
                <a16:creationId xmlns:a16="http://schemas.microsoft.com/office/drawing/2014/main" id="{D88D98BA-00FE-25D5-0F1F-2DEC2362CD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0CAD0E-CAFE-23D8-2A81-19D77AB10AA8}"/>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401325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8FCE20-B6B9-2F5D-4005-A8D44EFD1D2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E508B86-7DDD-4881-666C-FBFAEF279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C42905E-FFD2-8923-BA12-07922A326815}"/>
              </a:ext>
            </a:extLst>
          </p:cNvPr>
          <p:cNvSpPr>
            <a:spLocks noGrp="1"/>
          </p:cNvSpPr>
          <p:nvPr>
            <p:ph type="dt" sz="half" idx="10"/>
          </p:nvPr>
        </p:nvSpPr>
        <p:spPr/>
        <p:txBody>
          <a:bodyPr/>
          <a:lstStyle/>
          <a:p>
            <a:fld id="{3F722461-2290-4B3A-AB3E-EDD0C0D0CF3C}" type="datetime1">
              <a:rPr lang="ru-RU" smtClean="0"/>
              <a:t>14.12.2024</a:t>
            </a:fld>
            <a:endParaRPr lang="ru-RU"/>
          </a:p>
        </p:txBody>
      </p:sp>
      <p:sp>
        <p:nvSpPr>
          <p:cNvPr id="5" name="Нижний колонтитул 4">
            <a:extLst>
              <a:ext uri="{FF2B5EF4-FFF2-40B4-BE49-F238E27FC236}">
                <a16:creationId xmlns:a16="http://schemas.microsoft.com/office/drawing/2014/main" id="{F099D119-014E-DBC6-5911-4BC59CC8E9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A352522-E3D4-068A-EC02-51A62A0A2C54}"/>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424791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F3D48A-53B5-BE12-CBE5-1A2F6218ED6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D60B3E0-45DE-3D88-CA62-1DF91D7259D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C6B68AE-C4B7-2FB7-8331-EE077A4DF00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58D9FC8-475F-3DF2-353A-A5574EF16E2F}"/>
              </a:ext>
            </a:extLst>
          </p:cNvPr>
          <p:cNvSpPr>
            <a:spLocks noGrp="1"/>
          </p:cNvSpPr>
          <p:nvPr>
            <p:ph type="dt" sz="half" idx="10"/>
          </p:nvPr>
        </p:nvSpPr>
        <p:spPr/>
        <p:txBody>
          <a:bodyPr/>
          <a:lstStyle/>
          <a:p>
            <a:fld id="{2775C8E1-FF07-47C8-824A-5F98B435274C}" type="datetime1">
              <a:rPr lang="ru-RU" smtClean="0"/>
              <a:t>14.12.2024</a:t>
            </a:fld>
            <a:endParaRPr lang="ru-RU"/>
          </a:p>
        </p:txBody>
      </p:sp>
      <p:sp>
        <p:nvSpPr>
          <p:cNvPr id="6" name="Нижний колонтитул 5">
            <a:extLst>
              <a:ext uri="{FF2B5EF4-FFF2-40B4-BE49-F238E27FC236}">
                <a16:creationId xmlns:a16="http://schemas.microsoft.com/office/drawing/2014/main" id="{4010211D-202E-DAEC-A4AE-E10AB97FEA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CB91F5F-C5EE-CD96-4BE6-DD20A683CFCA}"/>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140331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D725D-7208-12D3-36EB-3B2B4DC7D69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D96DA0F-0301-9E63-4ABB-8DF0D7951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8604701-8BB3-509C-2DA8-A7C2F9F2035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8ADC168-B1B3-BB3D-589B-A10206929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FCA87EB-33DD-1C7A-3F81-913537C7CAE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DAEF499-1DB3-92AC-E27A-0BC74BBE395D}"/>
              </a:ext>
            </a:extLst>
          </p:cNvPr>
          <p:cNvSpPr>
            <a:spLocks noGrp="1"/>
          </p:cNvSpPr>
          <p:nvPr>
            <p:ph type="dt" sz="half" idx="10"/>
          </p:nvPr>
        </p:nvSpPr>
        <p:spPr/>
        <p:txBody>
          <a:bodyPr/>
          <a:lstStyle/>
          <a:p>
            <a:fld id="{0D192098-5568-49B7-8CD9-26DBE3C265FB}" type="datetime1">
              <a:rPr lang="ru-RU" smtClean="0"/>
              <a:t>14.12.2024</a:t>
            </a:fld>
            <a:endParaRPr lang="ru-RU"/>
          </a:p>
        </p:txBody>
      </p:sp>
      <p:sp>
        <p:nvSpPr>
          <p:cNvPr id="8" name="Нижний колонтитул 7">
            <a:extLst>
              <a:ext uri="{FF2B5EF4-FFF2-40B4-BE49-F238E27FC236}">
                <a16:creationId xmlns:a16="http://schemas.microsoft.com/office/drawing/2014/main" id="{A30C288B-94AD-9C58-0E15-24B6E0057E8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AB3B794-3BAF-2B7F-9C04-B0496EAD5631}"/>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176008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59425F-A258-5557-848E-2DC11C75AE4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F9392C8-D69F-5196-24E8-43C4DC87AEE3}"/>
              </a:ext>
            </a:extLst>
          </p:cNvPr>
          <p:cNvSpPr>
            <a:spLocks noGrp="1"/>
          </p:cNvSpPr>
          <p:nvPr>
            <p:ph type="dt" sz="half" idx="10"/>
          </p:nvPr>
        </p:nvSpPr>
        <p:spPr/>
        <p:txBody>
          <a:bodyPr/>
          <a:lstStyle/>
          <a:p>
            <a:fld id="{A6F4D1E5-A2C6-489E-8213-AC80D9C9E2C9}" type="datetime1">
              <a:rPr lang="ru-RU" smtClean="0"/>
              <a:t>14.12.2024</a:t>
            </a:fld>
            <a:endParaRPr lang="ru-RU"/>
          </a:p>
        </p:txBody>
      </p:sp>
      <p:sp>
        <p:nvSpPr>
          <p:cNvPr id="4" name="Нижний колонтитул 3">
            <a:extLst>
              <a:ext uri="{FF2B5EF4-FFF2-40B4-BE49-F238E27FC236}">
                <a16:creationId xmlns:a16="http://schemas.microsoft.com/office/drawing/2014/main" id="{27C094F7-C9A4-65AF-0EE4-065018E745B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1BC1C46-7B54-E9B3-2CBE-696A418006BF}"/>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244651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96EE864-5A05-B5FA-C79D-8B613C83725C}"/>
              </a:ext>
            </a:extLst>
          </p:cNvPr>
          <p:cNvSpPr>
            <a:spLocks noGrp="1"/>
          </p:cNvSpPr>
          <p:nvPr>
            <p:ph type="dt" sz="half" idx="10"/>
          </p:nvPr>
        </p:nvSpPr>
        <p:spPr/>
        <p:txBody>
          <a:bodyPr/>
          <a:lstStyle/>
          <a:p>
            <a:fld id="{37492189-0E46-45B2-B530-4D9E6AF88754}" type="datetime1">
              <a:rPr lang="ru-RU" smtClean="0"/>
              <a:t>14.12.2024</a:t>
            </a:fld>
            <a:endParaRPr lang="ru-RU"/>
          </a:p>
        </p:txBody>
      </p:sp>
      <p:sp>
        <p:nvSpPr>
          <p:cNvPr id="3" name="Нижний колонтитул 2">
            <a:extLst>
              <a:ext uri="{FF2B5EF4-FFF2-40B4-BE49-F238E27FC236}">
                <a16:creationId xmlns:a16="http://schemas.microsoft.com/office/drawing/2014/main" id="{EE6634F0-7464-70C7-2657-DBA71CEC092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0324A58-555E-D593-874B-45AC189F21FE}"/>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374930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9016FF-47AD-C69A-44E5-AC1AC0A8E30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3F4963E-2F64-528C-5ED7-CA1D1B083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B4179DF-E72F-FB93-B737-FB86FD13B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D7097C8-4567-09C1-4FB4-E9DD66873487}"/>
              </a:ext>
            </a:extLst>
          </p:cNvPr>
          <p:cNvSpPr>
            <a:spLocks noGrp="1"/>
          </p:cNvSpPr>
          <p:nvPr>
            <p:ph type="dt" sz="half" idx="10"/>
          </p:nvPr>
        </p:nvSpPr>
        <p:spPr/>
        <p:txBody>
          <a:bodyPr/>
          <a:lstStyle/>
          <a:p>
            <a:fld id="{8DA51BF6-9A17-497B-996B-6F2A481319F5}" type="datetime1">
              <a:rPr lang="ru-RU" smtClean="0"/>
              <a:t>14.12.2024</a:t>
            </a:fld>
            <a:endParaRPr lang="ru-RU"/>
          </a:p>
        </p:txBody>
      </p:sp>
      <p:sp>
        <p:nvSpPr>
          <p:cNvPr id="6" name="Нижний колонтитул 5">
            <a:extLst>
              <a:ext uri="{FF2B5EF4-FFF2-40B4-BE49-F238E27FC236}">
                <a16:creationId xmlns:a16="http://schemas.microsoft.com/office/drawing/2014/main" id="{F45C3AD9-DA19-D0B8-8BE5-AB0588995E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A541943-03AB-BFBC-2F80-5F5E116BE064}"/>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279045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B727A7-7604-1F3C-CC29-6478818AEB8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DEBC23A-D41E-BD8B-AC97-DD39BDDBF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A9E4BFF-DA9E-BE30-DB2F-970E77348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E8DA650-5BFF-4E80-DD91-04237EB9E8C5}"/>
              </a:ext>
            </a:extLst>
          </p:cNvPr>
          <p:cNvSpPr>
            <a:spLocks noGrp="1"/>
          </p:cNvSpPr>
          <p:nvPr>
            <p:ph type="dt" sz="half" idx="10"/>
          </p:nvPr>
        </p:nvSpPr>
        <p:spPr/>
        <p:txBody>
          <a:bodyPr/>
          <a:lstStyle/>
          <a:p>
            <a:fld id="{A431D6F4-E851-412F-8B9C-A118710EF81A}" type="datetime1">
              <a:rPr lang="ru-RU" smtClean="0"/>
              <a:t>14.12.2024</a:t>
            </a:fld>
            <a:endParaRPr lang="ru-RU"/>
          </a:p>
        </p:txBody>
      </p:sp>
      <p:sp>
        <p:nvSpPr>
          <p:cNvPr id="6" name="Нижний колонтитул 5">
            <a:extLst>
              <a:ext uri="{FF2B5EF4-FFF2-40B4-BE49-F238E27FC236}">
                <a16:creationId xmlns:a16="http://schemas.microsoft.com/office/drawing/2014/main" id="{B5394A79-CDDE-0E2C-5CB9-89DB6D9FAD3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0FBDE39-5E14-04EF-6A6D-5316CA9FD630}"/>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3042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8EDAD-73E0-01FB-5A5A-DE7FEEE82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B0D65E2-A522-2B3F-271F-DDBB7A91F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EAD12A6-4D8C-C643-130D-74DF2C459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1849F-DABB-40D3-952D-95ADC3CCF5FC}" type="datetime1">
              <a:rPr lang="ru-RU" smtClean="0"/>
              <a:t>14.12.2024</a:t>
            </a:fld>
            <a:endParaRPr lang="ru-RU"/>
          </a:p>
        </p:txBody>
      </p:sp>
      <p:sp>
        <p:nvSpPr>
          <p:cNvPr id="5" name="Нижний колонтитул 4">
            <a:extLst>
              <a:ext uri="{FF2B5EF4-FFF2-40B4-BE49-F238E27FC236}">
                <a16:creationId xmlns:a16="http://schemas.microsoft.com/office/drawing/2014/main" id="{8215C11D-FFF7-5B94-0E3E-ECF9851BE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61186F4-7AD4-E55C-C2D4-A5B8340FA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DE450-EAE8-4D1D-A792-B8D7B682BB12}" type="slidenum">
              <a:rPr lang="ru-RU" smtClean="0"/>
              <a:t>‹#›</a:t>
            </a:fld>
            <a:endParaRPr lang="ru-RU"/>
          </a:p>
        </p:txBody>
      </p:sp>
    </p:spTree>
    <p:extLst>
      <p:ext uri="{BB962C8B-B14F-4D97-AF65-F5344CB8AC3E}">
        <p14:creationId xmlns:p14="http://schemas.microsoft.com/office/powerpoint/2010/main" val="195889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C7D794-0965-0F6B-25AD-97CD6D3F403E}"/>
              </a:ext>
            </a:extLst>
          </p:cNvPr>
          <p:cNvSpPr>
            <a:spLocks noGrp="1"/>
          </p:cNvSpPr>
          <p:nvPr>
            <p:ph type="ctrTitle"/>
          </p:nvPr>
        </p:nvSpPr>
        <p:spPr>
          <a:xfrm>
            <a:off x="160422" y="185689"/>
            <a:ext cx="11443316" cy="910624"/>
          </a:xfrm>
        </p:spPr>
        <p:txBody>
          <a:bodyPr>
            <a:noAutofit/>
          </a:bodyPr>
          <a:lstStyle/>
          <a:p>
            <a:r>
              <a:rPr lang="ru-RU" sz="2000" dirty="0">
                <a:latin typeface="Times New Roman" panose="02020603050405020304" pitchFamily="18" charset="0"/>
                <a:cs typeface="Times New Roman" panose="02020603050405020304" pitchFamily="18" charset="0"/>
              </a:rPr>
              <a:t>Муромский институт (филиал) федерального государственного бюджетного</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образовательного учреждения высшего образования «Владимирский государственный университет имени Александра Григорьевича и Николая Григорьевича Столетовых».</a:t>
            </a:r>
          </a:p>
        </p:txBody>
      </p:sp>
      <p:sp>
        <p:nvSpPr>
          <p:cNvPr id="4" name="Заголовок 1">
            <a:extLst>
              <a:ext uri="{FF2B5EF4-FFF2-40B4-BE49-F238E27FC236}">
                <a16:creationId xmlns:a16="http://schemas.microsoft.com/office/drawing/2014/main" id="{3BD1E1E1-8120-7DCC-C38C-E279AE720185}"/>
              </a:ext>
            </a:extLst>
          </p:cNvPr>
          <p:cNvSpPr txBox="1">
            <a:spLocks/>
          </p:cNvSpPr>
          <p:nvPr/>
        </p:nvSpPr>
        <p:spPr>
          <a:xfrm>
            <a:off x="0" y="1679799"/>
            <a:ext cx="11658456" cy="79037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a:latin typeface="Times New Roman" panose="02020603050405020304" pitchFamily="18" charset="0"/>
                <a:cs typeface="Times New Roman" panose="02020603050405020304" pitchFamily="18" charset="0"/>
              </a:rPr>
              <a:t>Курсовая работа</a:t>
            </a:r>
            <a:endParaRPr lang="ru-RU" dirty="0">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E8A81BF2-5EB7-4C8C-E8E3-D01CBC9F1550}"/>
              </a:ext>
            </a:extLst>
          </p:cNvPr>
          <p:cNvSpPr txBox="1">
            <a:spLocks/>
          </p:cNvSpPr>
          <p:nvPr/>
        </p:nvSpPr>
        <p:spPr>
          <a:xfrm>
            <a:off x="160422" y="2761914"/>
            <a:ext cx="11658456" cy="79037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latin typeface="Times New Roman" panose="02020603050405020304" pitchFamily="18" charset="0"/>
                <a:cs typeface="Times New Roman" panose="02020603050405020304" pitchFamily="18" charset="0"/>
              </a:rPr>
              <a:t>Тема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АРМ администратора салона по аренде автомобилей</a:t>
            </a:r>
          </a:p>
        </p:txBody>
      </p:sp>
      <p:sp>
        <p:nvSpPr>
          <p:cNvPr id="6" name="TextBox 5">
            <a:extLst>
              <a:ext uri="{FF2B5EF4-FFF2-40B4-BE49-F238E27FC236}">
                <a16:creationId xmlns:a16="http://schemas.microsoft.com/office/drawing/2014/main" id="{6AB8E66B-38FF-A6AF-42D0-99268C5B9530}"/>
              </a:ext>
            </a:extLst>
          </p:cNvPr>
          <p:cNvSpPr txBox="1"/>
          <p:nvPr/>
        </p:nvSpPr>
        <p:spPr>
          <a:xfrm>
            <a:off x="1790512" y="4448980"/>
            <a:ext cx="8398276" cy="1015663"/>
          </a:xfrm>
          <a:prstGeom prst="rect">
            <a:avLst/>
          </a:prstGeom>
          <a:noFill/>
        </p:spPr>
        <p:txBody>
          <a:bodyPr wrap="square" rtlCol="0">
            <a:spAutoFit/>
          </a:bodyPr>
          <a:lstStyle/>
          <a:p>
            <a:pPr algn="ctr"/>
            <a:r>
              <a:rPr lang="ru-RU" sz="2000" dirty="0">
                <a:latin typeface="Times New Roman" panose="02020603050405020304" pitchFamily="18" charset="0"/>
                <a:cs typeface="Times New Roman" panose="02020603050405020304" pitchFamily="18" charset="0"/>
              </a:rPr>
              <a:t>Выполнил:</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студент группы ИБ-122 Фадеев Н. Д. </a:t>
            </a:r>
          </a:p>
          <a:p>
            <a:pPr algn="ctr"/>
            <a:r>
              <a:rPr lang="ru-RU" sz="2000" dirty="0">
                <a:latin typeface="Times New Roman" panose="02020603050405020304" pitchFamily="18" charset="0"/>
                <a:cs typeface="Times New Roman" panose="02020603050405020304" pitchFamily="18" charset="0"/>
              </a:rPr>
              <a:t>Руководитель: кандидат технических наук, доцент Колпаков А.А.</a:t>
            </a:r>
            <a:endParaRPr lang="ru-RU" sz="2000" dirty="0"/>
          </a:p>
          <a:p>
            <a:endParaRPr lang="ru-RU" sz="2000" dirty="0"/>
          </a:p>
        </p:txBody>
      </p:sp>
    </p:spTree>
    <p:extLst>
      <p:ext uri="{BB962C8B-B14F-4D97-AF65-F5344CB8AC3E}">
        <p14:creationId xmlns:p14="http://schemas.microsoft.com/office/powerpoint/2010/main" val="3942119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1FFB8-3946-2FA5-59A4-4D415D487317}"/>
              </a:ext>
            </a:extLst>
          </p:cNvPr>
          <p:cNvSpPr>
            <a:spLocks noGrp="1"/>
          </p:cNvSpPr>
          <p:nvPr>
            <p:ph type="title"/>
          </p:nvPr>
        </p:nvSpPr>
        <p:spPr>
          <a:xfrm>
            <a:off x="838200" y="231961"/>
            <a:ext cx="10515600" cy="788972"/>
          </a:xfrm>
        </p:spPr>
        <p:txBody>
          <a:bodyPr>
            <a:normAutofit/>
          </a:bodyPr>
          <a:lstStyle/>
          <a:p>
            <a:pPr algn="ctr"/>
            <a:r>
              <a:rPr lang="ru-RU" sz="4000" dirty="0">
                <a:latin typeface="Times New Roman" panose="02020603050405020304" pitchFamily="18" charset="0"/>
                <a:cs typeface="Times New Roman" panose="02020603050405020304" pitchFamily="18" charset="0"/>
              </a:rPr>
              <a:t>Создание </a:t>
            </a:r>
            <a:r>
              <a:rPr lang="en-US" sz="4000" dirty="0">
                <a:latin typeface="Times New Roman" panose="02020603050405020304" pitchFamily="18" charset="0"/>
                <a:cs typeface="Times New Roman" panose="02020603050405020304" pitchFamily="18" charset="0"/>
              </a:rPr>
              <a:t>SQL-</a:t>
            </a:r>
            <a:r>
              <a:rPr lang="ru-RU" sz="4000" dirty="0">
                <a:latin typeface="Times New Roman" panose="02020603050405020304" pitchFamily="18" charset="0"/>
                <a:cs typeface="Times New Roman" panose="02020603050405020304" pitchFamily="18" charset="0"/>
              </a:rPr>
              <a:t>запросов</a:t>
            </a:r>
          </a:p>
        </p:txBody>
      </p:sp>
      <p:sp>
        <p:nvSpPr>
          <p:cNvPr id="6" name="TextBox 5">
            <a:extLst>
              <a:ext uri="{FF2B5EF4-FFF2-40B4-BE49-F238E27FC236}">
                <a16:creationId xmlns:a16="http://schemas.microsoft.com/office/drawing/2014/main" id="{9606D130-E809-E2A5-9BFE-C09FDF874382}"/>
              </a:ext>
            </a:extLst>
          </p:cNvPr>
          <p:cNvSpPr txBox="1"/>
          <p:nvPr/>
        </p:nvSpPr>
        <p:spPr>
          <a:xfrm>
            <a:off x="488272" y="1020933"/>
            <a:ext cx="3249539" cy="6037550"/>
          </a:xfrm>
          <a:prstGeom prst="rect">
            <a:avLst/>
          </a:prstGeom>
          <a:noFill/>
        </p:spPr>
        <p:txBody>
          <a:bodyPr wrap="square" rtlCol="0">
            <a:spAutoFit/>
          </a:bodyPr>
          <a:lstStyle/>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SELECT </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    cars.ID,</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specifications.Title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dirty="0">
                <a:effectLst/>
                <a:latin typeface="Times New Roman" panose="02020603050405020304" pitchFamily="18" charset="0"/>
                <a:ea typeface="Calibri" panose="020F0502020204030204" pitchFamily="34" charset="0"/>
                <a:cs typeface="Times New Roman" panose="02020603050405020304" pitchFamily="18" charset="0"/>
              </a:rPr>
              <a:t>Название</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specifications.Stamp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dirty="0">
                <a:effectLst/>
                <a:latin typeface="Times New Roman" panose="02020603050405020304" pitchFamily="18" charset="0"/>
                <a:ea typeface="Calibri" panose="020F0502020204030204" pitchFamily="34" charset="0"/>
                <a:cs typeface="Times New Roman" panose="02020603050405020304" pitchFamily="18" charset="0"/>
              </a:rPr>
              <a:t>Марка</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country.Country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dirty="0">
                <a:effectLst/>
                <a:latin typeface="Times New Roman" panose="02020603050405020304" pitchFamily="18" charset="0"/>
                <a:ea typeface="Calibri" panose="020F0502020204030204" pitchFamily="34" charset="0"/>
                <a:cs typeface="Times New Roman" panose="02020603050405020304" pitchFamily="18" charset="0"/>
              </a:rPr>
              <a:t>Страна</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cars.Price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dirty="0">
                <a:effectLst/>
                <a:latin typeface="Times New Roman" panose="02020603050405020304" pitchFamily="18" charset="0"/>
                <a:ea typeface="Calibri" panose="020F0502020204030204" pitchFamily="34" charset="0"/>
                <a:cs typeface="Times New Roman" panose="02020603050405020304" pitchFamily="18" charset="0"/>
              </a:rPr>
              <a:t>Цена</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cars.Availability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dirty="0">
                <a:effectLst/>
                <a:latin typeface="Times New Roman" panose="02020603050405020304" pitchFamily="18" charset="0"/>
                <a:ea typeface="Calibri" panose="020F0502020204030204" pitchFamily="34" charset="0"/>
                <a:cs typeface="Times New Roman" panose="02020603050405020304" pitchFamily="18" charset="0"/>
              </a:rPr>
              <a:t>Наличие</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FROM </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    cars</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JOIN </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    specifications 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cars.ID_auto</a:t>
            </a:r>
            <a:r>
              <a:rPr lang="en-US" dirty="0">
                <a:effectLst/>
                <a:latin typeface="Times New Roman" panose="02020603050405020304" pitchFamily="18" charset="0"/>
                <a:ea typeface="Calibri" panose="020F0502020204030204" pitchFamily="34" charset="0"/>
                <a:cs typeface="Times New Roman" panose="02020603050405020304" pitchFamily="18" charset="0"/>
              </a:rPr>
              <a:t> = specifications.ID</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dirty="0">
                <a:effectLst/>
                <a:latin typeface="Times New Roman" panose="02020603050405020304" pitchFamily="18" charset="0"/>
                <a:ea typeface="Calibri" panose="020F0502020204030204" pitchFamily="34" charset="0"/>
                <a:cs typeface="Times New Roman" panose="02020603050405020304" pitchFamily="18" charset="0"/>
              </a:rPr>
              <a:t>JOIN </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country 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cars.ID_country</a:t>
            </a:r>
            <a:r>
              <a:rPr lang="en-US" dirty="0">
                <a:effectLst/>
                <a:latin typeface="Times New Roman" panose="02020603050405020304" pitchFamily="18" charset="0"/>
                <a:ea typeface="Calibri" panose="020F0502020204030204" pitchFamily="34" charset="0"/>
                <a:cs typeface="Times New Roman" panose="02020603050405020304" pitchFamily="18" charset="0"/>
              </a:rPr>
              <a:t> = country.ID</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8F645ED0-5E97-DD26-5DA6-EE2CFF886C06}"/>
              </a:ext>
            </a:extLst>
          </p:cNvPr>
          <p:cNvPicPr>
            <a:picLocks noChangeAspect="1"/>
          </p:cNvPicPr>
          <p:nvPr/>
        </p:nvPicPr>
        <p:blipFill>
          <a:blip r:embed="rId2"/>
          <a:stretch>
            <a:fillRect/>
          </a:stretch>
        </p:blipFill>
        <p:spPr>
          <a:xfrm>
            <a:off x="4230795" y="1681511"/>
            <a:ext cx="7472933" cy="1610902"/>
          </a:xfrm>
          <a:prstGeom prst="rect">
            <a:avLst/>
          </a:prstGeom>
        </p:spPr>
      </p:pic>
      <p:sp>
        <p:nvSpPr>
          <p:cNvPr id="9" name="TextBox 8">
            <a:extLst>
              <a:ext uri="{FF2B5EF4-FFF2-40B4-BE49-F238E27FC236}">
                <a16:creationId xmlns:a16="http://schemas.microsoft.com/office/drawing/2014/main" id="{A96F92A2-1711-B4D3-D061-37BE61BB33D5}"/>
              </a:ext>
            </a:extLst>
          </p:cNvPr>
          <p:cNvSpPr txBox="1"/>
          <p:nvPr/>
        </p:nvSpPr>
        <p:spPr>
          <a:xfrm>
            <a:off x="6208452" y="3429000"/>
            <a:ext cx="365760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6 – Вывод данных</a:t>
            </a:r>
          </a:p>
        </p:txBody>
      </p:sp>
      <p:sp>
        <p:nvSpPr>
          <p:cNvPr id="3" name="Номер слайда 2">
            <a:extLst>
              <a:ext uri="{FF2B5EF4-FFF2-40B4-BE49-F238E27FC236}">
                <a16:creationId xmlns:a16="http://schemas.microsoft.com/office/drawing/2014/main" id="{2CFE9128-6291-8021-4EAD-A20606AE5019}"/>
              </a:ext>
            </a:extLst>
          </p:cNvPr>
          <p:cNvSpPr>
            <a:spLocks noGrp="1"/>
          </p:cNvSpPr>
          <p:nvPr>
            <p:ph type="sldNum" sz="quarter" idx="12"/>
          </p:nvPr>
        </p:nvSpPr>
        <p:spPr/>
        <p:txBody>
          <a:bodyPr/>
          <a:lstStyle/>
          <a:p>
            <a:fld id="{660DE450-EAE8-4D1D-A792-B8D7B682BB12}" type="slidenum">
              <a:rPr lang="ru-RU" smtClean="0"/>
              <a:t>10</a:t>
            </a:fld>
            <a:r>
              <a:rPr lang="en-US" dirty="0"/>
              <a:t>/18</a:t>
            </a:r>
            <a:endParaRPr lang="ru-RU" dirty="0"/>
          </a:p>
        </p:txBody>
      </p:sp>
    </p:spTree>
    <p:extLst>
      <p:ext uri="{BB962C8B-B14F-4D97-AF65-F5344CB8AC3E}">
        <p14:creationId xmlns:p14="http://schemas.microsoft.com/office/powerpoint/2010/main" val="116158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DFF9CE-5854-F8D6-57BC-4E9EF5EFB0CC}"/>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Создание </a:t>
            </a:r>
            <a:r>
              <a:rPr lang="en-US" sz="4000" dirty="0">
                <a:latin typeface="Times New Roman" panose="02020603050405020304" pitchFamily="18" charset="0"/>
                <a:cs typeface="Times New Roman" panose="02020603050405020304" pitchFamily="18" charset="0"/>
              </a:rPr>
              <a:t>SQL</a:t>
            </a:r>
            <a:r>
              <a:rPr lang="ru-RU" sz="4000" dirty="0">
                <a:latin typeface="Times New Roman" panose="02020603050405020304" pitchFamily="18" charset="0"/>
                <a:cs typeface="Times New Roman" panose="02020603050405020304" pitchFamily="18" charset="0"/>
              </a:rPr>
              <a:t>-запросов</a:t>
            </a:r>
          </a:p>
        </p:txBody>
      </p:sp>
      <p:sp>
        <p:nvSpPr>
          <p:cNvPr id="4" name="TextBox 3">
            <a:extLst>
              <a:ext uri="{FF2B5EF4-FFF2-40B4-BE49-F238E27FC236}">
                <a16:creationId xmlns:a16="http://schemas.microsoft.com/office/drawing/2014/main" id="{98863961-62E7-88F2-9B2E-2C3251E576A4}"/>
              </a:ext>
            </a:extLst>
          </p:cNvPr>
          <p:cNvSpPr txBox="1"/>
          <p:nvPr/>
        </p:nvSpPr>
        <p:spPr>
          <a:xfrm>
            <a:off x="1109707" y="1583710"/>
            <a:ext cx="2956264" cy="3277820"/>
          </a:xfrm>
          <a:prstGeom prst="rect">
            <a:avLst/>
          </a:prstGeom>
          <a:noFill/>
        </p:spPr>
        <p:txBody>
          <a:bodyPr wrap="square" rtlCol="0">
            <a:spAutoFit/>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INSERT INTO Klients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Surname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LastName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Seria</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Telephone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VALUES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Surname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LastName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Seria</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Telephone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8" name="TextBox 7">
            <a:extLst>
              <a:ext uri="{FF2B5EF4-FFF2-40B4-BE49-F238E27FC236}">
                <a16:creationId xmlns:a16="http://schemas.microsoft.com/office/drawing/2014/main" id="{63C63604-4724-0A23-CB94-2043FF6E6EF7}"/>
              </a:ext>
            </a:extLst>
          </p:cNvPr>
          <p:cNvSpPr txBox="1"/>
          <p:nvPr/>
        </p:nvSpPr>
        <p:spPr>
          <a:xfrm>
            <a:off x="4807258" y="1719108"/>
            <a:ext cx="6094520" cy="1709892"/>
          </a:xfrm>
          <a:prstGeom prst="rect">
            <a:avLst/>
          </a:prstGeom>
          <a:noFill/>
        </p:spPr>
        <p:txBody>
          <a:bodyPr wrap="square">
            <a:spAutoFit/>
          </a:bodyPr>
          <a:lstStyle/>
          <a:p>
            <a:pPr marL="457200" indent="270510">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UPDATE Klients SET Surname=@Surname, Name=@Name,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LastName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=@LastName, Seria=@Seria, Number=@Number, Telephone=@Telephone WHERE ID=@ID</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2451593-52D2-3EB3-8573-0C893839F33D}"/>
              </a:ext>
            </a:extLst>
          </p:cNvPr>
          <p:cNvSpPr txBox="1"/>
          <p:nvPr/>
        </p:nvSpPr>
        <p:spPr>
          <a:xfrm>
            <a:off x="2126201" y="5191751"/>
            <a:ext cx="6094520" cy="463397"/>
          </a:xfrm>
          <a:prstGeom prst="rect">
            <a:avLst/>
          </a:prstGeom>
          <a:noFill/>
        </p:spPr>
        <p:txBody>
          <a:bodyPr wrap="square">
            <a:spAutoFit/>
          </a:bodyPr>
          <a:lstStyle/>
          <a:p>
            <a:pPr marL="457200" indent="270510">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DELETE FROM Klients WHERE ID=@ID</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Номер слайда 2">
            <a:extLst>
              <a:ext uri="{FF2B5EF4-FFF2-40B4-BE49-F238E27FC236}">
                <a16:creationId xmlns:a16="http://schemas.microsoft.com/office/drawing/2014/main" id="{B3DEA129-334F-8460-AEBC-6EA4DA4DB93E}"/>
              </a:ext>
            </a:extLst>
          </p:cNvPr>
          <p:cNvSpPr>
            <a:spLocks noGrp="1"/>
          </p:cNvSpPr>
          <p:nvPr>
            <p:ph type="sldNum" sz="quarter" idx="12"/>
          </p:nvPr>
        </p:nvSpPr>
        <p:spPr/>
        <p:txBody>
          <a:bodyPr/>
          <a:lstStyle/>
          <a:p>
            <a:fld id="{660DE450-EAE8-4D1D-A792-B8D7B682BB12}" type="slidenum">
              <a:rPr lang="ru-RU" smtClean="0"/>
              <a:t>11</a:t>
            </a:fld>
            <a:r>
              <a:rPr lang="en-US" dirty="0"/>
              <a:t>/18</a:t>
            </a:r>
            <a:endParaRPr lang="ru-RU" dirty="0"/>
          </a:p>
        </p:txBody>
      </p:sp>
    </p:spTree>
    <p:extLst>
      <p:ext uri="{BB962C8B-B14F-4D97-AF65-F5344CB8AC3E}">
        <p14:creationId xmlns:p14="http://schemas.microsoft.com/office/powerpoint/2010/main" val="294622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290079-1040-E6E9-3AC6-E7DFB709F541}"/>
              </a:ext>
            </a:extLst>
          </p:cNvPr>
          <p:cNvSpPr>
            <a:spLocks noGrp="1"/>
          </p:cNvSpPr>
          <p:nvPr>
            <p:ph type="title"/>
          </p:nvPr>
        </p:nvSpPr>
        <p:spPr>
          <a:xfrm>
            <a:off x="838200" y="0"/>
            <a:ext cx="10515600" cy="953861"/>
          </a:xfrm>
        </p:spPr>
        <p:txBody>
          <a:bodyPr>
            <a:normAutofit/>
          </a:bodyPr>
          <a:lstStyle/>
          <a:p>
            <a:pPr algn="ctr"/>
            <a:r>
              <a:rPr lang="ru-RU" sz="4000" dirty="0">
                <a:latin typeface="Times New Roman" panose="02020603050405020304" pitchFamily="18" charset="0"/>
                <a:cs typeface="Times New Roman" panose="02020603050405020304" pitchFamily="18" charset="0"/>
              </a:rPr>
              <a:t>Тестирование АИС</a:t>
            </a:r>
          </a:p>
        </p:txBody>
      </p:sp>
      <p:sp>
        <p:nvSpPr>
          <p:cNvPr id="5" name="TextBox 4">
            <a:extLst>
              <a:ext uri="{FF2B5EF4-FFF2-40B4-BE49-F238E27FC236}">
                <a16:creationId xmlns:a16="http://schemas.microsoft.com/office/drawing/2014/main" id="{714386FE-8EE8-340E-09B7-3B22205C7CF2}"/>
              </a:ext>
            </a:extLst>
          </p:cNvPr>
          <p:cNvSpPr txBox="1"/>
          <p:nvPr/>
        </p:nvSpPr>
        <p:spPr>
          <a:xfrm>
            <a:off x="656073" y="5904139"/>
            <a:ext cx="3515557"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7 – Форма авторизации</a:t>
            </a:r>
          </a:p>
        </p:txBody>
      </p:sp>
      <p:pic>
        <p:nvPicPr>
          <p:cNvPr id="7" name="Объект 6">
            <a:extLst>
              <a:ext uri="{FF2B5EF4-FFF2-40B4-BE49-F238E27FC236}">
                <a16:creationId xmlns:a16="http://schemas.microsoft.com/office/drawing/2014/main" id="{66CE63CF-0511-F051-60DC-0D794CF640CE}"/>
              </a:ext>
            </a:extLst>
          </p:cNvPr>
          <p:cNvPicPr>
            <a:picLocks noGrp="1" noChangeAspect="1"/>
          </p:cNvPicPr>
          <p:nvPr>
            <p:ph idx="1"/>
          </p:nvPr>
        </p:nvPicPr>
        <p:blipFill>
          <a:blip r:embed="rId2"/>
          <a:stretch>
            <a:fillRect/>
          </a:stretch>
        </p:blipFill>
        <p:spPr>
          <a:xfrm>
            <a:off x="487189" y="953859"/>
            <a:ext cx="3515556" cy="4806669"/>
          </a:xfrm>
          <a:prstGeom prst="rect">
            <a:avLst/>
          </a:prstGeom>
        </p:spPr>
      </p:pic>
      <p:pic>
        <p:nvPicPr>
          <p:cNvPr id="8" name="Рисунок 7">
            <a:extLst>
              <a:ext uri="{FF2B5EF4-FFF2-40B4-BE49-F238E27FC236}">
                <a16:creationId xmlns:a16="http://schemas.microsoft.com/office/drawing/2014/main" id="{B30C4D8E-1F21-F720-9E97-3C331B1F121D}"/>
              </a:ext>
            </a:extLst>
          </p:cNvPr>
          <p:cNvPicPr>
            <a:picLocks noChangeAspect="1"/>
          </p:cNvPicPr>
          <p:nvPr/>
        </p:nvPicPr>
        <p:blipFill>
          <a:blip r:embed="rId3"/>
          <a:stretch>
            <a:fillRect/>
          </a:stretch>
        </p:blipFill>
        <p:spPr>
          <a:xfrm>
            <a:off x="4353756" y="953859"/>
            <a:ext cx="3504216" cy="4806669"/>
          </a:xfrm>
          <a:prstGeom prst="rect">
            <a:avLst/>
          </a:prstGeom>
        </p:spPr>
      </p:pic>
      <p:pic>
        <p:nvPicPr>
          <p:cNvPr id="9" name="Рисунок 8">
            <a:extLst>
              <a:ext uri="{FF2B5EF4-FFF2-40B4-BE49-F238E27FC236}">
                <a16:creationId xmlns:a16="http://schemas.microsoft.com/office/drawing/2014/main" id="{2E21BCC9-2E2D-4997-7FCE-B26C4357BE2D}"/>
              </a:ext>
            </a:extLst>
          </p:cNvPr>
          <p:cNvPicPr>
            <a:picLocks noChangeAspect="1"/>
          </p:cNvPicPr>
          <p:nvPr/>
        </p:nvPicPr>
        <p:blipFill>
          <a:blip r:embed="rId4"/>
          <a:stretch>
            <a:fillRect/>
          </a:stretch>
        </p:blipFill>
        <p:spPr>
          <a:xfrm>
            <a:off x="8189257" y="953861"/>
            <a:ext cx="3507145" cy="4806668"/>
          </a:xfrm>
          <a:prstGeom prst="rect">
            <a:avLst/>
          </a:prstGeom>
        </p:spPr>
      </p:pic>
      <p:sp>
        <p:nvSpPr>
          <p:cNvPr id="10" name="TextBox 9">
            <a:extLst>
              <a:ext uri="{FF2B5EF4-FFF2-40B4-BE49-F238E27FC236}">
                <a16:creationId xmlns:a16="http://schemas.microsoft.com/office/drawing/2014/main" id="{0F9C3850-9270-5C87-84F3-05347ED0CDC1}"/>
              </a:ext>
            </a:extLst>
          </p:cNvPr>
          <p:cNvSpPr txBox="1"/>
          <p:nvPr/>
        </p:nvSpPr>
        <p:spPr>
          <a:xfrm>
            <a:off x="4326293" y="5904139"/>
            <a:ext cx="3611930"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8 – Ввод данных от учетной записи менеджера</a:t>
            </a:r>
          </a:p>
        </p:txBody>
      </p:sp>
      <p:sp>
        <p:nvSpPr>
          <p:cNvPr id="11" name="TextBox 10">
            <a:extLst>
              <a:ext uri="{FF2B5EF4-FFF2-40B4-BE49-F238E27FC236}">
                <a16:creationId xmlns:a16="http://schemas.microsoft.com/office/drawing/2014/main" id="{4B5CF2A7-EAE9-135A-8690-3FBAC068B665}"/>
              </a:ext>
            </a:extLst>
          </p:cNvPr>
          <p:cNvSpPr txBox="1"/>
          <p:nvPr/>
        </p:nvSpPr>
        <p:spPr>
          <a:xfrm>
            <a:off x="8136864" y="5904138"/>
            <a:ext cx="3611930"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9 – Ввод данных от учетной записи администратора</a:t>
            </a:r>
          </a:p>
        </p:txBody>
      </p:sp>
      <p:sp>
        <p:nvSpPr>
          <p:cNvPr id="3" name="Номер слайда 2">
            <a:extLst>
              <a:ext uri="{FF2B5EF4-FFF2-40B4-BE49-F238E27FC236}">
                <a16:creationId xmlns:a16="http://schemas.microsoft.com/office/drawing/2014/main" id="{19CF5F1A-AD05-1B0B-983B-092F63AB69D1}"/>
              </a:ext>
            </a:extLst>
          </p:cNvPr>
          <p:cNvSpPr>
            <a:spLocks noGrp="1"/>
          </p:cNvSpPr>
          <p:nvPr>
            <p:ph type="sldNum" sz="quarter" idx="12"/>
          </p:nvPr>
        </p:nvSpPr>
        <p:spPr/>
        <p:txBody>
          <a:bodyPr/>
          <a:lstStyle/>
          <a:p>
            <a:fld id="{660DE450-EAE8-4D1D-A792-B8D7B682BB12}" type="slidenum">
              <a:rPr lang="ru-RU" smtClean="0"/>
              <a:t>12</a:t>
            </a:fld>
            <a:r>
              <a:rPr lang="en-US" dirty="0"/>
              <a:t>/18</a:t>
            </a:r>
            <a:endParaRPr lang="ru-RU" dirty="0"/>
          </a:p>
        </p:txBody>
      </p:sp>
    </p:spTree>
    <p:extLst>
      <p:ext uri="{BB962C8B-B14F-4D97-AF65-F5344CB8AC3E}">
        <p14:creationId xmlns:p14="http://schemas.microsoft.com/office/powerpoint/2010/main" val="361016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F3F68F-17E6-BDAB-7BD8-AD88B7196E71}"/>
              </a:ext>
            </a:extLst>
          </p:cNvPr>
          <p:cNvSpPr>
            <a:spLocks noGrp="1"/>
          </p:cNvSpPr>
          <p:nvPr>
            <p:ph type="title"/>
          </p:nvPr>
        </p:nvSpPr>
        <p:spPr>
          <a:xfrm>
            <a:off x="838200" y="124621"/>
            <a:ext cx="10515600" cy="1325563"/>
          </a:xfrm>
        </p:spPr>
        <p:txBody>
          <a:bodyPr/>
          <a:lstStyle/>
          <a:p>
            <a:pPr algn="ctr"/>
            <a:r>
              <a:rPr lang="ru-RU" sz="4000" dirty="0">
                <a:latin typeface="Times New Roman" panose="02020603050405020304" pitchFamily="18" charset="0"/>
                <a:cs typeface="Times New Roman" panose="02020603050405020304" pitchFamily="18" charset="0"/>
              </a:rPr>
              <a:t>Тестирование АИС</a:t>
            </a:r>
          </a:p>
        </p:txBody>
      </p:sp>
      <p:sp>
        <p:nvSpPr>
          <p:cNvPr id="5" name="TextBox 4">
            <a:extLst>
              <a:ext uri="{FF2B5EF4-FFF2-40B4-BE49-F238E27FC236}">
                <a16:creationId xmlns:a16="http://schemas.microsoft.com/office/drawing/2014/main" id="{F1AFDE27-ADDB-340E-3C18-F8B8B68AB3E7}"/>
              </a:ext>
            </a:extLst>
          </p:cNvPr>
          <p:cNvSpPr txBox="1"/>
          <p:nvPr/>
        </p:nvSpPr>
        <p:spPr>
          <a:xfrm>
            <a:off x="3374294" y="6364047"/>
            <a:ext cx="4149454"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10 – Рабочее окно менеджера</a:t>
            </a:r>
          </a:p>
        </p:txBody>
      </p:sp>
      <p:pic>
        <p:nvPicPr>
          <p:cNvPr id="3" name="Рисунок 2">
            <a:extLst>
              <a:ext uri="{FF2B5EF4-FFF2-40B4-BE49-F238E27FC236}">
                <a16:creationId xmlns:a16="http://schemas.microsoft.com/office/drawing/2014/main" id="{E2B77FC0-5949-4CA9-768A-58D095406885}"/>
              </a:ext>
            </a:extLst>
          </p:cNvPr>
          <p:cNvPicPr>
            <a:picLocks noChangeAspect="1"/>
          </p:cNvPicPr>
          <p:nvPr/>
        </p:nvPicPr>
        <p:blipFill>
          <a:blip r:embed="rId2"/>
          <a:stretch>
            <a:fillRect/>
          </a:stretch>
        </p:blipFill>
        <p:spPr>
          <a:xfrm>
            <a:off x="1269617" y="1068677"/>
            <a:ext cx="9494636" cy="5166452"/>
          </a:xfrm>
          <a:prstGeom prst="rect">
            <a:avLst/>
          </a:prstGeom>
        </p:spPr>
      </p:pic>
      <p:sp>
        <p:nvSpPr>
          <p:cNvPr id="4" name="Номер слайда 3">
            <a:extLst>
              <a:ext uri="{FF2B5EF4-FFF2-40B4-BE49-F238E27FC236}">
                <a16:creationId xmlns:a16="http://schemas.microsoft.com/office/drawing/2014/main" id="{8EF279D7-BB10-9A93-EDA9-2DF39CC64BAE}"/>
              </a:ext>
            </a:extLst>
          </p:cNvPr>
          <p:cNvSpPr>
            <a:spLocks noGrp="1"/>
          </p:cNvSpPr>
          <p:nvPr>
            <p:ph type="sldNum" sz="quarter" idx="12"/>
          </p:nvPr>
        </p:nvSpPr>
        <p:spPr/>
        <p:txBody>
          <a:bodyPr/>
          <a:lstStyle/>
          <a:p>
            <a:fld id="{660DE450-EAE8-4D1D-A792-B8D7B682BB12}" type="slidenum">
              <a:rPr lang="ru-RU" smtClean="0"/>
              <a:t>13</a:t>
            </a:fld>
            <a:r>
              <a:rPr lang="en-US" dirty="0"/>
              <a:t>/18</a:t>
            </a:r>
            <a:endParaRPr lang="ru-RU" dirty="0"/>
          </a:p>
        </p:txBody>
      </p:sp>
    </p:spTree>
    <p:extLst>
      <p:ext uri="{BB962C8B-B14F-4D97-AF65-F5344CB8AC3E}">
        <p14:creationId xmlns:p14="http://schemas.microsoft.com/office/powerpoint/2010/main" val="328489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48DFC-16C4-CA1C-2D2B-7B1A80CF4DBE}"/>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Создание многопользовательского приложения</a:t>
            </a:r>
            <a:endParaRPr lang="ru-RU" sz="4000" dirty="0"/>
          </a:p>
        </p:txBody>
      </p:sp>
      <p:sp>
        <p:nvSpPr>
          <p:cNvPr id="6" name="TextBox 5">
            <a:extLst>
              <a:ext uri="{FF2B5EF4-FFF2-40B4-BE49-F238E27FC236}">
                <a16:creationId xmlns:a16="http://schemas.microsoft.com/office/drawing/2014/main" id="{10825E5C-5724-2484-8177-5036F4373AD9}"/>
              </a:ext>
            </a:extLst>
          </p:cNvPr>
          <p:cNvSpPr txBox="1"/>
          <p:nvPr/>
        </p:nvSpPr>
        <p:spPr>
          <a:xfrm>
            <a:off x="209144" y="6169709"/>
            <a:ext cx="4636364"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11 – Пример страницы на форме администратора</a:t>
            </a:r>
          </a:p>
        </p:txBody>
      </p:sp>
      <p:sp>
        <p:nvSpPr>
          <p:cNvPr id="8" name="TextBox 7">
            <a:extLst>
              <a:ext uri="{FF2B5EF4-FFF2-40B4-BE49-F238E27FC236}">
                <a16:creationId xmlns:a16="http://schemas.microsoft.com/office/drawing/2014/main" id="{310614A6-A3A7-71FF-D434-84952DB8D49E}"/>
              </a:ext>
            </a:extLst>
          </p:cNvPr>
          <p:cNvSpPr txBox="1"/>
          <p:nvPr/>
        </p:nvSpPr>
        <p:spPr>
          <a:xfrm>
            <a:off x="6336437" y="6264107"/>
            <a:ext cx="4636364"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12 – Страница «</a:t>
            </a:r>
            <a:r>
              <a:rPr lang="en-US" dirty="0">
                <a:latin typeface="Times New Roman" panose="02020603050405020304" pitchFamily="18" charset="0"/>
                <a:cs typeface="Times New Roman" panose="02020603050405020304" pitchFamily="18" charset="0"/>
              </a:rPr>
              <a:t>Contract</a:t>
            </a:r>
            <a:r>
              <a:rPr lang="ru-RU" dirty="0">
                <a:latin typeface="Times New Roman" panose="02020603050405020304" pitchFamily="18" charset="0"/>
                <a:cs typeface="Times New Roman" panose="02020603050405020304" pitchFamily="18" charset="0"/>
              </a:rPr>
              <a:t>»</a:t>
            </a:r>
          </a:p>
        </p:txBody>
      </p:sp>
      <p:pic>
        <p:nvPicPr>
          <p:cNvPr id="3" name="Рисунок 2">
            <a:extLst>
              <a:ext uri="{FF2B5EF4-FFF2-40B4-BE49-F238E27FC236}">
                <a16:creationId xmlns:a16="http://schemas.microsoft.com/office/drawing/2014/main" id="{E60D5415-96CC-3A0B-5C07-3F4ACA99EE45}"/>
              </a:ext>
            </a:extLst>
          </p:cNvPr>
          <p:cNvPicPr>
            <a:picLocks noChangeAspect="1"/>
          </p:cNvPicPr>
          <p:nvPr/>
        </p:nvPicPr>
        <p:blipFill>
          <a:blip r:embed="rId2"/>
          <a:stretch>
            <a:fillRect/>
          </a:stretch>
        </p:blipFill>
        <p:spPr>
          <a:xfrm>
            <a:off x="209144" y="1354766"/>
            <a:ext cx="5265420" cy="4833620"/>
          </a:xfrm>
          <a:prstGeom prst="rect">
            <a:avLst/>
          </a:prstGeom>
        </p:spPr>
      </p:pic>
      <p:pic>
        <p:nvPicPr>
          <p:cNvPr id="7" name="Рисунок 6">
            <a:extLst>
              <a:ext uri="{FF2B5EF4-FFF2-40B4-BE49-F238E27FC236}">
                <a16:creationId xmlns:a16="http://schemas.microsoft.com/office/drawing/2014/main" id="{53D4D0AD-21E1-A5BC-B6F8-D0AA87143F88}"/>
              </a:ext>
            </a:extLst>
          </p:cNvPr>
          <p:cNvPicPr>
            <a:picLocks noChangeAspect="1"/>
          </p:cNvPicPr>
          <p:nvPr/>
        </p:nvPicPr>
        <p:blipFill rotWithShape="1">
          <a:blip r:embed="rId3"/>
          <a:srcRect t="8346"/>
          <a:stretch/>
        </p:blipFill>
        <p:spPr bwMode="auto">
          <a:xfrm>
            <a:off x="5919341" y="1354765"/>
            <a:ext cx="5807437" cy="4885529"/>
          </a:xfrm>
          <a:prstGeom prst="rect">
            <a:avLst/>
          </a:prstGeom>
          <a:ln>
            <a:noFill/>
          </a:ln>
          <a:extLst>
            <a:ext uri="{53640926-AAD7-44D8-BBD7-CCE9431645EC}">
              <a14:shadowObscured xmlns:a14="http://schemas.microsoft.com/office/drawing/2010/main"/>
            </a:ext>
          </a:extLst>
        </p:spPr>
      </p:pic>
      <p:sp>
        <p:nvSpPr>
          <p:cNvPr id="4" name="Номер слайда 3">
            <a:extLst>
              <a:ext uri="{FF2B5EF4-FFF2-40B4-BE49-F238E27FC236}">
                <a16:creationId xmlns:a16="http://schemas.microsoft.com/office/drawing/2014/main" id="{27A6F368-D744-CA42-3614-894C578DD594}"/>
              </a:ext>
            </a:extLst>
          </p:cNvPr>
          <p:cNvSpPr>
            <a:spLocks noGrp="1"/>
          </p:cNvSpPr>
          <p:nvPr>
            <p:ph type="sldNum" sz="quarter" idx="12"/>
          </p:nvPr>
        </p:nvSpPr>
        <p:spPr/>
        <p:txBody>
          <a:bodyPr/>
          <a:lstStyle/>
          <a:p>
            <a:fld id="{660DE450-EAE8-4D1D-A792-B8D7B682BB12}" type="slidenum">
              <a:rPr lang="ru-RU" smtClean="0"/>
              <a:t>14</a:t>
            </a:fld>
            <a:r>
              <a:rPr lang="en-US" dirty="0"/>
              <a:t>/18</a:t>
            </a:r>
            <a:endParaRPr lang="ru-RU" dirty="0"/>
          </a:p>
        </p:txBody>
      </p:sp>
    </p:spTree>
    <p:extLst>
      <p:ext uri="{BB962C8B-B14F-4D97-AF65-F5344CB8AC3E}">
        <p14:creationId xmlns:p14="http://schemas.microsoft.com/office/powerpoint/2010/main" val="269922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2934A0-92F0-124F-F55E-FDC491C6748B}"/>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Создание многопользовательского приложения</a:t>
            </a:r>
            <a:endParaRPr lang="ru-RU" sz="4000" dirty="0"/>
          </a:p>
        </p:txBody>
      </p:sp>
      <p:pic>
        <p:nvPicPr>
          <p:cNvPr id="3" name="Рисунок 2">
            <a:extLst>
              <a:ext uri="{FF2B5EF4-FFF2-40B4-BE49-F238E27FC236}">
                <a16:creationId xmlns:a16="http://schemas.microsoft.com/office/drawing/2014/main" id="{1FEFFB5C-7BD0-9575-DA28-3BEB81167DEF}"/>
              </a:ext>
            </a:extLst>
          </p:cNvPr>
          <p:cNvPicPr>
            <a:picLocks noChangeAspect="1"/>
          </p:cNvPicPr>
          <p:nvPr/>
        </p:nvPicPr>
        <p:blipFill>
          <a:blip r:embed="rId2"/>
          <a:stretch>
            <a:fillRect/>
          </a:stretch>
        </p:blipFill>
        <p:spPr>
          <a:xfrm>
            <a:off x="1615729" y="1414041"/>
            <a:ext cx="7995114" cy="2291685"/>
          </a:xfrm>
          <a:prstGeom prst="rect">
            <a:avLst/>
          </a:prstGeom>
        </p:spPr>
      </p:pic>
      <p:pic>
        <p:nvPicPr>
          <p:cNvPr id="6" name="Рисунок 5">
            <a:extLst>
              <a:ext uri="{FF2B5EF4-FFF2-40B4-BE49-F238E27FC236}">
                <a16:creationId xmlns:a16="http://schemas.microsoft.com/office/drawing/2014/main" id="{2014B69F-F3BF-89B9-40BD-81B53A35FA0F}"/>
              </a:ext>
            </a:extLst>
          </p:cNvPr>
          <p:cNvPicPr>
            <a:picLocks noChangeAspect="1"/>
          </p:cNvPicPr>
          <p:nvPr/>
        </p:nvPicPr>
        <p:blipFill>
          <a:blip r:embed="rId3"/>
          <a:srcRect t="79167"/>
          <a:stretch/>
        </p:blipFill>
        <p:spPr>
          <a:xfrm>
            <a:off x="667986" y="3890392"/>
            <a:ext cx="9813360" cy="1325563"/>
          </a:xfrm>
          <a:prstGeom prst="rect">
            <a:avLst/>
          </a:prstGeom>
        </p:spPr>
      </p:pic>
      <p:sp>
        <p:nvSpPr>
          <p:cNvPr id="7" name="TextBox 6">
            <a:extLst>
              <a:ext uri="{FF2B5EF4-FFF2-40B4-BE49-F238E27FC236}">
                <a16:creationId xmlns:a16="http://schemas.microsoft.com/office/drawing/2014/main" id="{EC2B391D-3027-1DF8-A9D1-924120025333}"/>
              </a:ext>
            </a:extLst>
          </p:cNvPr>
          <p:cNvSpPr txBox="1"/>
          <p:nvPr/>
        </p:nvSpPr>
        <p:spPr>
          <a:xfrm>
            <a:off x="3676835" y="3521060"/>
            <a:ext cx="483833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20 – Заполнение тестовых полей</a:t>
            </a:r>
          </a:p>
        </p:txBody>
      </p:sp>
      <p:sp>
        <p:nvSpPr>
          <p:cNvPr id="8" name="TextBox 7">
            <a:extLst>
              <a:ext uri="{FF2B5EF4-FFF2-40B4-BE49-F238E27FC236}">
                <a16:creationId xmlns:a16="http://schemas.microsoft.com/office/drawing/2014/main" id="{2EF385BF-B532-8737-1BD3-BC58D13F3C1D}"/>
              </a:ext>
            </a:extLst>
          </p:cNvPr>
          <p:cNvSpPr txBox="1"/>
          <p:nvPr/>
        </p:nvSpPr>
        <p:spPr>
          <a:xfrm>
            <a:off x="2359007" y="5351432"/>
            <a:ext cx="6156158"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13 – Пример добавления записи в таблицу «</a:t>
            </a:r>
            <a:r>
              <a:rPr lang="en-US" dirty="0">
                <a:latin typeface="Times New Roman" panose="02020603050405020304" pitchFamily="18" charset="0"/>
                <a:cs typeface="Times New Roman" panose="02020603050405020304" pitchFamily="18" charset="0"/>
              </a:rPr>
              <a:t>Klients</a:t>
            </a:r>
            <a:r>
              <a:rPr lang="ru-RU" dirty="0">
                <a:latin typeface="Times New Roman" panose="02020603050405020304" pitchFamily="18" charset="0"/>
                <a:cs typeface="Times New Roman" panose="02020603050405020304" pitchFamily="18" charset="0"/>
              </a:rPr>
              <a:t>»</a:t>
            </a:r>
          </a:p>
        </p:txBody>
      </p:sp>
      <p:sp>
        <p:nvSpPr>
          <p:cNvPr id="4" name="Номер слайда 3">
            <a:extLst>
              <a:ext uri="{FF2B5EF4-FFF2-40B4-BE49-F238E27FC236}">
                <a16:creationId xmlns:a16="http://schemas.microsoft.com/office/drawing/2014/main" id="{2AF4C861-DD17-986C-730B-8907399A623B}"/>
              </a:ext>
            </a:extLst>
          </p:cNvPr>
          <p:cNvSpPr>
            <a:spLocks noGrp="1"/>
          </p:cNvSpPr>
          <p:nvPr>
            <p:ph type="sldNum" sz="quarter" idx="12"/>
          </p:nvPr>
        </p:nvSpPr>
        <p:spPr/>
        <p:txBody>
          <a:bodyPr/>
          <a:lstStyle/>
          <a:p>
            <a:fld id="{660DE450-EAE8-4D1D-A792-B8D7B682BB12}" type="slidenum">
              <a:rPr lang="ru-RU" smtClean="0"/>
              <a:t>15</a:t>
            </a:fld>
            <a:r>
              <a:rPr lang="en-US" dirty="0"/>
              <a:t>/18</a:t>
            </a:r>
            <a:endParaRPr lang="ru-RU" dirty="0"/>
          </a:p>
        </p:txBody>
      </p:sp>
    </p:spTree>
    <p:extLst>
      <p:ext uri="{BB962C8B-B14F-4D97-AF65-F5344CB8AC3E}">
        <p14:creationId xmlns:p14="http://schemas.microsoft.com/office/powerpoint/2010/main" val="44423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3ED5C9-C76C-C034-A3F4-9E1EE084EE30}"/>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Тестирование АИС</a:t>
            </a:r>
            <a:endParaRPr lang="ru-RU" sz="4000" dirty="0"/>
          </a:p>
        </p:txBody>
      </p:sp>
      <p:pic>
        <p:nvPicPr>
          <p:cNvPr id="3" name="Рисунок 2">
            <a:extLst>
              <a:ext uri="{FF2B5EF4-FFF2-40B4-BE49-F238E27FC236}">
                <a16:creationId xmlns:a16="http://schemas.microsoft.com/office/drawing/2014/main" id="{A6A61EC1-FF33-7619-4026-57F20FF6E5D0}"/>
              </a:ext>
            </a:extLst>
          </p:cNvPr>
          <p:cNvPicPr>
            <a:picLocks noChangeAspect="1"/>
          </p:cNvPicPr>
          <p:nvPr/>
        </p:nvPicPr>
        <p:blipFill>
          <a:blip r:embed="rId2"/>
          <a:stretch>
            <a:fillRect/>
          </a:stretch>
        </p:blipFill>
        <p:spPr>
          <a:xfrm>
            <a:off x="402992" y="1670633"/>
            <a:ext cx="4103772" cy="3159253"/>
          </a:xfrm>
          <a:prstGeom prst="rect">
            <a:avLst/>
          </a:prstGeom>
        </p:spPr>
      </p:pic>
      <p:pic>
        <p:nvPicPr>
          <p:cNvPr id="8" name="Рисунок 7">
            <a:extLst>
              <a:ext uri="{FF2B5EF4-FFF2-40B4-BE49-F238E27FC236}">
                <a16:creationId xmlns:a16="http://schemas.microsoft.com/office/drawing/2014/main" id="{7BD5127E-96E9-7480-B6A7-2B307ACA3006}"/>
              </a:ext>
            </a:extLst>
          </p:cNvPr>
          <p:cNvPicPr>
            <a:picLocks noChangeAspect="1"/>
          </p:cNvPicPr>
          <p:nvPr/>
        </p:nvPicPr>
        <p:blipFill>
          <a:blip r:embed="rId3"/>
          <a:stretch>
            <a:fillRect/>
          </a:stretch>
        </p:blipFill>
        <p:spPr>
          <a:xfrm>
            <a:off x="4506764" y="2001977"/>
            <a:ext cx="7524815" cy="1248283"/>
          </a:xfrm>
          <a:prstGeom prst="rect">
            <a:avLst/>
          </a:prstGeom>
        </p:spPr>
      </p:pic>
      <p:sp>
        <p:nvSpPr>
          <p:cNvPr id="9" name="TextBox 8">
            <a:extLst>
              <a:ext uri="{FF2B5EF4-FFF2-40B4-BE49-F238E27FC236}">
                <a16:creationId xmlns:a16="http://schemas.microsoft.com/office/drawing/2014/main" id="{B1FAEE8C-787A-63B7-D529-8D2847B0220B}"/>
              </a:ext>
            </a:extLst>
          </p:cNvPr>
          <p:cNvSpPr txBox="1"/>
          <p:nvPr/>
        </p:nvSpPr>
        <p:spPr>
          <a:xfrm>
            <a:off x="-623201" y="4676803"/>
            <a:ext cx="6156158"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14 – Выбор параметра поиска</a:t>
            </a:r>
          </a:p>
        </p:txBody>
      </p:sp>
      <p:sp>
        <p:nvSpPr>
          <p:cNvPr id="10" name="TextBox 9">
            <a:extLst>
              <a:ext uri="{FF2B5EF4-FFF2-40B4-BE49-F238E27FC236}">
                <a16:creationId xmlns:a16="http://schemas.microsoft.com/office/drawing/2014/main" id="{B002CCC5-B87B-CE89-5E64-2EF92D719C93}"/>
              </a:ext>
            </a:extLst>
          </p:cNvPr>
          <p:cNvSpPr txBox="1"/>
          <p:nvPr/>
        </p:nvSpPr>
        <p:spPr>
          <a:xfrm>
            <a:off x="5191092" y="3486075"/>
            <a:ext cx="6156158"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15 – Результат поиска в таблице «</a:t>
            </a:r>
            <a:r>
              <a:rPr lang="en-US" dirty="0">
                <a:latin typeface="Times New Roman" panose="02020603050405020304" pitchFamily="18" charset="0"/>
                <a:cs typeface="Times New Roman" panose="02020603050405020304" pitchFamily="18" charset="0"/>
              </a:rPr>
              <a:t>Klients</a:t>
            </a:r>
            <a:r>
              <a:rPr lang="ru-RU" dirty="0">
                <a:latin typeface="Times New Roman" panose="02020603050405020304" pitchFamily="18" charset="0"/>
                <a:cs typeface="Times New Roman" panose="02020603050405020304" pitchFamily="18" charset="0"/>
              </a:rPr>
              <a:t>»</a:t>
            </a:r>
          </a:p>
        </p:txBody>
      </p:sp>
      <p:sp>
        <p:nvSpPr>
          <p:cNvPr id="4" name="Номер слайда 3">
            <a:extLst>
              <a:ext uri="{FF2B5EF4-FFF2-40B4-BE49-F238E27FC236}">
                <a16:creationId xmlns:a16="http://schemas.microsoft.com/office/drawing/2014/main" id="{F4AD8956-7FBD-0884-19AE-2B1B9D1AD615}"/>
              </a:ext>
            </a:extLst>
          </p:cNvPr>
          <p:cNvSpPr>
            <a:spLocks noGrp="1"/>
          </p:cNvSpPr>
          <p:nvPr>
            <p:ph type="sldNum" sz="quarter" idx="12"/>
          </p:nvPr>
        </p:nvSpPr>
        <p:spPr/>
        <p:txBody>
          <a:bodyPr/>
          <a:lstStyle/>
          <a:p>
            <a:fld id="{660DE450-EAE8-4D1D-A792-B8D7B682BB12}" type="slidenum">
              <a:rPr lang="ru-RU" smtClean="0"/>
              <a:t>16</a:t>
            </a:fld>
            <a:r>
              <a:rPr lang="en-US" dirty="0"/>
              <a:t>/18</a:t>
            </a:r>
            <a:endParaRPr lang="ru-RU" dirty="0"/>
          </a:p>
        </p:txBody>
      </p:sp>
    </p:spTree>
    <p:extLst>
      <p:ext uri="{BB962C8B-B14F-4D97-AF65-F5344CB8AC3E}">
        <p14:creationId xmlns:p14="http://schemas.microsoft.com/office/powerpoint/2010/main" val="417081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B3FA289-727D-CF07-DA71-85F9FCDC3E44}"/>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4000" dirty="0">
                <a:latin typeface="Times New Roman" panose="02020603050405020304" pitchFamily="18" charset="0"/>
                <a:cs typeface="Times New Roman" panose="02020603050405020304" pitchFamily="18" charset="0"/>
              </a:rPr>
              <a:t>Тестирование АИС</a:t>
            </a:r>
            <a:endParaRPr lang="ru-RU" sz="4000" dirty="0"/>
          </a:p>
        </p:txBody>
      </p:sp>
      <p:pic>
        <p:nvPicPr>
          <p:cNvPr id="5" name="Рисунок 4">
            <a:extLst>
              <a:ext uri="{FF2B5EF4-FFF2-40B4-BE49-F238E27FC236}">
                <a16:creationId xmlns:a16="http://schemas.microsoft.com/office/drawing/2014/main" id="{84D6087B-D819-9FDB-8FEC-E6006F608DA9}"/>
              </a:ext>
            </a:extLst>
          </p:cNvPr>
          <p:cNvPicPr>
            <a:picLocks noChangeAspect="1"/>
          </p:cNvPicPr>
          <p:nvPr/>
        </p:nvPicPr>
        <p:blipFill>
          <a:blip r:embed="rId2"/>
          <a:stretch>
            <a:fillRect/>
          </a:stretch>
        </p:blipFill>
        <p:spPr>
          <a:xfrm>
            <a:off x="226177" y="1667977"/>
            <a:ext cx="4488699" cy="3008826"/>
          </a:xfrm>
          <a:prstGeom prst="rect">
            <a:avLst/>
          </a:prstGeom>
        </p:spPr>
      </p:pic>
      <p:pic>
        <p:nvPicPr>
          <p:cNvPr id="6" name="Рисунок 5">
            <a:extLst>
              <a:ext uri="{FF2B5EF4-FFF2-40B4-BE49-F238E27FC236}">
                <a16:creationId xmlns:a16="http://schemas.microsoft.com/office/drawing/2014/main" id="{E59022D0-747C-4C84-0F02-495ADB61ECD6}"/>
              </a:ext>
            </a:extLst>
          </p:cNvPr>
          <p:cNvPicPr>
            <a:picLocks noChangeAspect="1"/>
          </p:cNvPicPr>
          <p:nvPr/>
        </p:nvPicPr>
        <p:blipFill>
          <a:blip r:embed="rId3"/>
          <a:stretch>
            <a:fillRect/>
          </a:stretch>
        </p:blipFill>
        <p:spPr>
          <a:xfrm>
            <a:off x="5181666" y="1343818"/>
            <a:ext cx="6300470" cy="3759835"/>
          </a:xfrm>
          <a:prstGeom prst="rect">
            <a:avLst/>
          </a:prstGeom>
        </p:spPr>
      </p:pic>
      <p:sp>
        <p:nvSpPr>
          <p:cNvPr id="7" name="TextBox 6">
            <a:extLst>
              <a:ext uri="{FF2B5EF4-FFF2-40B4-BE49-F238E27FC236}">
                <a16:creationId xmlns:a16="http://schemas.microsoft.com/office/drawing/2014/main" id="{DBB76B8A-2A13-219D-6915-B98609636CA8}"/>
              </a:ext>
            </a:extLst>
          </p:cNvPr>
          <p:cNvSpPr txBox="1"/>
          <p:nvPr/>
        </p:nvSpPr>
        <p:spPr>
          <a:xfrm>
            <a:off x="-623201" y="4676803"/>
            <a:ext cx="6156158"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16 – Страница настроек</a:t>
            </a:r>
          </a:p>
        </p:txBody>
      </p:sp>
      <p:sp>
        <p:nvSpPr>
          <p:cNvPr id="8" name="TextBox 7">
            <a:extLst>
              <a:ext uri="{FF2B5EF4-FFF2-40B4-BE49-F238E27FC236}">
                <a16:creationId xmlns:a16="http://schemas.microsoft.com/office/drawing/2014/main" id="{11EF309E-BFF0-349C-8933-07D136B3FE73}"/>
              </a:ext>
            </a:extLst>
          </p:cNvPr>
          <p:cNvSpPr txBox="1"/>
          <p:nvPr/>
        </p:nvSpPr>
        <p:spPr>
          <a:xfrm>
            <a:off x="5047683" y="5329516"/>
            <a:ext cx="6156158"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17 – Форма архива</a:t>
            </a:r>
          </a:p>
        </p:txBody>
      </p:sp>
      <p:sp>
        <p:nvSpPr>
          <p:cNvPr id="2" name="Номер слайда 1">
            <a:extLst>
              <a:ext uri="{FF2B5EF4-FFF2-40B4-BE49-F238E27FC236}">
                <a16:creationId xmlns:a16="http://schemas.microsoft.com/office/drawing/2014/main" id="{0E3429CB-F4EF-CB8F-5B10-CB957BA3893C}"/>
              </a:ext>
            </a:extLst>
          </p:cNvPr>
          <p:cNvSpPr>
            <a:spLocks noGrp="1"/>
          </p:cNvSpPr>
          <p:nvPr>
            <p:ph type="sldNum" sz="quarter" idx="12"/>
          </p:nvPr>
        </p:nvSpPr>
        <p:spPr/>
        <p:txBody>
          <a:bodyPr/>
          <a:lstStyle/>
          <a:p>
            <a:fld id="{660DE450-EAE8-4D1D-A792-B8D7B682BB12}" type="slidenum">
              <a:rPr lang="ru-RU" smtClean="0"/>
              <a:t>17</a:t>
            </a:fld>
            <a:r>
              <a:rPr lang="en-US" dirty="0"/>
              <a:t>/18</a:t>
            </a:r>
            <a:endParaRPr lang="ru-RU" dirty="0"/>
          </a:p>
        </p:txBody>
      </p:sp>
    </p:spTree>
    <p:extLst>
      <p:ext uri="{BB962C8B-B14F-4D97-AF65-F5344CB8AC3E}">
        <p14:creationId xmlns:p14="http://schemas.microsoft.com/office/powerpoint/2010/main" val="251493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44E2B8-1AA8-7C81-31DF-0719CFFB2A6C}"/>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F726718F-93FF-9C08-2CCC-887BBCDA75A7}"/>
              </a:ext>
            </a:extLst>
          </p:cNvPr>
          <p:cNvSpPr>
            <a:spLocks noGrp="1"/>
          </p:cNvSpPr>
          <p:nvPr>
            <p:ph idx="1"/>
          </p:nvPr>
        </p:nvSpPr>
        <p:spPr>
          <a:xfrm>
            <a:off x="838200" y="1825625"/>
            <a:ext cx="10515600" cy="4061828"/>
          </a:xfrm>
        </p:spPr>
        <p:txBody>
          <a:bodyPr>
            <a:normAutofit/>
          </a:bodyPr>
          <a:lstStyle/>
          <a:p>
            <a:pPr marL="0" indent="0" algn="just">
              <a:buNone/>
            </a:pPr>
            <a:r>
              <a:rPr lang="ru-RU" sz="3200" dirty="0">
                <a:effectLst/>
                <a:latin typeface="Times New Roman" panose="02020603050405020304" pitchFamily="18" charset="0"/>
                <a:ea typeface="Calibri" panose="020F0502020204030204" pitchFamily="34" charset="0"/>
                <a:cs typeface="Times New Roman" panose="02020603050405020304" pitchFamily="18" charset="0"/>
              </a:rPr>
              <a:t>В ходе данной курсовой работы были решены поставленные задачи, направленные на создание Автоматизированной Информационной Системы (АИС) для автосалона по аренде автомобилей. Основное внимание уделялось разработке базы данных, обеспечивающей эффективное управление данными. Использование такой системы позволяет автоматизировать процессы аренды автомобилей и оформления договоров.</a:t>
            </a:r>
          </a:p>
          <a:p>
            <a:endParaRPr lang="ru-RU" dirty="0"/>
          </a:p>
        </p:txBody>
      </p:sp>
      <p:sp>
        <p:nvSpPr>
          <p:cNvPr id="4" name="Номер слайда 3">
            <a:extLst>
              <a:ext uri="{FF2B5EF4-FFF2-40B4-BE49-F238E27FC236}">
                <a16:creationId xmlns:a16="http://schemas.microsoft.com/office/drawing/2014/main" id="{7F03E233-010C-2899-9208-07A36AF082ED}"/>
              </a:ext>
            </a:extLst>
          </p:cNvPr>
          <p:cNvSpPr>
            <a:spLocks noGrp="1"/>
          </p:cNvSpPr>
          <p:nvPr>
            <p:ph type="sldNum" sz="quarter" idx="12"/>
          </p:nvPr>
        </p:nvSpPr>
        <p:spPr/>
        <p:txBody>
          <a:bodyPr/>
          <a:lstStyle/>
          <a:p>
            <a:fld id="{660DE450-EAE8-4D1D-A792-B8D7B682BB12}" type="slidenum">
              <a:rPr lang="ru-RU" smtClean="0"/>
              <a:t>18</a:t>
            </a:fld>
            <a:r>
              <a:rPr lang="en-US" dirty="0"/>
              <a:t>/18</a:t>
            </a:r>
            <a:endParaRPr lang="ru-RU" dirty="0"/>
          </a:p>
        </p:txBody>
      </p:sp>
    </p:spTree>
    <p:extLst>
      <p:ext uri="{BB962C8B-B14F-4D97-AF65-F5344CB8AC3E}">
        <p14:creationId xmlns:p14="http://schemas.microsoft.com/office/powerpoint/2010/main" val="24585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BA2DF5-A708-B2BB-A9F0-05F5DE607DC1}"/>
              </a:ext>
            </a:extLst>
          </p:cNvPr>
          <p:cNvSpPr>
            <a:spLocks noGrp="1"/>
          </p:cNvSpPr>
          <p:nvPr>
            <p:ph idx="1"/>
          </p:nvPr>
        </p:nvSpPr>
        <p:spPr>
          <a:xfrm>
            <a:off x="483093" y="405197"/>
            <a:ext cx="10515600" cy="6031113"/>
          </a:xfrm>
        </p:spPr>
        <p:txBody>
          <a:bodyPr/>
          <a:lstStyle/>
          <a:p>
            <a:pPr marL="0" indent="0">
              <a:buNone/>
            </a:pPr>
            <a:r>
              <a:rPr lang="ru-RU" dirty="0">
                <a:latin typeface="Times New Roman" panose="02020603050405020304" pitchFamily="18" charset="0"/>
                <a:cs typeface="Times New Roman" panose="02020603050405020304" pitchFamily="18" charset="0"/>
              </a:rPr>
              <a:t>Цель работы: создание ИС для работы с БД автосалона, которая будет обеспечивать удобное взаимодействие пользователей и персонала.</a:t>
            </a:r>
          </a:p>
          <a:p>
            <a:pPr marL="0" indent="0">
              <a:buNone/>
            </a:pPr>
            <a:r>
              <a:rPr lang="ru-RU" dirty="0">
                <a:latin typeface="Times New Roman" panose="02020603050405020304" pitchFamily="18" charset="0"/>
                <a:cs typeface="Times New Roman" panose="02020603050405020304" pitchFamily="18" charset="0"/>
              </a:rPr>
              <a:t>Задачи:</a:t>
            </a:r>
          </a:p>
          <a:p>
            <a:pPr algn="just">
              <a:lnSpc>
                <a:spcPct val="150000"/>
              </a:lnSpc>
              <a:spcAft>
                <a:spcPts val="700"/>
              </a:spcAft>
              <a:buSzPts val="1400"/>
            </a:pPr>
            <a:r>
              <a:rPr lang="ru-RU" dirty="0">
                <a:latin typeface="Times New Roman" panose="02020603050405020304" pitchFamily="18" charset="0"/>
                <a:cs typeface="Times New Roman" panose="02020603050405020304" pitchFamily="18" charset="0"/>
              </a:rPr>
              <a:t>Сравнить производительность СУБД и средств программирования.</a:t>
            </a:r>
          </a:p>
          <a:p>
            <a:pPr algn="just">
              <a:lnSpc>
                <a:spcPct val="150000"/>
              </a:lnSpc>
              <a:spcAft>
                <a:spcPts val="700"/>
              </a:spcAft>
              <a:buSzPts val="1400"/>
            </a:pPr>
            <a:r>
              <a:rPr lang="ru-RU" dirty="0">
                <a:latin typeface="Times New Roman" panose="02020603050405020304" pitchFamily="18" charset="0"/>
                <a:cs typeface="Times New Roman" panose="02020603050405020304" pitchFamily="18" charset="0"/>
              </a:rPr>
              <a:t>Разработать модели данных.</a:t>
            </a:r>
          </a:p>
          <a:p>
            <a:pPr algn="just">
              <a:lnSpc>
                <a:spcPct val="150000"/>
              </a:lnSpc>
              <a:spcAft>
                <a:spcPts val="700"/>
              </a:spcAft>
              <a:buSzPts val="1400"/>
            </a:pPr>
            <a:r>
              <a:rPr lang="ru-RU" dirty="0">
                <a:latin typeface="Times New Roman" panose="02020603050405020304" pitchFamily="18" charset="0"/>
                <a:cs typeface="Times New Roman" panose="02020603050405020304" pitchFamily="18" charset="0"/>
              </a:rPr>
              <a:t>Разработать базу данных.</a:t>
            </a:r>
          </a:p>
          <a:p>
            <a:pPr algn="just">
              <a:lnSpc>
                <a:spcPct val="150000"/>
              </a:lnSpc>
              <a:spcAft>
                <a:spcPts val="700"/>
              </a:spcAft>
              <a:buSzPts val="1400"/>
            </a:pPr>
            <a:r>
              <a:rPr lang="ru-RU" dirty="0">
                <a:latin typeface="Times New Roman" panose="02020603050405020304" pitchFamily="18" charset="0"/>
                <a:cs typeface="Times New Roman" panose="02020603050405020304" pitchFamily="18" charset="0"/>
              </a:rPr>
              <a:t>Создать многопользовательское приложение.</a:t>
            </a:r>
          </a:p>
        </p:txBody>
      </p:sp>
      <p:sp>
        <p:nvSpPr>
          <p:cNvPr id="2" name="Номер слайда 1">
            <a:extLst>
              <a:ext uri="{FF2B5EF4-FFF2-40B4-BE49-F238E27FC236}">
                <a16:creationId xmlns:a16="http://schemas.microsoft.com/office/drawing/2014/main" id="{8F6D720A-8301-9FE5-5693-F6386054177D}"/>
              </a:ext>
            </a:extLst>
          </p:cNvPr>
          <p:cNvSpPr>
            <a:spLocks noGrp="1"/>
          </p:cNvSpPr>
          <p:nvPr>
            <p:ph type="sldNum" sz="quarter" idx="12"/>
          </p:nvPr>
        </p:nvSpPr>
        <p:spPr/>
        <p:txBody>
          <a:bodyPr/>
          <a:lstStyle/>
          <a:p>
            <a:fld id="{660DE450-EAE8-4D1D-A792-B8D7B682BB12}" type="slidenum">
              <a:rPr lang="ru-RU" smtClean="0"/>
              <a:t>2</a:t>
            </a:fld>
            <a:r>
              <a:rPr lang="en-US" dirty="0"/>
              <a:t>/18</a:t>
            </a:r>
            <a:endParaRPr lang="ru-RU" dirty="0"/>
          </a:p>
        </p:txBody>
      </p:sp>
    </p:spTree>
    <p:extLst>
      <p:ext uri="{BB962C8B-B14F-4D97-AF65-F5344CB8AC3E}">
        <p14:creationId xmlns:p14="http://schemas.microsoft.com/office/powerpoint/2010/main" val="403628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945F6B-4BA0-291D-E60C-5D005A929816}"/>
              </a:ext>
            </a:extLst>
          </p:cNvPr>
          <p:cNvSpPr>
            <a:spLocks noGrp="1"/>
          </p:cNvSpPr>
          <p:nvPr>
            <p:ph type="title"/>
          </p:nvPr>
        </p:nvSpPr>
        <p:spPr>
          <a:xfrm>
            <a:off x="838200" y="128726"/>
            <a:ext cx="10515600" cy="1325563"/>
          </a:xfrm>
        </p:spPr>
        <p:txBody>
          <a:bodyPr>
            <a:normAutofit/>
          </a:bodyPr>
          <a:lstStyle/>
          <a:p>
            <a:pPr algn="ctr"/>
            <a:r>
              <a:rPr lang="ru-RU" sz="4000" dirty="0">
                <a:latin typeface="Times New Roman" panose="02020603050405020304" pitchFamily="18" charset="0"/>
                <a:cs typeface="Times New Roman" panose="02020603050405020304" pitchFamily="18" charset="0"/>
              </a:rPr>
              <a:t>Сравнение языков программирования</a:t>
            </a:r>
          </a:p>
        </p:txBody>
      </p:sp>
      <p:graphicFrame>
        <p:nvGraphicFramePr>
          <p:cNvPr id="6" name="Объект 5">
            <a:extLst>
              <a:ext uri="{FF2B5EF4-FFF2-40B4-BE49-F238E27FC236}">
                <a16:creationId xmlns:a16="http://schemas.microsoft.com/office/drawing/2014/main" id="{C2ACC297-63FB-E0F5-B3D2-9F18F2A67C0C}"/>
              </a:ext>
            </a:extLst>
          </p:cNvPr>
          <p:cNvGraphicFramePr>
            <a:graphicFrameLocks noGrp="1"/>
          </p:cNvGraphicFramePr>
          <p:nvPr>
            <p:ph idx="1"/>
            <p:extLst>
              <p:ext uri="{D42A27DB-BD31-4B8C-83A1-F6EECF244321}">
                <p14:modId xmlns:p14="http://schemas.microsoft.com/office/powerpoint/2010/main" val="3888206514"/>
              </p:ext>
            </p:extLst>
          </p:nvPr>
        </p:nvGraphicFramePr>
        <p:xfrm>
          <a:off x="838200" y="1454289"/>
          <a:ext cx="10515597" cy="486010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5625373"/>
                    </a:ext>
                  </a:extLst>
                </a:gridCol>
                <a:gridCol w="3505199">
                  <a:extLst>
                    <a:ext uri="{9D8B030D-6E8A-4147-A177-3AD203B41FA5}">
                      <a16:colId xmlns:a16="http://schemas.microsoft.com/office/drawing/2014/main" val="2489207918"/>
                    </a:ext>
                  </a:extLst>
                </a:gridCol>
                <a:gridCol w="3505199">
                  <a:extLst>
                    <a:ext uri="{9D8B030D-6E8A-4147-A177-3AD203B41FA5}">
                      <a16:colId xmlns:a16="http://schemas.microsoft.com/office/drawing/2014/main" val="4029225108"/>
                    </a:ext>
                  </a:extLst>
                </a:gridCol>
              </a:tblGrid>
              <a:tr h="695692">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Критерий</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C++</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C#</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1357440"/>
                  </a:ext>
                </a:extLst>
              </a:tr>
              <a:tr h="695692">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Производительность</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Высокая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Средняя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3023765"/>
                  </a:ext>
                </a:extLst>
              </a:tr>
              <a:tr h="695692">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Сложность использования</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Сложная</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Простая</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789440"/>
                  </a:ext>
                </a:extLst>
              </a:tr>
              <a:tr h="695692">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Гибкость</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Высокая</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Средняя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2661828"/>
                  </a:ext>
                </a:extLst>
              </a:tr>
              <a:tr h="695692">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Интеграция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Ограниченная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Отличная с .NET</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9006725"/>
                  </a:ext>
                </a:extLst>
              </a:tr>
              <a:tr h="695692">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Безопасность</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Низкая (ручное управление памятью)</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Высокая (автоматическая сборка мусора)</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9254350"/>
                  </a:ext>
                </a:extLst>
              </a:tr>
            </a:tbl>
          </a:graphicData>
        </a:graphic>
      </p:graphicFrame>
      <p:sp>
        <p:nvSpPr>
          <p:cNvPr id="3" name="Номер слайда 2">
            <a:extLst>
              <a:ext uri="{FF2B5EF4-FFF2-40B4-BE49-F238E27FC236}">
                <a16:creationId xmlns:a16="http://schemas.microsoft.com/office/drawing/2014/main" id="{1ACD5DB4-F65D-37DB-027C-C0E38EB50012}"/>
              </a:ext>
            </a:extLst>
          </p:cNvPr>
          <p:cNvSpPr>
            <a:spLocks noGrp="1"/>
          </p:cNvSpPr>
          <p:nvPr>
            <p:ph type="sldNum" sz="quarter" idx="12"/>
          </p:nvPr>
        </p:nvSpPr>
        <p:spPr/>
        <p:txBody>
          <a:bodyPr/>
          <a:lstStyle/>
          <a:p>
            <a:fld id="{660DE450-EAE8-4D1D-A792-B8D7B682BB12}" type="slidenum">
              <a:rPr lang="ru-RU" smtClean="0"/>
              <a:t>3</a:t>
            </a:fld>
            <a:r>
              <a:rPr lang="en-US" dirty="0"/>
              <a:t>/18</a:t>
            </a:r>
            <a:endParaRPr lang="ru-RU" dirty="0"/>
          </a:p>
        </p:txBody>
      </p:sp>
    </p:spTree>
    <p:extLst>
      <p:ext uri="{BB962C8B-B14F-4D97-AF65-F5344CB8AC3E}">
        <p14:creationId xmlns:p14="http://schemas.microsoft.com/office/powerpoint/2010/main" val="110671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B121ED-75C3-454B-4DBF-D4112137098F}"/>
              </a:ext>
            </a:extLst>
          </p:cNvPr>
          <p:cNvSpPr>
            <a:spLocks noGrp="1"/>
          </p:cNvSpPr>
          <p:nvPr>
            <p:ph type="title"/>
          </p:nvPr>
        </p:nvSpPr>
        <p:spPr>
          <a:xfrm>
            <a:off x="838200" y="18255"/>
            <a:ext cx="10515600" cy="1325563"/>
          </a:xfrm>
        </p:spPr>
        <p:txBody>
          <a:bodyPr>
            <a:normAutofit/>
          </a:bodyPr>
          <a:lstStyle/>
          <a:p>
            <a:pPr algn="ctr"/>
            <a:r>
              <a:rPr lang="ru-RU" sz="4000" dirty="0">
                <a:latin typeface="Times New Roman" panose="02020603050405020304" pitchFamily="18" charset="0"/>
                <a:cs typeface="Times New Roman" panose="02020603050405020304" pitchFamily="18" charset="0"/>
              </a:rPr>
              <a:t>Сравнение сред программирования</a:t>
            </a:r>
          </a:p>
        </p:txBody>
      </p:sp>
      <p:graphicFrame>
        <p:nvGraphicFramePr>
          <p:cNvPr id="3" name="Объект 2">
            <a:extLst>
              <a:ext uri="{FF2B5EF4-FFF2-40B4-BE49-F238E27FC236}">
                <a16:creationId xmlns:a16="http://schemas.microsoft.com/office/drawing/2014/main" id="{828874B6-CACD-0E00-2C33-6CE2C332E1C2}"/>
              </a:ext>
            </a:extLst>
          </p:cNvPr>
          <p:cNvGraphicFramePr>
            <a:graphicFrameLocks noGrp="1"/>
          </p:cNvGraphicFramePr>
          <p:nvPr>
            <p:ph idx="1"/>
            <p:extLst>
              <p:ext uri="{D42A27DB-BD31-4B8C-83A1-F6EECF244321}">
                <p14:modId xmlns:p14="http://schemas.microsoft.com/office/powerpoint/2010/main" val="3604537880"/>
              </p:ext>
            </p:extLst>
          </p:nvPr>
        </p:nvGraphicFramePr>
        <p:xfrm>
          <a:off x="838200" y="1233996"/>
          <a:ext cx="10515597" cy="457522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70362217"/>
                    </a:ext>
                  </a:extLst>
                </a:gridCol>
                <a:gridCol w="3505199">
                  <a:extLst>
                    <a:ext uri="{9D8B030D-6E8A-4147-A177-3AD203B41FA5}">
                      <a16:colId xmlns:a16="http://schemas.microsoft.com/office/drawing/2014/main" val="2338112341"/>
                    </a:ext>
                  </a:extLst>
                </a:gridCol>
                <a:gridCol w="3505199">
                  <a:extLst>
                    <a:ext uri="{9D8B030D-6E8A-4147-A177-3AD203B41FA5}">
                      <a16:colId xmlns:a16="http://schemas.microsoft.com/office/drawing/2014/main" val="2131045887"/>
                    </a:ext>
                  </a:extLst>
                </a:gridCol>
              </a:tblGrid>
              <a:tr h="708734">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Критерий</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Visual Studio</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Eclipse</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749394678"/>
                  </a:ext>
                </a:extLst>
              </a:tr>
              <a:tr h="708734">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Производительность</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497988068"/>
                  </a:ext>
                </a:extLst>
              </a:tr>
              <a:tr h="708734">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Простота</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Простая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Средняя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3106826445"/>
                  </a:ext>
                </a:extLst>
              </a:tr>
              <a:tr h="708734">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Гибкость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2264188968"/>
                  </a:ext>
                </a:extLst>
              </a:tr>
              <a:tr h="708734">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Интеграция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Отличная с экосистемой MS</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Кроссплатформенная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3317018954"/>
                  </a:ext>
                </a:extLst>
              </a:tr>
              <a:tr h="708734">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Безопасность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718841799"/>
                  </a:ext>
                </a:extLst>
              </a:tr>
            </a:tbl>
          </a:graphicData>
        </a:graphic>
      </p:graphicFrame>
      <p:sp>
        <p:nvSpPr>
          <p:cNvPr id="4" name="Номер слайда 3">
            <a:extLst>
              <a:ext uri="{FF2B5EF4-FFF2-40B4-BE49-F238E27FC236}">
                <a16:creationId xmlns:a16="http://schemas.microsoft.com/office/drawing/2014/main" id="{ECE317B4-8338-FB4C-F89D-97726A3C4B8D}"/>
              </a:ext>
            </a:extLst>
          </p:cNvPr>
          <p:cNvSpPr>
            <a:spLocks noGrp="1"/>
          </p:cNvSpPr>
          <p:nvPr>
            <p:ph type="sldNum" sz="quarter" idx="12"/>
          </p:nvPr>
        </p:nvSpPr>
        <p:spPr/>
        <p:txBody>
          <a:bodyPr/>
          <a:lstStyle/>
          <a:p>
            <a:fld id="{660DE450-EAE8-4D1D-A792-B8D7B682BB12}" type="slidenum">
              <a:rPr lang="ru-RU" smtClean="0"/>
              <a:t>4</a:t>
            </a:fld>
            <a:r>
              <a:rPr lang="en-US" dirty="0"/>
              <a:t>/18</a:t>
            </a:r>
            <a:endParaRPr lang="ru-RU" dirty="0"/>
          </a:p>
        </p:txBody>
      </p:sp>
    </p:spTree>
    <p:extLst>
      <p:ext uri="{BB962C8B-B14F-4D97-AF65-F5344CB8AC3E}">
        <p14:creationId xmlns:p14="http://schemas.microsoft.com/office/powerpoint/2010/main" val="239299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CB1841-7B30-BB5D-E36B-E7EB5FFF230E}"/>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Сравнение СУБД</a:t>
            </a:r>
          </a:p>
        </p:txBody>
      </p:sp>
      <p:graphicFrame>
        <p:nvGraphicFramePr>
          <p:cNvPr id="4" name="Объект 3">
            <a:extLst>
              <a:ext uri="{FF2B5EF4-FFF2-40B4-BE49-F238E27FC236}">
                <a16:creationId xmlns:a16="http://schemas.microsoft.com/office/drawing/2014/main" id="{1BF150E8-5A97-5EA1-593A-36CBDB4FC8E3}"/>
              </a:ext>
            </a:extLst>
          </p:cNvPr>
          <p:cNvGraphicFramePr>
            <a:graphicFrameLocks noGrp="1"/>
          </p:cNvGraphicFramePr>
          <p:nvPr>
            <p:ph idx="1"/>
            <p:extLst>
              <p:ext uri="{D42A27DB-BD31-4B8C-83A1-F6EECF244321}">
                <p14:modId xmlns:p14="http://schemas.microsoft.com/office/powerpoint/2010/main" val="653095015"/>
              </p:ext>
            </p:extLst>
          </p:nvPr>
        </p:nvGraphicFramePr>
        <p:xfrm>
          <a:off x="838200" y="1482571"/>
          <a:ext cx="10515597" cy="442726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72651742"/>
                    </a:ext>
                  </a:extLst>
                </a:gridCol>
                <a:gridCol w="3505199">
                  <a:extLst>
                    <a:ext uri="{9D8B030D-6E8A-4147-A177-3AD203B41FA5}">
                      <a16:colId xmlns:a16="http://schemas.microsoft.com/office/drawing/2014/main" val="500293341"/>
                    </a:ext>
                  </a:extLst>
                </a:gridCol>
                <a:gridCol w="3505199">
                  <a:extLst>
                    <a:ext uri="{9D8B030D-6E8A-4147-A177-3AD203B41FA5}">
                      <a16:colId xmlns:a16="http://schemas.microsoft.com/office/drawing/2014/main" val="1452178177"/>
                    </a:ext>
                  </a:extLst>
                </a:gridCol>
              </a:tblGrid>
              <a:tr h="679142">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Критерий</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SQLite</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MySQL</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292536110"/>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Производительность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3526845659"/>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Простота</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Простая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Средняя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533232088"/>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Гибкость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Низкая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2210665638"/>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Интеграция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Локальное хранилище данных</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Веб-разработка</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2932383961"/>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Безопасность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301817312"/>
                  </a:ext>
                </a:extLst>
              </a:tr>
            </a:tbl>
          </a:graphicData>
        </a:graphic>
      </p:graphicFrame>
      <p:sp>
        <p:nvSpPr>
          <p:cNvPr id="3" name="Номер слайда 2">
            <a:extLst>
              <a:ext uri="{FF2B5EF4-FFF2-40B4-BE49-F238E27FC236}">
                <a16:creationId xmlns:a16="http://schemas.microsoft.com/office/drawing/2014/main" id="{0DB2B904-0785-1BEE-0922-35219F04E7CE}"/>
              </a:ext>
            </a:extLst>
          </p:cNvPr>
          <p:cNvSpPr>
            <a:spLocks noGrp="1"/>
          </p:cNvSpPr>
          <p:nvPr>
            <p:ph type="sldNum" sz="quarter" idx="12"/>
          </p:nvPr>
        </p:nvSpPr>
        <p:spPr/>
        <p:txBody>
          <a:bodyPr/>
          <a:lstStyle/>
          <a:p>
            <a:fld id="{660DE450-EAE8-4D1D-A792-B8D7B682BB12}" type="slidenum">
              <a:rPr lang="ru-RU" smtClean="0"/>
              <a:t>5</a:t>
            </a:fld>
            <a:r>
              <a:rPr lang="en-US" dirty="0"/>
              <a:t>/18</a:t>
            </a:r>
            <a:endParaRPr lang="ru-RU" dirty="0"/>
          </a:p>
        </p:txBody>
      </p:sp>
    </p:spTree>
    <p:extLst>
      <p:ext uri="{BB962C8B-B14F-4D97-AF65-F5344CB8AC3E}">
        <p14:creationId xmlns:p14="http://schemas.microsoft.com/office/powerpoint/2010/main" val="35028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F2EC7F-BA71-EE55-9C97-73DF8259414C}"/>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Аналоги</a:t>
            </a:r>
          </a:p>
        </p:txBody>
      </p:sp>
      <p:pic>
        <p:nvPicPr>
          <p:cNvPr id="1026" name="Picture 2" descr="Picture background">
            <a:extLst>
              <a:ext uri="{FF2B5EF4-FFF2-40B4-BE49-F238E27FC236}">
                <a16:creationId xmlns:a16="http://schemas.microsoft.com/office/drawing/2014/main" id="{83AB1783-AE42-E738-E398-82BECF3A5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5478" y="1997977"/>
            <a:ext cx="4098359" cy="23076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cture background">
            <a:extLst>
              <a:ext uri="{FF2B5EF4-FFF2-40B4-BE49-F238E27FC236}">
                <a16:creationId xmlns:a16="http://schemas.microsoft.com/office/drawing/2014/main" id="{164929A9-2E88-1E09-BA91-092E1EFDE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35035"/>
            <a:ext cx="4477245" cy="999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52CB98-2B93-1BA9-1F1B-29A64EA270E9}"/>
              </a:ext>
            </a:extLst>
          </p:cNvPr>
          <p:cNvSpPr txBox="1"/>
          <p:nvPr/>
        </p:nvSpPr>
        <p:spPr>
          <a:xfrm>
            <a:off x="1144351" y="3769438"/>
            <a:ext cx="4477245"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Рис. 1 – </a:t>
            </a:r>
            <a:r>
              <a:rPr lang="en-US" sz="3600" dirty="0">
                <a:latin typeface="Times New Roman" panose="02020603050405020304" pitchFamily="18" charset="0"/>
                <a:cs typeface="Times New Roman" panose="02020603050405020304" pitchFamily="18" charset="0"/>
              </a:rPr>
              <a:t>Kayak.com</a:t>
            </a:r>
            <a:endParaRPr lang="ru-RU"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AD23301-9BB5-0E8D-B027-81DFFB7C4006}"/>
              </a:ext>
            </a:extLst>
          </p:cNvPr>
          <p:cNvSpPr txBox="1"/>
          <p:nvPr/>
        </p:nvSpPr>
        <p:spPr>
          <a:xfrm>
            <a:off x="6458938" y="3769437"/>
            <a:ext cx="4588711"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Рис. </a:t>
            </a:r>
            <a:r>
              <a:rPr lang="en-US" sz="3600" dirty="0">
                <a:latin typeface="Times New Roman" panose="02020603050405020304" pitchFamily="18" charset="0"/>
                <a:cs typeface="Times New Roman" panose="02020603050405020304" pitchFamily="18" charset="0"/>
              </a:rPr>
              <a:t>2</a:t>
            </a:r>
            <a:r>
              <a:rPr lang="ru-RU" sz="3600"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1C</a:t>
            </a:r>
            <a:r>
              <a:rPr lang="ru-RU" sz="3600" dirty="0">
                <a:latin typeface="Times New Roman" panose="02020603050405020304" pitchFamily="18" charset="0"/>
                <a:cs typeface="Times New Roman" panose="02020603050405020304" pitchFamily="18" charset="0"/>
              </a:rPr>
              <a:t> Автодилер</a:t>
            </a:r>
          </a:p>
        </p:txBody>
      </p:sp>
      <p:sp>
        <p:nvSpPr>
          <p:cNvPr id="3" name="Номер слайда 2">
            <a:extLst>
              <a:ext uri="{FF2B5EF4-FFF2-40B4-BE49-F238E27FC236}">
                <a16:creationId xmlns:a16="http://schemas.microsoft.com/office/drawing/2014/main" id="{83001DD1-FAC1-C0B8-9E13-6711343E065F}"/>
              </a:ext>
            </a:extLst>
          </p:cNvPr>
          <p:cNvSpPr>
            <a:spLocks noGrp="1"/>
          </p:cNvSpPr>
          <p:nvPr>
            <p:ph type="sldNum" sz="quarter" idx="12"/>
          </p:nvPr>
        </p:nvSpPr>
        <p:spPr/>
        <p:txBody>
          <a:bodyPr/>
          <a:lstStyle/>
          <a:p>
            <a:fld id="{660DE450-EAE8-4D1D-A792-B8D7B682BB12}" type="slidenum">
              <a:rPr lang="ru-RU" smtClean="0"/>
              <a:t>6</a:t>
            </a:fld>
            <a:r>
              <a:rPr lang="en-US" dirty="0"/>
              <a:t>/18</a:t>
            </a:r>
            <a:endParaRPr lang="ru-RU" dirty="0"/>
          </a:p>
        </p:txBody>
      </p:sp>
    </p:spTree>
    <p:extLst>
      <p:ext uri="{BB962C8B-B14F-4D97-AF65-F5344CB8AC3E}">
        <p14:creationId xmlns:p14="http://schemas.microsoft.com/office/powerpoint/2010/main" val="202262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296C32-361E-4F35-48CB-44E202F5F2D1}"/>
              </a:ext>
            </a:extLst>
          </p:cNvPr>
          <p:cNvSpPr>
            <a:spLocks noGrp="1"/>
          </p:cNvSpPr>
          <p:nvPr>
            <p:ph type="title"/>
          </p:nvPr>
        </p:nvSpPr>
        <p:spPr>
          <a:xfrm>
            <a:off x="2684016" y="1"/>
            <a:ext cx="5937681" cy="759606"/>
          </a:xfrm>
        </p:spPr>
        <p:txBody>
          <a:bodyPr>
            <a:normAutofit/>
          </a:bodyPr>
          <a:lstStyle/>
          <a:p>
            <a:pPr algn="ctr"/>
            <a:r>
              <a:rPr lang="ru-RU" sz="4000" dirty="0">
                <a:latin typeface="Times New Roman" panose="02020603050405020304" pitchFamily="18" charset="0"/>
                <a:cs typeface="Times New Roman" panose="02020603050405020304" pitchFamily="18" charset="0"/>
              </a:rPr>
              <a:t>Концептуальная модель</a:t>
            </a:r>
          </a:p>
        </p:txBody>
      </p:sp>
      <p:sp>
        <p:nvSpPr>
          <p:cNvPr id="11" name="TextBox 10">
            <a:extLst>
              <a:ext uri="{FF2B5EF4-FFF2-40B4-BE49-F238E27FC236}">
                <a16:creationId xmlns:a16="http://schemas.microsoft.com/office/drawing/2014/main" id="{239B2CEA-ED98-C672-B980-3BC880BA1C3A}"/>
              </a:ext>
            </a:extLst>
          </p:cNvPr>
          <p:cNvSpPr txBox="1"/>
          <p:nvPr/>
        </p:nvSpPr>
        <p:spPr>
          <a:xfrm>
            <a:off x="3570303" y="6205491"/>
            <a:ext cx="5051394"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3 – Концептуальная модель данных</a:t>
            </a:r>
          </a:p>
        </p:txBody>
      </p:sp>
      <p:pic>
        <p:nvPicPr>
          <p:cNvPr id="3" name="Рисунок 2">
            <a:extLst>
              <a:ext uri="{FF2B5EF4-FFF2-40B4-BE49-F238E27FC236}">
                <a16:creationId xmlns:a16="http://schemas.microsoft.com/office/drawing/2014/main" id="{8639646E-5167-A9B4-967B-3FE4D2F15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5263" y="753615"/>
            <a:ext cx="7534305" cy="5451876"/>
          </a:xfrm>
          <a:prstGeom prst="rect">
            <a:avLst/>
          </a:prstGeom>
          <a:noFill/>
          <a:ln>
            <a:noFill/>
          </a:ln>
        </p:spPr>
      </p:pic>
      <p:sp>
        <p:nvSpPr>
          <p:cNvPr id="4" name="Номер слайда 3">
            <a:extLst>
              <a:ext uri="{FF2B5EF4-FFF2-40B4-BE49-F238E27FC236}">
                <a16:creationId xmlns:a16="http://schemas.microsoft.com/office/drawing/2014/main" id="{E72A3592-B595-DAC9-90F2-18305516B97F}"/>
              </a:ext>
            </a:extLst>
          </p:cNvPr>
          <p:cNvSpPr>
            <a:spLocks noGrp="1"/>
          </p:cNvSpPr>
          <p:nvPr>
            <p:ph type="sldNum" sz="quarter" idx="12"/>
          </p:nvPr>
        </p:nvSpPr>
        <p:spPr/>
        <p:txBody>
          <a:bodyPr/>
          <a:lstStyle/>
          <a:p>
            <a:fld id="{660DE450-EAE8-4D1D-A792-B8D7B682BB12}" type="slidenum">
              <a:rPr lang="ru-RU" smtClean="0"/>
              <a:t>7</a:t>
            </a:fld>
            <a:r>
              <a:rPr lang="en-US" dirty="0"/>
              <a:t>/18</a:t>
            </a:r>
            <a:endParaRPr lang="ru-RU" dirty="0"/>
          </a:p>
        </p:txBody>
      </p:sp>
    </p:spTree>
    <p:extLst>
      <p:ext uri="{BB962C8B-B14F-4D97-AF65-F5344CB8AC3E}">
        <p14:creationId xmlns:p14="http://schemas.microsoft.com/office/powerpoint/2010/main" val="99271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162DD5-3418-0E76-B7E3-EB0AD6E0D271}"/>
              </a:ext>
            </a:extLst>
          </p:cNvPr>
          <p:cNvSpPr>
            <a:spLocks noGrp="1"/>
          </p:cNvSpPr>
          <p:nvPr>
            <p:ph type="title"/>
          </p:nvPr>
        </p:nvSpPr>
        <p:spPr>
          <a:xfrm>
            <a:off x="838200" y="152062"/>
            <a:ext cx="10515600" cy="407232"/>
          </a:xfrm>
        </p:spPr>
        <p:txBody>
          <a:bodyPr>
            <a:noAutofit/>
          </a:bodyPr>
          <a:lstStyle/>
          <a:p>
            <a:pPr algn="ctr"/>
            <a:r>
              <a:rPr lang="ru-RU" sz="4000" dirty="0">
                <a:latin typeface="Times New Roman" panose="02020603050405020304" pitchFamily="18" charset="0"/>
                <a:cs typeface="Times New Roman" panose="02020603050405020304" pitchFamily="18" charset="0"/>
              </a:rPr>
              <a:t>Логическая модель</a:t>
            </a:r>
          </a:p>
        </p:txBody>
      </p:sp>
      <p:sp>
        <p:nvSpPr>
          <p:cNvPr id="10" name="TextBox 9">
            <a:extLst>
              <a:ext uri="{FF2B5EF4-FFF2-40B4-BE49-F238E27FC236}">
                <a16:creationId xmlns:a16="http://schemas.microsoft.com/office/drawing/2014/main" id="{4EBD46A1-351D-A744-A55A-6DE140C1C783}"/>
              </a:ext>
            </a:extLst>
          </p:cNvPr>
          <p:cNvSpPr txBox="1"/>
          <p:nvPr/>
        </p:nvSpPr>
        <p:spPr>
          <a:xfrm>
            <a:off x="3863266" y="6336606"/>
            <a:ext cx="4465468"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4 – Логическая модель данных</a:t>
            </a:r>
          </a:p>
        </p:txBody>
      </p:sp>
      <p:pic>
        <p:nvPicPr>
          <p:cNvPr id="4" name="Рисунок 3">
            <a:extLst>
              <a:ext uri="{FF2B5EF4-FFF2-40B4-BE49-F238E27FC236}">
                <a16:creationId xmlns:a16="http://schemas.microsoft.com/office/drawing/2014/main" id="{08454157-0A3E-0EE2-5426-E56EF251729F}"/>
              </a:ext>
            </a:extLst>
          </p:cNvPr>
          <p:cNvPicPr>
            <a:picLocks noChangeAspect="1"/>
          </p:cNvPicPr>
          <p:nvPr/>
        </p:nvPicPr>
        <p:blipFill>
          <a:blip r:embed="rId2"/>
          <a:stretch>
            <a:fillRect/>
          </a:stretch>
        </p:blipFill>
        <p:spPr>
          <a:xfrm>
            <a:off x="2505217" y="700162"/>
            <a:ext cx="7181566" cy="5495576"/>
          </a:xfrm>
          <a:prstGeom prst="rect">
            <a:avLst/>
          </a:prstGeom>
        </p:spPr>
      </p:pic>
      <p:sp>
        <p:nvSpPr>
          <p:cNvPr id="3" name="Номер слайда 2">
            <a:extLst>
              <a:ext uri="{FF2B5EF4-FFF2-40B4-BE49-F238E27FC236}">
                <a16:creationId xmlns:a16="http://schemas.microsoft.com/office/drawing/2014/main" id="{D9F70F0D-DB35-A92A-B30B-3FC6C71DF4F7}"/>
              </a:ext>
            </a:extLst>
          </p:cNvPr>
          <p:cNvSpPr>
            <a:spLocks noGrp="1"/>
          </p:cNvSpPr>
          <p:nvPr>
            <p:ph type="sldNum" sz="quarter" idx="12"/>
          </p:nvPr>
        </p:nvSpPr>
        <p:spPr/>
        <p:txBody>
          <a:bodyPr/>
          <a:lstStyle/>
          <a:p>
            <a:fld id="{660DE450-EAE8-4D1D-A792-B8D7B682BB12}" type="slidenum">
              <a:rPr lang="ru-RU" smtClean="0"/>
              <a:t>8</a:t>
            </a:fld>
            <a:r>
              <a:rPr lang="en-US" dirty="0"/>
              <a:t>/18</a:t>
            </a:r>
            <a:endParaRPr lang="ru-RU" dirty="0"/>
          </a:p>
        </p:txBody>
      </p:sp>
    </p:spTree>
    <p:extLst>
      <p:ext uri="{BB962C8B-B14F-4D97-AF65-F5344CB8AC3E}">
        <p14:creationId xmlns:p14="http://schemas.microsoft.com/office/powerpoint/2010/main" val="424776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5040D0-AABC-8640-CDE9-39822013599A}"/>
              </a:ext>
            </a:extLst>
          </p:cNvPr>
          <p:cNvSpPr>
            <a:spLocks noGrp="1"/>
          </p:cNvSpPr>
          <p:nvPr>
            <p:ph type="title"/>
          </p:nvPr>
        </p:nvSpPr>
        <p:spPr>
          <a:xfrm>
            <a:off x="838200" y="114392"/>
            <a:ext cx="10515600" cy="398355"/>
          </a:xfrm>
        </p:spPr>
        <p:txBody>
          <a:bodyPr>
            <a:noAutofit/>
          </a:bodyPr>
          <a:lstStyle/>
          <a:p>
            <a:pPr algn="ctr"/>
            <a:r>
              <a:rPr lang="ru-RU" sz="4000" dirty="0">
                <a:latin typeface="Times New Roman" panose="02020603050405020304" pitchFamily="18" charset="0"/>
                <a:cs typeface="Times New Roman" panose="02020603050405020304" pitchFamily="18" charset="0"/>
              </a:rPr>
              <a:t>Физическая модель</a:t>
            </a:r>
          </a:p>
        </p:txBody>
      </p:sp>
      <p:sp>
        <p:nvSpPr>
          <p:cNvPr id="10" name="TextBox 9">
            <a:extLst>
              <a:ext uri="{FF2B5EF4-FFF2-40B4-BE49-F238E27FC236}">
                <a16:creationId xmlns:a16="http://schemas.microsoft.com/office/drawing/2014/main" id="{36C33118-9B45-9EAD-B035-BD9E302821E5}"/>
              </a:ext>
            </a:extLst>
          </p:cNvPr>
          <p:cNvSpPr txBox="1"/>
          <p:nvPr/>
        </p:nvSpPr>
        <p:spPr>
          <a:xfrm>
            <a:off x="3879541" y="6196922"/>
            <a:ext cx="4714043"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5 – Физическая модель данных</a:t>
            </a:r>
          </a:p>
        </p:txBody>
      </p:sp>
      <p:pic>
        <p:nvPicPr>
          <p:cNvPr id="4" name="Рисунок 3">
            <a:extLst>
              <a:ext uri="{FF2B5EF4-FFF2-40B4-BE49-F238E27FC236}">
                <a16:creationId xmlns:a16="http://schemas.microsoft.com/office/drawing/2014/main" id="{4814D2FF-AA54-E9FB-D433-7D04BB31A833}"/>
              </a:ext>
            </a:extLst>
          </p:cNvPr>
          <p:cNvPicPr>
            <a:picLocks noChangeAspect="1"/>
          </p:cNvPicPr>
          <p:nvPr/>
        </p:nvPicPr>
        <p:blipFill>
          <a:blip r:embed="rId2"/>
          <a:stretch>
            <a:fillRect/>
          </a:stretch>
        </p:blipFill>
        <p:spPr>
          <a:xfrm>
            <a:off x="1813205" y="512747"/>
            <a:ext cx="8565589" cy="5731800"/>
          </a:xfrm>
          <a:prstGeom prst="rect">
            <a:avLst/>
          </a:prstGeom>
        </p:spPr>
      </p:pic>
      <p:sp>
        <p:nvSpPr>
          <p:cNvPr id="3" name="Номер слайда 2">
            <a:extLst>
              <a:ext uri="{FF2B5EF4-FFF2-40B4-BE49-F238E27FC236}">
                <a16:creationId xmlns:a16="http://schemas.microsoft.com/office/drawing/2014/main" id="{239D370B-E554-F67F-412F-B9574D054827}"/>
              </a:ext>
            </a:extLst>
          </p:cNvPr>
          <p:cNvSpPr>
            <a:spLocks noGrp="1"/>
          </p:cNvSpPr>
          <p:nvPr>
            <p:ph type="sldNum" sz="quarter" idx="12"/>
          </p:nvPr>
        </p:nvSpPr>
        <p:spPr/>
        <p:txBody>
          <a:bodyPr/>
          <a:lstStyle/>
          <a:p>
            <a:fld id="{660DE450-EAE8-4D1D-A792-B8D7B682BB12}" type="slidenum">
              <a:rPr lang="ru-RU" smtClean="0"/>
              <a:t>9</a:t>
            </a:fld>
            <a:r>
              <a:rPr lang="en-US" dirty="0"/>
              <a:t>/18</a:t>
            </a:r>
            <a:endParaRPr lang="ru-RU" dirty="0"/>
          </a:p>
        </p:txBody>
      </p:sp>
    </p:spTree>
    <p:extLst>
      <p:ext uri="{BB962C8B-B14F-4D97-AF65-F5344CB8AC3E}">
        <p14:creationId xmlns:p14="http://schemas.microsoft.com/office/powerpoint/2010/main" val="296032592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579</Words>
  <Application>Microsoft Office PowerPoint</Application>
  <PresentationFormat>Широкоэкранный</PresentationFormat>
  <Paragraphs>133</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Calibri Light</vt:lpstr>
      <vt:lpstr>Liberation Serif</vt:lpstr>
      <vt:lpstr>Times New Roman</vt:lpstr>
      <vt:lpstr>Тема Office</vt:lpstr>
      <vt:lpstr>Муромский институт (филиал) федерального государственного бюджетного образовательного учреждения высшего образования «Владимирский государственный университет имени Александра Григорьевича и Николая Григорьевича Столетовых».</vt:lpstr>
      <vt:lpstr>Презентация PowerPoint</vt:lpstr>
      <vt:lpstr>Сравнение языков программирования</vt:lpstr>
      <vt:lpstr>Сравнение сред программирования</vt:lpstr>
      <vt:lpstr>Сравнение СУБД</vt:lpstr>
      <vt:lpstr>Аналоги</vt:lpstr>
      <vt:lpstr>Концептуальная модель</vt:lpstr>
      <vt:lpstr>Логическая модель</vt:lpstr>
      <vt:lpstr>Физическая модель</vt:lpstr>
      <vt:lpstr>Создание SQL-запросов</vt:lpstr>
      <vt:lpstr>Создание SQL-запросов</vt:lpstr>
      <vt:lpstr>Тестирование АИС</vt:lpstr>
      <vt:lpstr>Тестирование АИС</vt:lpstr>
      <vt:lpstr>Создание многопользовательского приложения</vt:lpstr>
      <vt:lpstr>Создание многопользовательского приложения</vt:lpstr>
      <vt:lpstr>Тестирование АИС</vt:lpstr>
      <vt:lpstr>Презентация PowerPoint</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программы для поиска наибольшего общего делителя двух чисел с использованием алгоритма Евклида и стандартных STL контейнеров</dc:title>
  <dc:creator>Ирина Фадеева</dc:creator>
  <cp:lastModifiedBy>Ирина Фадеева</cp:lastModifiedBy>
  <cp:revision>14</cp:revision>
  <dcterms:created xsi:type="dcterms:W3CDTF">2024-04-14T08:58:09Z</dcterms:created>
  <dcterms:modified xsi:type="dcterms:W3CDTF">2024-12-14T09:20:51Z</dcterms:modified>
</cp:coreProperties>
</file>