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8" r:id="rId5"/>
    <p:sldId id="269" r:id="rId6"/>
    <p:sldId id="270" r:id="rId7"/>
    <p:sldId id="258" r:id="rId8"/>
    <p:sldId id="259" r:id="rId9"/>
    <p:sldId id="260" r:id="rId10"/>
    <p:sldId id="261" r:id="rId11"/>
    <p:sldId id="262" r:id="rId12"/>
    <p:sldId id="271" r:id="rId13"/>
    <p:sldId id="263" r:id="rId14"/>
    <p:sldId id="267" r:id="rId15"/>
    <p:sldId id="264" r:id="rId16"/>
    <p:sldId id="272" r:id="rId17"/>
    <p:sldId id="273" r:id="rId18"/>
    <p:sldId id="274" r:id="rId19"/>
    <p:sldId id="275" r:id="rId20"/>
    <p:sldId id="276"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8E367FBA-6535-4C3B-A0D7-F15CAE562E03}">
          <p14:sldIdLst>
            <p14:sldId id="256"/>
            <p14:sldId id="257"/>
            <p14:sldId id="266"/>
            <p14:sldId id="268"/>
            <p14:sldId id="269"/>
            <p14:sldId id="270"/>
            <p14:sldId id="258"/>
            <p14:sldId id="259"/>
            <p14:sldId id="260"/>
            <p14:sldId id="261"/>
            <p14:sldId id="262"/>
            <p14:sldId id="271"/>
            <p14:sldId id="263"/>
            <p14:sldId id="267"/>
            <p14:sldId id="264"/>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CBF22E-7F2C-1CCC-E964-A34BA30EB43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C9B5459-A99F-E51D-4024-36E8E76D2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7DACACF-6E30-D38E-AB6B-8AA93EAA54B4}"/>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FB10211A-ACE6-9072-502D-CB58FFC4F28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E6D4F08-2F26-CA8D-B65E-9000E6BB8CA4}"/>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72123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64B84-50BC-A488-AFDE-94D7842E472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7912489-C6AF-C263-45C1-8E1F116E70C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5B5663C-2458-857E-7C71-FF7A7D4EF2DD}"/>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48F409D3-802A-B53A-A486-AF7D4571868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81DD782-FF09-BE4D-E97F-E13254CB4234}"/>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100741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61E809D-CF7D-FC41-9C14-5F418590564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D52E071-58E9-B45C-85CC-3B4AB6D79CD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BCE41B-E523-3502-353F-ECF92FBE7246}"/>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90F4CFC7-815C-DAA4-4280-C52A9F1A8E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197F549-1A5D-D1DA-39C6-20DDDB72F885}"/>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364856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DC1F6-AF5F-FAB0-C957-EB5802297E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8B54A77-B88E-8DCD-C620-7C4B152C504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C9B9479-2047-6A9D-0AA8-92C27638888F}"/>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D88D98BA-00FE-25D5-0F1F-2DEC2362CD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0CAD0E-CAFE-23D8-2A81-19D77AB10AA8}"/>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401325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8FCE20-B6B9-2F5D-4005-A8D44EFD1D2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E508B86-7DDD-4881-666C-FBFAEF279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C42905E-FFD2-8923-BA12-07922A326815}"/>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F099D119-014E-DBC6-5911-4BC59CC8E9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A352522-E3D4-068A-EC02-51A62A0A2C54}"/>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424791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F3D48A-53B5-BE12-CBE5-1A2F6218ED6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D60B3E0-45DE-3D88-CA62-1DF91D7259D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C6B68AE-C4B7-2FB7-8331-EE077A4DF00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58D9FC8-475F-3DF2-353A-A5574EF16E2F}"/>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6" name="Нижний колонтитул 5">
            <a:extLst>
              <a:ext uri="{FF2B5EF4-FFF2-40B4-BE49-F238E27FC236}">
                <a16:creationId xmlns:a16="http://schemas.microsoft.com/office/drawing/2014/main" id="{4010211D-202E-DAEC-A4AE-E10AB97FEA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CB91F5F-C5EE-CD96-4BE6-DD20A683CFCA}"/>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140331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D725D-7208-12D3-36EB-3B2B4DC7D69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D96DA0F-0301-9E63-4ABB-8DF0D7951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8604701-8BB3-509C-2DA8-A7C2F9F2035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8ADC168-B1B3-BB3D-589B-A10206929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FCA87EB-33DD-1C7A-3F81-913537C7CAE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DAEF499-1DB3-92AC-E27A-0BC74BBE395D}"/>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8" name="Нижний колонтитул 7">
            <a:extLst>
              <a:ext uri="{FF2B5EF4-FFF2-40B4-BE49-F238E27FC236}">
                <a16:creationId xmlns:a16="http://schemas.microsoft.com/office/drawing/2014/main" id="{A30C288B-94AD-9C58-0E15-24B6E0057E8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AB3B794-3BAF-2B7F-9C04-B0496EAD5631}"/>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176008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59425F-A258-5557-848E-2DC11C75AE4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F9392C8-D69F-5196-24E8-43C4DC87AEE3}"/>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4" name="Нижний колонтитул 3">
            <a:extLst>
              <a:ext uri="{FF2B5EF4-FFF2-40B4-BE49-F238E27FC236}">
                <a16:creationId xmlns:a16="http://schemas.microsoft.com/office/drawing/2014/main" id="{27C094F7-C9A4-65AF-0EE4-065018E745B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1BC1C46-7B54-E9B3-2CBE-696A418006BF}"/>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244651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96EE864-5A05-B5FA-C79D-8B613C83725C}"/>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3" name="Нижний колонтитул 2">
            <a:extLst>
              <a:ext uri="{FF2B5EF4-FFF2-40B4-BE49-F238E27FC236}">
                <a16:creationId xmlns:a16="http://schemas.microsoft.com/office/drawing/2014/main" id="{EE6634F0-7464-70C7-2657-DBA71CEC092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0324A58-555E-D593-874B-45AC189F21FE}"/>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374930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9016FF-47AD-C69A-44E5-AC1AC0A8E30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3F4963E-2F64-528C-5ED7-CA1D1B083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B4179DF-E72F-FB93-B737-FB86FD13B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D7097C8-4567-09C1-4FB4-E9DD66873487}"/>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6" name="Нижний колонтитул 5">
            <a:extLst>
              <a:ext uri="{FF2B5EF4-FFF2-40B4-BE49-F238E27FC236}">
                <a16:creationId xmlns:a16="http://schemas.microsoft.com/office/drawing/2014/main" id="{F45C3AD9-DA19-D0B8-8BE5-AB0588995E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A541943-03AB-BFBC-2F80-5F5E116BE064}"/>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279045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B727A7-7604-1F3C-CC29-6478818AEB8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DEBC23A-D41E-BD8B-AC97-DD39BDDBF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A9E4BFF-DA9E-BE30-DB2F-970E77348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E8DA650-5BFF-4E80-DD91-04237EB9E8C5}"/>
              </a:ext>
            </a:extLst>
          </p:cNvPr>
          <p:cNvSpPr>
            <a:spLocks noGrp="1"/>
          </p:cNvSpPr>
          <p:nvPr>
            <p:ph type="dt" sz="half" idx="10"/>
          </p:nvPr>
        </p:nvSpPr>
        <p:spPr/>
        <p:txBody>
          <a:bodyPr/>
          <a:lstStyle/>
          <a:p>
            <a:fld id="{F840ECE9-5413-456D-A9A7-C0F5CE9999A4}" type="datetimeFigureOut">
              <a:rPr lang="ru-RU" smtClean="0"/>
              <a:t>02.12.2024</a:t>
            </a:fld>
            <a:endParaRPr lang="ru-RU"/>
          </a:p>
        </p:txBody>
      </p:sp>
      <p:sp>
        <p:nvSpPr>
          <p:cNvPr id="6" name="Нижний колонтитул 5">
            <a:extLst>
              <a:ext uri="{FF2B5EF4-FFF2-40B4-BE49-F238E27FC236}">
                <a16:creationId xmlns:a16="http://schemas.microsoft.com/office/drawing/2014/main" id="{B5394A79-CDDE-0E2C-5CB9-89DB6D9FAD3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0FBDE39-5E14-04EF-6A6D-5316CA9FD630}"/>
              </a:ext>
            </a:extLst>
          </p:cNvPr>
          <p:cNvSpPr>
            <a:spLocks noGrp="1"/>
          </p:cNvSpPr>
          <p:nvPr>
            <p:ph type="sldNum" sz="quarter" idx="12"/>
          </p:nvPr>
        </p:nvSpPr>
        <p:spPr/>
        <p:txBody>
          <a:bodyPr/>
          <a:lstStyle/>
          <a:p>
            <a:fld id="{660DE450-EAE8-4D1D-A792-B8D7B682BB12}" type="slidenum">
              <a:rPr lang="ru-RU" smtClean="0"/>
              <a:t>‹#›</a:t>
            </a:fld>
            <a:endParaRPr lang="ru-RU"/>
          </a:p>
        </p:txBody>
      </p:sp>
    </p:spTree>
    <p:extLst>
      <p:ext uri="{BB962C8B-B14F-4D97-AF65-F5344CB8AC3E}">
        <p14:creationId xmlns:p14="http://schemas.microsoft.com/office/powerpoint/2010/main" val="3042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8EDAD-73E0-01FB-5A5A-DE7FEEE82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B0D65E2-A522-2B3F-271F-DDBB7A91F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EAD12A6-4D8C-C643-130D-74DF2C459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0ECE9-5413-456D-A9A7-C0F5CE9999A4}"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8215C11D-FFF7-5B94-0E3E-ECF9851BE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61186F4-7AD4-E55C-C2D4-A5B8340FA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DE450-EAE8-4D1D-A792-B8D7B682BB12}" type="slidenum">
              <a:rPr lang="ru-RU" smtClean="0"/>
              <a:t>‹#›</a:t>
            </a:fld>
            <a:endParaRPr lang="ru-RU"/>
          </a:p>
        </p:txBody>
      </p:sp>
    </p:spTree>
    <p:extLst>
      <p:ext uri="{BB962C8B-B14F-4D97-AF65-F5344CB8AC3E}">
        <p14:creationId xmlns:p14="http://schemas.microsoft.com/office/powerpoint/2010/main" val="195889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C7D794-0965-0F6B-25AD-97CD6D3F403E}"/>
              </a:ext>
            </a:extLst>
          </p:cNvPr>
          <p:cNvSpPr>
            <a:spLocks noGrp="1"/>
          </p:cNvSpPr>
          <p:nvPr>
            <p:ph type="ctrTitle"/>
          </p:nvPr>
        </p:nvSpPr>
        <p:spPr>
          <a:xfrm>
            <a:off x="1524000" y="891543"/>
            <a:ext cx="9144000" cy="910624"/>
          </a:xfrm>
        </p:spPr>
        <p:txBody>
          <a:bodyPr>
            <a:normAutofit/>
          </a:bodyPr>
          <a:lstStyle/>
          <a:p>
            <a:r>
              <a:rPr lang="ru-RU" sz="4000" dirty="0">
                <a:latin typeface="Times New Roman" panose="02020603050405020304" pitchFamily="18" charset="0"/>
                <a:cs typeface="Times New Roman" panose="02020603050405020304" pitchFamily="18" charset="0"/>
              </a:rPr>
              <a:t>АИС салона по аренде автомобилей</a:t>
            </a:r>
          </a:p>
        </p:txBody>
      </p:sp>
      <p:sp>
        <p:nvSpPr>
          <p:cNvPr id="3" name="Подзаголовок 2">
            <a:extLst>
              <a:ext uri="{FF2B5EF4-FFF2-40B4-BE49-F238E27FC236}">
                <a16:creationId xmlns:a16="http://schemas.microsoft.com/office/drawing/2014/main" id="{CEC4A490-BE99-4A60-193B-20AE8B25ECB4}"/>
              </a:ext>
            </a:extLst>
          </p:cNvPr>
          <p:cNvSpPr>
            <a:spLocks noGrp="1"/>
          </p:cNvSpPr>
          <p:nvPr>
            <p:ph type="subTitle" idx="1"/>
          </p:nvPr>
        </p:nvSpPr>
        <p:spPr>
          <a:xfrm>
            <a:off x="9064100" y="3844030"/>
            <a:ext cx="2379217" cy="1580887"/>
          </a:xfrm>
        </p:spPr>
        <p:txBody>
          <a:bodyPr>
            <a:noAutofit/>
          </a:bodyPr>
          <a:lstStyle/>
          <a:p>
            <a:r>
              <a:rPr lang="ru-RU" dirty="0">
                <a:latin typeface="Times New Roman" panose="02020603050405020304" pitchFamily="18" charset="0"/>
                <a:cs typeface="Times New Roman" panose="02020603050405020304" pitchFamily="18" charset="0"/>
              </a:rPr>
              <a:t>Выполнил: </a:t>
            </a:r>
          </a:p>
          <a:p>
            <a:r>
              <a:rPr lang="ru-RU" dirty="0">
                <a:latin typeface="Times New Roman" panose="02020603050405020304" pitchFamily="18" charset="0"/>
                <a:cs typeface="Times New Roman" panose="02020603050405020304" pitchFamily="18" charset="0"/>
              </a:rPr>
              <a:t>Студент ИБ-122</a:t>
            </a:r>
          </a:p>
          <a:p>
            <a:r>
              <a:rPr lang="ru-RU" dirty="0">
                <a:latin typeface="Times New Roman" panose="02020603050405020304" pitchFamily="18" charset="0"/>
                <a:cs typeface="Times New Roman" panose="02020603050405020304" pitchFamily="18" charset="0"/>
              </a:rPr>
              <a:t>Фадеев Н. Д.</a:t>
            </a:r>
          </a:p>
          <a:p>
            <a:r>
              <a:rPr lang="ru-RU" dirty="0">
                <a:latin typeface="Times New Roman" panose="02020603050405020304" pitchFamily="18" charset="0"/>
                <a:cs typeface="Times New Roman" panose="02020603050405020304" pitchFamily="18" charset="0"/>
              </a:rPr>
              <a:t>Руководитель:</a:t>
            </a:r>
          </a:p>
          <a:p>
            <a:r>
              <a:rPr lang="ru-RU" dirty="0">
                <a:latin typeface="Times New Roman" panose="02020603050405020304" pitchFamily="18" charset="0"/>
                <a:cs typeface="Times New Roman" panose="02020603050405020304" pitchFamily="18" charset="0"/>
              </a:rPr>
              <a:t>Колпаков А. А.</a:t>
            </a:r>
          </a:p>
        </p:txBody>
      </p:sp>
    </p:spTree>
    <p:extLst>
      <p:ext uri="{BB962C8B-B14F-4D97-AF65-F5344CB8AC3E}">
        <p14:creationId xmlns:p14="http://schemas.microsoft.com/office/powerpoint/2010/main" val="3942119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5040D0-AABC-8640-CDE9-39822013599A}"/>
              </a:ext>
            </a:extLst>
          </p:cNvPr>
          <p:cNvSpPr>
            <a:spLocks noGrp="1"/>
          </p:cNvSpPr>
          <p:nvPr>
            <p:ph type="title"/>
          </p:nvPr>
        </p:nvSpPr>
        <p:spPr>
          <a:xfrm>
            <a:off x="838200" y="182824"/>
            <a:ext cx="10515600" cy="398355"/>
          </a:xfrm>
        </p:spPr>
        <p:txBody>
          <a:bodyPr>
            <a:noAutofit/>
          </a:bodyPr>
          <a:lstStyle/>
          <a:p>
            <a:pPr algn="ctr"/>
            <a:r>
              <a:rPr lang="ru-RU" sz="4000" dirty="0">
                <a:latin typeface="Times New Roman" panose="02020603050405020304" pitchFamily="18" charset="0"/>
                <a:cs typeface="Times New Roman" panose="02020603050405020304" pitchFamily="18" charset="0"/>
              </a:rPr>
              <a:t>Физическая модель</a:t>
            </a:r>
          </a:p>
        </p:txBody>
      </p:sp>
      <p:pic>
        <p:nvPicPr>
          <p:cNvPr id="9" name="Рисунок 8">
            <a:extLst>
              <a:ext uri="{FF2B5EF4-FFF2-40B4-BE49-F238E27FC236}">
                <a16:creationId xmlns:a16="http://schemas.microsoft.com/office/drawing/2014/main" id="{A093F3FA-BA63-B21C-6B97-A4A011A75979}"/>
              </a:ext>
            </a:extLst>
          </p:cNvPr>
          <p:cNvPicPr>
            <a:picLocks noChangeAspect="1"/>
          </p:cNvPicPr>
          <p:nvPr/>
        </p:nvPicPr>
        <p:blipFill>
          <a:blip r:embed="rId2"/>
          <a:stretch>
            <a:fillRect/>
          </a:stretch>
        </p:blipFill>
        <p:spPr>
          <a:xfrm>
            <a:off x="1819921" y="661078"/>
            <a:ext cx="8309499" cy="5328113"/>
          </a:xfrm>
          <a:prstGeom prst="rect">
            <a:avLst/>
          </a:prstGeom>
        </p:spPr>
      </p:pic>
      <p:sp>
        <p:nvSpPr>
          <p:cNvPr id="10" name="TextBox 9">
            <a:extLst>
              <a:ext uri="{FF2B5EF4-FFF2-40B4-BE49-F238E27FC236}">
                <a16:creationId xmlns:a16="http://schemas.microsoft.com/office/drawing/2014/main" id="{36C33118-9B45-9EAD-B035-BD9E302821E5}"/>
              </a:ext>
            </a:extLst>
          </p:cNvPr>
          <p:cNvSpPr txBox="1"/>
          <p:nvPr/>
        </p:nvSpPr>
        <p:spPr>
          <a:xfrm>
            <a:off x="3879541" y="6196922"/>
            <a:ext cx="4714043"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5 – Физическая модель данных</a:t>
            </a:r>
          </a:p>
        </p:txBody>
      </p:sp>
    </p:spTree>
    <p:extLst>
      <p:ext uri="{BB962C8B-B14F-4D97-AF65-F5344CB8AC3E}">
        <p14:creationId xmlns:p14="http://schemas.microsoft.com/office/powerpoint/2010/main" val="296032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A35DCF-ED73-BE36-1421-AC1C152D78EF}"/>
              </a:ext>
            </a:extLst>
          </p:cNvPr>
          <p:cNvSpPr>
            <a:spLocks noGrp="1"/>
          </p:cNvSpPr>
          <p:nvPr>
            <p:ph type="title"/>
          </p:nvPr>
        </p:nvSpPr>
        <p:spPr>
          <a:xfrm>
            <a:off x="767179" y="123038"/>
            <a:ext cx="10515600" cy="611419"/>
          </a:xfrm>
        </p:spPr>
        <p:txBody>
          <a:bodyPr>
            <a:noAutofit/>
          </a:bodyPr>
          <a:lstStyle/>
          <a:p>
            <a:pPr algn="ctr"/>
            <a:r>
              <a:rPr lang="ru-RU" sz="4000" dirty="0">
                <a:latin typeface="Times New Roman" panose="02020603050405020304" pitchFamily="18" charset="0"/>
                <a:cs typeface="Times New Roman" panose="02020603050405020304" pitchFamily="18" charset="0"/>
              </a:rPr>
              <a:t>Создание таблиц</a:t>
            </a:r>
          </a:p>
        </p:txBody>
      </p:sp>
      <p:pic>
        <p:nvPicPr>
          <p:cNvPr id="9" name="Рисунок 8">
            <a:extLst>
              <a:ext uri="{FF2B5EF4-FFF2-40B4-BE49-F238E27FC236}">
                <a16:creationId xmlns:a16="http://schemas.microsoft.com/office/drawing/2014/main" id="{CC7C370B-FC3B-0BED-860F-3FBE5006A835}"/>
              </a:ext>
            </a:extLst>
          </p:cNvPr>
          <p:cNvPicPr>
            <a:picLocks noChangeAspect="1"/>
          </p:cNvPicPr>
          <p:nvPr/>
        </p:nvPicPr>
        <p:blipFill>
          <a:blip r:embed="rId2"/>
          <a:stretch>
            <a:fillRect/>
          </a:stretch>
        </p:blipFill>
        <p:spPr>
          <a:xfrm>
            <a:off x="548794" y="884311"/>
            <a:ext cx="6300470" cy="1325245"/>
          </a:xfrm>
          <a:prstGeom prst="rect">
            <a:avLst/>
          </a:prstGeom>
        </p:spPr>
      </p:pic>
      <p:pic>
        <p:nvPicPr>
          <p:cNvPr id="10" name="Рисунок 9">
            <a:extLst>
              <a:ext uri="{FF2B5EF4-FFF2-40B4-BE49-F238E27FC236}">
                <a16:creationId xmlns:a16="http://schemas.microsoft.com/office/drawing/2014/main" id="{96AAD8C4-3B07-B3EC-330B-0A2F4946A085}"/>
              </a:ext>
            </a:extLst>
          </p:cNvPr>
          <p:cNvPicPr>
            <a:picLocks noChangeAspect="1"/>
          </p:cNvPicPr>
          <p:nvPr/>
        </p:nvPicPr>
        <p:blipFill>
          <a:blip r:embed="rId3"/>
          <a:stretch>
            <a:fillRect/>
          </a:stretch>
        </p:blipFill>
        <p:spPr>
          <a:xfrm>
            <a:off x="4801198" y="2597479"/>
            <a:ext cx="6300470" cy="2235200"/>
          </a:xfrm>
          <a:prstGeom prst="rect">
            <a:avLst/>
          </a:prstGeom>
        </p:spPr>
      </p:pic>
      <p:pic>
        <p:nvPicPr>
          <p:cNvPr id="11" name="Рисунок 10">
            <a:extLst>
              <a:ext uri="{FF2B5EF4-FFF2-40B4-BE49-F238E27FC236}">
                <a16:creationId xmlns:a16="http://schemas.microsoft.com/office/drawing/2014/main" id="{E50AB763-0967-9EA7-11DB-55849CEB1D1D}"/>
              </a:ext>
            </a:extLst>
          </p:cNvPr>
          <p:cNvPicPr>
            <a:picLocks noChangeAspect="1"/>
          </p:cNvPicPr>
          <p:nvPr/>
        </p:nvPicPr>
        <p:blipFill>
          <a:blip r:embed="rId4"/>
          <a:stretch>
            <a:fillRect/>
          </a:stretch>
        </p:blipFill>
        <p:spPr>
          <a:xfrm>
            <a:off x="548794" y="5220602"/>
            <a:ext cx="6300470" cy="786130"/>
          </a:xfrm>
          <a:prstGeom prst="rect">
            <a:avLst/>
          </a:prstGeom>
        </p:spPr>
      </p:pic>
      <p:sp>
        <p:nvSpPr>
          <p:cNvPr id="12" name="TextBox 11">
            <a:extLst>
              <a:ext uri="{FF2B5EF4-FFF2-40B4-BE49-F238E27FC236}">
                <a16:creationId xmlns:a16="http://schemas.microsoft.com/office/drawing/2014/main" id="{F1873885-8840-542C-1F7A-923D27CE7207}"/>
              </a:ext>
            </a:extLst>
          </p:cNvPr>
          <p:cNvSpPr txBox="1"/>
          <p:nvPr/>
        </p:nvSpPr>
        <p:spPr>
          <a:xfrm>
            <a:off x="1855433" y="2290439"/>
            <a:ext cx="2689934"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6 – Таблица «</a:t>
            </a:r>
            <a:r>
              <a:rPr lang="en-US" dirty="0">
                <a:latin typeface="Times New Roman" panose="02020603050405020304" pitchFamily="18" charset="0"/>
                <a:cs typeface="Times New Roman" panose="02020603050405020304" pitchFamily="18" charset="0"/>
              </a:rPr>
              <a:t>Cars</a:t>
            </a:r>
            <a:r>
              <a:rPr lang="ru-RU"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1B162DB4-9F72-11BB-26AA-989B41143CEA}"/>
              </a:ext>
            </a:extLst>
          </p:cNvPr>
          <p:cNvSpPr txBox="1"/>
          <p:nvPr/>
        </p:nvSpPr>
        <p:spPr>
          <a:xfrm>
            <a:off x="6849264" y="4851270"/>
            <a:ext cx="3111482"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7 – Таблица «</a:t>
            </a:r>
            <a:r>
              <a:rPr lang="en-US" dirty="0">
                <a:latin typeface="Times New Roman" panose="02020603050405020304" pitchFamily="18" charset="0"/>
                <a:cs typeface="Times New Roman" panose="02020603050405020304" pitchFamily="18" charset="0"/>
              </a:rPr>
              <a:t>Contract</a:t>
            </a:r>
            <a:r>
              <a:rPr lang="ru-RU"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1870B05C-9030-FFF2-224D-DB4F359DE7D3}"/>
              </a:ext>
            </a:extLst>
          </p:cNvPr>
          <p:cNvSpPr txBox="1"/>
          <p:nvPr/>
        </p:nvSpPr>
        <p:spPr>
          <a:xfrm>
            <a:off x="1855433" y="6036212"/>
            <a:ext cx="3111482"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a:t>
            </a:r>
            <a:r>
              <a:rPr lang="en-US" dirty="0">
                <a:latin typeface="Times New Roman" panose="02020603050405020304" pitchFamily="18" charset="0"/>
                <a:cs typeface="Times New Roman" panose="02020603050405020304" pitchFamily="18" charset="0"/>
              </a:rPr>
              <a:t>8</a:t>
            </a:r>
            <a:r>
              <a:rPr lang="ru-RU" dirty="0">
                <a:latin typeface="Times New Roman" panose="02020603050405020304" pitchFamily="18" charset="0"/>
                <a:cs typeface="Times New Roman" panose="02020603050405020304" pitchFamily="18" charset="0"/>
              </a:rPr>
              <a:t> – Таблица «</a:t>
            </a:r>
            <a:r>
              <a:rPr lang="en-US" dirty="0">
                <a:latin typeface="Times New Roman" panose="02020603050405020304" pitchFamily="18" charset="0"/>
                <a:cs typeface="Times New Roman" panose="02020603050405020304" pitchFamily="18" charset="0"/>
              </a:rPr>
              <a:t>Country</a:t>
            </a:r>
            <a:r>
              <a:rPr lang="ru-RU"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842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50E33-8404-6FAF-DDCA-F1CBD483070F}"/>
              </a:ext>
            </a:extLst>
          </p:cNvPr>
          <p:cNvSpPr>
            <a:spLocks noGrp="1"/>
          </p:cNvSpPr>
          <p:nvPr>
            <p:ph type="title"/>
          </p:nvPr>
        </p:nvSpPr>
        <p:spPr>
          <a:xfrm>
            <a:off x="3915052" y="365125"/>
            <a:ext cx="3897298" cy="504887"/>
          </a:xfrm>
        </p:spPr>
        <p:txBody>
          <a:bodyPr>
            <a:noAutofit/>
          </a:bodyPr>
          <a:lstStyle/>
          <a:p>
            <a:pPr algn="ctr"/>
            <a:r>
              <a:rPr lang="ru-RU" sz="4000" dirty="0">
                <a:latin typeface="Times New Roman" panose="02020603050405020304" pitchFamily="18" charset="0"/>
                <a:cs typeface="Times New Roman" panose="02020603050405020304" pitchFamily="18" charset="0"/>
              </a:rPr>
              <a:t>Создание таблиц</a:t>
            </a:r>
          </a:p>
        </p:txBody>
      </p:sp>
      <p:pic>
        <p:nvPicPr>
          <p:cNvPr id="4" name="Рисунок 3">
            <a:extLst>
              <a:ext uri="{FF2B5EF4-FFF2-40B4-BE49-F238E27FC236}">
                <a16:creationId xmlns:a16="http://schemas.microsoft.com/office/drawing/2014/main" id="{84F014F2-B1F6-7A89-DEB2-3539CC5B10E9}"/>
              </a:ext>
            </a:extLst>
          </p:cNvPr>
          <p:cNvPicPr>
            <a:picLocks noChangeAspect="1"/>
          </p:cNvPicPr>
          <p:nvPr/>
        </p:nvPicPr>
        <p:blipFill>
          <a:blip r:embed="rId2"/>
          <a:stretch>
            <a:fillRect/>
          </a:stretch>
        </p:blipFill>
        <p:spPr>
          <a:xfrm>
            <a:off x="344607" y="1040663"/>
            <a:ext cx="5278942" cy="1769745"/>
          </a:xfrm>
          <a:prstGeom prst="rect">
            <a:avLst/>
          </a:prstGeom>
        </p:spPr>
      </p:pic>
      <p:pic>
        <p:nvPicPr>
          <p:cNvPr id="5" name="Рисунок 4">
            <a:extLst>
              <a:ext uri="{FF2B5EF4-FFF2-40B4-BE49-F238E27FC236}">
                <a16:creationId xmlns:a16="http://schemas.microsoft.com/office/drawing/2014/main" id="{7C74E61A-8421-E534-3A5F-971D60CDBF00}"/>
              </a:ext>
            </a:extLst>
          </p:cNvPr>
          <p:cNvPicPr>
            <a:picLocks noChangeAspect="1"/>
          </p:cNvPicPr>
          <p:nvPr/>
        </p:nvPicPr>
        <p:blipFill>
          <a:blip r:embed="rId3"/>
          <a:stretch>
            <a:fillRect/>
          </a:stretch>
        </p:blipFill>
        <p:spPr>
          <a:xfrm>
            <a:off x="5734975" y="1040663"/>
            <a:ext cx="6192316" cy="1769745"/>
          </a:xfrm>
          <a:prstGeom prst="rect">
            <a:avLst/>
          </a:prstGeom>
        </p:spPr>
      </p:pic>
      <p:pic>
        <p:nvPicPr>
          <p:cNvPr id="6" name="Рисунок 5">
            <a:extLst>
              <a:ext uri="{FF2B5EF4-FFF2-40B4-BE49-F238E27FC236}">
                <a16:creationId xmlns:a16="http://schemas.microsoft.com/office/drawing/2014/main" id="{CE902324-C51D-89A2-EEAA-16ECA802F14D}"/>
              </a:ext>
            </a:extLst>
          </p:cNvPr>
          <p:cNvPicPr>
            <a:picLocks noChangeAspect="1"/>
          </p:cNvPicPr>
          <p:nvPr/>
        </p:nvPicPr>
        <p:blipFill>
          <a:blip r:embed="rId4"/>
          <a:stretch>
            <a:fillRect/>
          </a:stretch>
        </p:blipFill>
        <p:spPr>
          <a:xfrm>
            <a:off x="122665" y="3567371"/>
            <a:ext cx="6300470" cy="1179195"/>
          </a:xfrm>
          <a:prstGeom prst="rect">
            <a:avLst/>
          </a:prstGeom>
        </p:spPr>
      </p:pic>
      <p:pic>
        <p:nvPicPr>
          <p:cNvPr id="7" name="Рисунок 6">
            <a:extLst>
              <a:ext uri="{FF2B5EF4-FFF2-40B4-BE49-F238E27FC236}">
                <a16:creationId xmlns:a16="http://schemas.microsoft.com/office/drawing/2014/main" id="{A7124A6E-90F1-B442-7F9A-062651B11AEF}"/>
              </a:ext>
            </a:extLst>
          </p:cNvPr>
          <p:cNvPicPr>
            <a:picLocks noChangeAspect="1"/>
          </p:cNvPicPr>
          <p:nvPr/>
        </p:nvPicPr>
        <p:blipFill>
          <a:blip r:embed="rId5"/>
          <a:stretch>
            <a:fillRect/>
          </a:stretch>
        </p:blipFill>
        <p:spPr>
          <a:xfrm>
            <a:off x="6638876" y="3567371"/>
            <a:ext cx="5430459" cy="1941830"/>
          </a:xfrm>
          <a:prstGeom prst="rect">
            <a:avLst/>
          </a:prstGeom>
        </p:spPr>
      </p:pic>
      <p:sp>
        <p:nvSpPr>
          <p:cNvPr id="8" name="TextBox 7">
            <a:extLst>
              <a:ext uri="{FF2B5EF4-FFF2-40B4-BE49-F238E27FC236}">
                <a16:creationId xmlns:a16="http://schemas.microsoft.com/office/drawing/2014/main" id="{0230B43C-71D9-BFDA-2DBA-F84ED7070534}"/>
              </a:ext>
            </a:extLst>
          </p:cNvPr>
          <p:cNvSpPr txBox="1"/>
          <p:nvPr/>
        </p:nvSpPr>
        <p:spPr>
          <a:xfrm>
            <a:off x="1309598" y="2921297"/>
            <a:ext cx="3111482"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a:t>
            </a:r>
            <a:r>
              <a:rPr lang="en-US" dirty="0">
                <a:latin typeface="Times New Roman" panose="02020603050405020304" pitchFamily="18" charset="0"/>
                <a:cs typeface="Times New Roman" panose="02020603050405020304" pitchFamily="18" charset="0"/>
              </a:rPr>
              <a:t>9</a:t>
            </a:r>
            <a:r>
              <a:rPr lang="ru-RU" dirty="0">
                <a:latin typeface="Times New Roman" panose="02020603050405020304" pitchFamily="18" charset="0"/>
                <a:cs typeface="Times New Roman" panose="02020603050405020304" pitchFamily="18" charset="0"/>
              </a:rPr>
              <a:t> – Таблица «</a:t>
            </a:r>
            <a:r>
              <a:rPr lang="en-US" dirty="0">
                <a:latin typeface="Times New Roman" panose="02020603050405020304" pitchFamily="18" charset="0"/>
                <a:cs typeface="Times New Roman" panose="02020603050405020304" pitchFamily="18" charset="0"/>
              </a:rPr>
              <a:t>Klients</a:t>
            </a:r>
            <a:r>
              <a:rPr lang="ru-RU"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6A2968F1-217A-F4A2-B129-53EEAED598FF}"/>
              </a:ext>
            </a:extLst>
          </p:cNvPr>
          <p:cNvSpPr txBox="1"/>
          <p:nvPr/>
        </p:nvSpPr>
        <p:spPr>
          <a:xfrm>
            <a:off x="7151105" y="2819557"/>
            <a:ext cx="3111482"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a:t>
            </a:r>
            <a:r>
              <a:rPr lang="en-US" dirty="0">
                <a:latin typeface="Times New Roman" panose="02020603050405020304" pitchFamily="18" charset="0"/>
                <a:cs typeface="Times New Roman" panose="02020603050405020304" pitchFamily="18" charset="0"/>
              </a:rPr>
              <a:t>10</a:t>
            </a:r>
            <a:r>
              <a:rPr lang="ru-RU" dirty="0">
                <a:latin typeface="Times New Roman" panose="02020603050405020304" pitchFamily="18" charset="0"/>
                <a:cs typeface="Times New Roman" panose="02020603050405020304" pitchFamily="18" charset="0"/>
              </a:rPr>
              <a:t> – Таблица «</a:t>
            </a:r>
            <a:r>
              <a:rPr lang="en-US" dirty="0">
                <a:latin typeface="Times New Roman" panose="02020603050405020304" pitchFamily="18" charset="0"/>
                <a:cs typeface="Times New Roman" panose="02020603050405020304" pitchFamily="18" charset="0"/>
              </a:rPr>
              <a:t>Personal</a:t>
            </a:r>
            <a:r>
              <a:rPr lang="ru-RU"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556CC6B-E811-ABC2-3445-0CEBC7FD66BE}"/>
              </a:ext>
            </a:extLst>
          </p:cNvPr>
          <p:cNvSpPr txBox="1"/>
          <p:nvPr/>
        </p:nvSpPr>
        <p:spPr>
          <a:xfrm>
            <a:off x="1007756" y="4904536"/>
            <a:ext cx="4079148"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a:t>
            </a:r>
            <a:r>
              <a:rPr lang="en-US" dirty="0">
                <a:latin typeface="Times New Roman" panose="02020603050405020304" pitchFamily="18" charset="0"/>
                <a:cs typeface="Times New Roman" panose="02020603050405020304" pitchFamily="18" charset="0"/>
              </a:rPr>
              <a:t>11</a:t>
            </a:r>
            <a:r>
              <a:rPr lang="ru-RU" dirty="0">
                <a:latin typeface="Times New Roman" panose="02020603050405020304" pitchFamily="18" charset="0"/>
                <a:cs typeface="Times New Roman" panose="02020603050405020304" pitchFamily="18" charset="0"/>
              </a:rPr>
              <a:t> – Таблица «</a:t>
            </a:r>
            <a:r>
              <a:rPr lang="en-US" dirty="0">
                <a:latin typeface="Times New Roman" panose="02020603050405020304" pitchFamily="18" charset="0"/>
                <a:cs typeface="Times New Roman" panose="02020603050405020304" pitchFamily="18" charset="0"/>
              </a:rPr>
              <a:t>Specifications</a:t>
            </a:r>
            <a:r>
              <a:rPr lang="ru-RU"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2379AEE0-20C4-87AD-0B75-BFC26806ED0C}"/>
              </a:ext>
            </a:extLst>
          </p:cNvPr>
          <p:cNvSpPr txBox="1"/>
          <p:nvPr/>
        </p:nvSpPr>
        <p:spPr>
          <a:xfrm>
            <a:off x="7447696" y="5518351"/>
            <a:ext cx="3812817"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a:t>
            </a:r>
            <a:r>
              <a:rPr lang="en-US" dirty="0">
                <a:latin typeface="Times New Roman" panose="02020603050405020304" pitchFamily="18" charset="0"/>
                <a:cs typeface="Times New Roman" panose="02020603050405020304" pitchFamily="18" charset="0"/>
              </a:rPr>
              <a:t>12</a:t>
            </a:r>
            <a:r>
              <a:rPr lang="ru-RU" dirty="0">
                <a:latin typeface="Times New Roman" panose="02020603050405020304" pitchFamily="18" charset="0"/>
                <a:cs typeface="Times New Roman" panose="02020603050405020304" pitchFamily="18" charset="0"/>
              </a:rPr>
              <a:t> – Таблица «</a:t>
            </a:r>
            <a:r>
              <a:rPr lang="en-US" dirty="0" err="1">
                <a:latin typeface="Times New Roman" panose="02020603050405020304" pitchFamily="18" charset="0"/>
                <a:cs typeface="Times New Roman" panose="02020603050405020304" pitchFamily="18" charset="0"/>
              </a:rPr>
              <a:t>DeletedContract</a:t>
            </a:r>
            <a:r>
              <a:rPr lang="ru-RU"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2885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1FFB8-3946-2FA5-59A4-4D415D487317}"/>
              </a:ext>
            </a:extLst>
          </p:cNvPr>
          <p:cNvSpPr>
            <a:spLocks noGrp="1"/>
          </p:cNvSpPr>
          <p:nvPr>
            <p:ph type="title"/>
          </p:nvPr>
        </p:nvSpPr>
        <p:spPr>
          <a:xfrm>
            <a:off x="838200" y="231961"/>
            <a:ext cx="10515600" cy="788972"/>
          </a:xfrm>
        </p:spPr>
        <p:txBody>
          <a:bodyPr>
            <a:normAutofit/>
          </a:bodyPr>
          <a:lstStyle/>
          <a:p>
            <a:pPr algn="ctr"/>
            <a:r>
              <a:rPr lang="ru-RU" sz="4000" dirty="0">
                <a:latin typeface="Times New Roman" panose="02020603050405020304" pitchFamily="18" charset="0"/>
                <a:cs typeface="Times New Roman" panose="02020603050405020304" pitchFamily="18" charset="0"/>
              </a:rPr>
              <a:t>Создание </a:t>
            </a:r>
            <a:r>
              <a:rPr lang="en-US" sz="4000" dirty="0">
                <a:latin typeface="Times New Roman" panose="02020603050405020304" pitchFamily="18" charset="0"/>
                <a:cs typeface="Times New Roman" panose="02020603050405020304" pitchFamily="18" charset="0"/>
              </a:rPr>
              <a:t>SQL-</a:t>
            </a:r>
            <a:r>
              <a:rPr lang="ru-RU" sz="4000" dirty="0">
                <a:latin typeface="Times New Roman" panose="02020603050405020304" pitchFamily="18" charset="0"/>
                <a:cs typeface="Times New Roman" panose="02020603050405020304" pitchFamily="18" charset="0"/>
              </a:rPr>
              <a:t>запросов</a:t>
            </a:r>
          </a:p>
        </p:txBody>
      </p:sp>
      <p:sp>
        <p:nvSpPr>
          <p:cNvPr id="6" name="TextBox 5">
            <a:extLst>
              <a:ext uri="{FF2B5EF4-FFF2-40B4-BE49-F238E27FC236}">
                <a16:creationId xmlns:a16="http://schemas.microsoft.com/office/drawing/2014/main" id="{9606D130-E809-E2A5-9BFE-C09FDF874382}"/>
              </a:ext>
            </a:extLst>
          </p:cNvPr>
          <p:cNvSpPr txBox="1"/>
          <p:nvPr/>
        </p:nvSpPr>
        <p:spPr>
          <a:xfrm>
            <a:off x="488272" y="1242874"/>
            <a:ext cx="3311370" cy="4652556"/>
          </a:xfrm>
          <a:prstGeom prst="rect">
            <a:avLst/>
          </a:prstGeom>
          <a:noFill/>
        </p:spPr>
        <p:txBody>
          <a:bodyPr wrap="square" rtlCol="0">
            <a:spAutoFit/>
          </a:bodyPr>
          <a:lstStyle/>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SELECT </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cars.ID,</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specifications.Title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Название</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specifications.Stamp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Марка</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country.Country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Страна</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cars.Price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Цена</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cars.Availability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AS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Наличие</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cars</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JOIN </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specifications 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cars.ID_auto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specifications.ID</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JOIN </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country 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cars.ID_country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country.ID</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sz="16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8F645ED0-5E97-DD26-5DA6-EE2CFF886C06}"/>
              </a:ext>
            </a:extLst>
          </p:cNvPr>
          <p:cNvPicPr>
            <a:picLocks noChangeAspect="1"/>
          </p:cNvPicPr>
          <p:nvPr/>
        </p:nvPicPr>
        <p:blipFill>
          <a:blip r:embed="rId2"/>
          <a:stretch>
            <a:fillRect/>
          </a:stretch>
        </p:blipFill>
        <p:spPr>
          <a:xfrm>
            <a:off x="4555546" y="1158628"/>
            <a:ext cx="5744210" cy="1238250"/>
          </a:xfrm>
          <a:prstGeom prst="rect">
            <a:avLst/>
          </a:prstGeom>
        </p:spPr>
      </p:pic>
      <p:sp>
        <p:nvSpPr>
          <p:cNvPr id="9" name="TextBox 8">
            <a:extLst>
              <a:ext uri="{FF2B5EF4-FFF2-40B4-BE49-F238E27FC236}">
                <a16:creationId xmlns:a16="http://schemas.microsoft.com/office/drawing/2014/main" id="{A96F92A2-1711-B4D3-D061-37BE61BB33D5}"/>
              </a:ext>
            </a:extLst>
          </p:cNvPr>
          <p:cNvSpPr txBox="1"/>
          <p:nvPr/>
        </p:nvSpPr>
        <p:spPr>
          <a:xfrm>
            <a:off x="5598851" y="2627790"/>
            <a:ext cx="365760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13 – Вывод данных</a:t>
            </a:r>
          </a:p>
        </p:txBody>
      </p:sp>
    </p:spTree>
    <p:extLst>
      <p:ext uri="{BB962C8B-B14F-4D97-AF65-F5344CB8AC3E}">
        <p14:creationId xmlns:p14="http://schemas.microsoft.com/office/powerpoint/2010/main" val="116158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DFF9CE-5854-F8D6-57BC-4E9EF5EFB0CC}"/>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Создание </a:t>
            </a:r>
            <a:r>
              <a:rPr lang="en-US" sz="4000" dirty="0">
                <a:latin typeface="Times New Roman" panose="02020603050405020304" pitchFamily="18" charset="0"/>
                <a:cs typeface="Times New Roman" panose="02020603050405020304" pitchFamily="18" charset="0"/>
              </a:rPr>
              <a:t>SQL</a:t>
            </a:r>
            <a:r>
              <a:rPr lang="ru-RU" sz="4000" dirty="0">
                <a:latin typeface="Times New Roman" panose="02020603050405020304" pitchFamily="18" charset="0"/>
                <a:cs typeface="Times New Roman" panose="02020603050405020304" pitchFamily="18" charset="0"/>
              </a:rPr>
              <a:t>-запросов</a:t>
            </a:r>
          </a:p>
        </p:txBody>
      </p:sp>
      <p:sp>
        <p:nvSpPr>
          <p:cNvPr id="4" name="TextBox 3">
            <a:extLst>
              <a:ext uri="{FF2B5EF4-FFF2-40B4-BE49-F238E27FC236}">
                <a16:creationId xmlns:a16="http://schemas.microsoft.com/office/drawing/2014/main" id="{98863961-62E7-88F2-9B2E-2C3251E576A4}"/>
              </a:ext>
            </a:extLst>
          </p:cNvPr>
          <p:cNvSpPr txBox="1"/>
          <p:nvPr/>
        </p:nvSpPr>
        <p:spPr>
          <a:xfrm>
            <a:off x="1038687" y="1583586"/>
            <a:ext cx="2956264" cy="2308324"/>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INSERT INTO Klients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Surname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LastName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Seria</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Telephone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VALUES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Surname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LastName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Seria</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Telephone</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8" name="TextBox 7">
            <a:extLst>
              <a:ext uri="{FF2B5EF4-FFF2-40B4-BE49-F238E27FC236}">
                <a16:creationId xmlns:a16="http://schemas.microsoft.com/office/drawing/2014/main" id="{63C63604-4724-0A23-CB94-2043FF6E6EF7}"/>
              </a:ext>
            </a:extLst>
          </p:cNvPr>
          <p:cNvSpPr txBox="1"/>
          <p:nvPr/>
        </p:nvSpPr>
        <p:spPr>
          <a:xfrm>
            <a:off x="5382827" y="1690688"/>
            <a:ext cx="6094520" cy="1709892"/>
          </a:xfrm>
          <a:prstGeom prst="rect">
            <a:avLst/>
          </a:prstGeom>
          <a:noFill/>
        </p:spPr>
        <p:txBody>
          <a:bodyPr wrap="square">
            <a:spAutoFit/>
          </a:bodyPr>
          <a:lstStyle/>
          <a:p>
            <a:pPr marL="457200" indent="270510">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UPDATE Klients SET Surname=@Surname, Name=@Name,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LastName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=@LastName, Seria=@Seria, Number=@Number, Telephone=@Telephone WHERE ID=@ID</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2451593-52D2-3EB3-8573-0C893839F33D}"/>
              </a:ext>
            </a:extLst>
          </p:cNvPr>
          <p:cNvSpPr txBox="1"/>
          <p:nvPr/>
        </p:nvSpPr>
        <p:spPr>
          <a:xfrm>
            <a:off x="1759998" y="4494444"/>
            <a:ext cx="6094520" cy="463397"/>
          </a:xfrm>
          <a:prstGeom prst="rect">
            <a:avLst/>
          </a:prstGeom>
          <a:noFill/>
        </p:spPr>
        <p:txBody>
          <a:bodyPr wrap="square">
            <a:spAutoFit/>
          </a:bodyPr>
          <a:lstStyle/>
          <a:p>
            <a:pPr marL="457200" indent="270510">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DELETE FROM Klients WHERE ID=@ID</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622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290079-1040-E6E9-3AC6-E7DFB709F541}"/>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Создание многопользовательского приложения</a:t>
            </a:r>
          </a:p>
        </p:txBody>
      </p:sp>
      <p:pic>
        <p:nvPicPr>
          <p:cNvPr id="4" name="Объект 3">
            <a:extLst>
              <a:ext uri="{FF2B5EF4-FFF2-40B4-BE49-F238E27FC236}">
                <a16:creationId xmlns:a16="http://schemas.microsoft.com/office/drawing/2014/main" id="{53C5FDED-67B6-ECA7-E371-CE343F7D773E}"/>
              </a:ext>
            </a:extLst>
          </p:cNvPr>
          <p:cNvPicPr>
            <a:picLocks noGrp="1" noChangeAspect="1"/>
          </p:cNvPicPr>
          <p:nvPr>
            <p:ph idx="1"/>
          </p:nvPr>
        </p:nvPicPr>
        <p:blipFill>
          <a:blip r:embed="rId2"/>
          <a:stretch>
            <a:fillRect/>
          </a:stretch>
        </p:blipFill>
        <p:spPr>
          <a:xfrm>
            <a:off x="2253424" y="1537359"/>
            <a:ext cx="7290072" cy="4366780"/>
          </a:xfrm>
          <a:prstGeom prst="rect">
            <a:avLst/>
          </a:prstGeom>
        </p:spPr>
      </p:pic>
      <p:sp>
        <p:nvSpPr>
          <p:cNvPr id="5" name="TextBox 4">
            <a:extLst>
              <a:ext uri="{FF2B5EF4-FFF2-40B4-BE49-F238E27FC236}">
                <a16:creationId xmlns:a16="http://schemas.microsoft.com/office/drawing/2014/main" id="{714386FE-8EE8-340E-09B7-3B22205C7CF2}"/>
              </a:ext>
            </a:extLst>
          </p:cNvPr>
          <p:cNvSpPr txBox="1"/>
          <p:nvPr/>
        </p:nvSpPr>
        <p:spPr>
          <a:xfrm>
            <a:off x="4172505" y="6081204"/>
            <a:ext cx="3515557"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14 – Форма авторизации</a:t>
            </a:r>
          </a:p>
        </p:txBody>
      </p:sp>
    </p:spTree>
    <p:extLst>
      <p:ext uri="{BB962C8B-B14F-4D97-AF65-F5344CB8AC3E}">
        <p14:creationId xmlns:p14="http://schemas.microsoft.com/office/powerpoint/2010/main" val="36101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F3F68F-17E6-BDAB-7BD8-AD88B7196E71}"/>
              </a:ext>
            </a:extLst>
          </p:cNvPr>
          <p:cNvSpPr>
            <a:spLocks noGrp="1"/>
          </p:cNvSpPr>
          <p:nvPr>
            <p:ph type="title"/>
          </p:nvPr>
        </p:nvSpPr>
        <p:spPr>
          <a:xfrm>
            <a:off x="838200" y="124621"/>
            <a:ext cx="10515600" cy="1325563"/>
          </a:xfrm>
        </p:spPr>
        <p:txBody>
          <a:bodyPr/>
          <a:lstStyle/>
          <a:p>
            <a:pPr algn="ctr"/>
            <a:r>
              <a:rPr lang="ru-RU" sz="4000" dirty="0">
                <a:latin typeface="Times New Roman" panose="02020603050405020304" pitchFamily="18" charset="0"/>
                <a:cs typeface="Times New Roman" panose="02020603050405020304" pitchFamily="18" charset="0"/>
              </a:rPr>
              <a:t>Создание многопользовательского приложения</a:t>
            </a:r>
          </a:p>
        </p:txBody>
      </p:sp>
      <p:pic>
        <p:nvPicPr>
          <p:cNvPr id="4" name="Рисунок 3">
            <a:extLst>
              <a:ext uri="{FF2B5EF4-FFF2-40B4-BE49-F238E27FC236}">
                <a16:creationId xmlns:a16="http://schemas.microsoft.com/office/drawing/2014/main" id="{0923B98D-08E5-333B-4111-499078F9C8FA}"/>
              </a:ext>
            </a:extLst>
          </p:cNvPr>
          <p:cNvPicPr>
            <a:picLocks noChangeAspect="1"/>
          </p:cNvPicPr>
          <p:nvPr/>
        </p:nvPicPr>
        <p:blipFill>
          <a:blip r:embed="rId2"/>
          <a:stretch>
            <a:fillRect/>
          </a:stretch>
        </p:blipFill>
        <p:spPr>
          <a:xfrm>
            <a:off x="1837677" y="1450184"/>
            <a:ext cx="8043169" cy="4168311"/>
          </a:xfrm>
          <a:prstGeom prst="rect">
            <a:avLst/>
          </a:prstGeom>
        </p:spPr>
      </p:pic>
      <p:sp>
        <p:nvSpPr>
          <p:cNvPr id="5" name="TextBox 4">
            <a:extLst>
              <a:ext uri="{FF2B5EF4-FFF2-40B4-BE49-F238E27FC236}">
                <a16:creationId xmlns:a16="http://schemas.microsoft.com/office/drawing/2014/main" id="{F1AFDE27-ADDB-340E-3C18-F8B8B68AB3E7}"/>
              </a:ext>
            </a:extLst>
          </p:cNvPr>
          <p:cNvSpPr txBox="1"/>
          <p:nvPr/>
        </p:nvSpPr>
        <p:spPr>
          <a:xfrm>
            <a:off x="3630967" y="5797119"/>
            <a:ext cx="3213716" cy="381740"/>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15 – Форма пользователя</a:t>
            </a:r>
          </a:p>
        </p:txBody>
      </p:sp>
    </p:spTree>
    <p:extLst>
      <p:ext uri="{BB962C8B-B14F-4D97-AF65-F5344CB8AC3E}">
        <p14:creationId xmlns:p14="http://schemas.microsoft.com/office/powerpoint/2010/main" val="3284894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48DFC-16C4-CA1C-2D2B-7B1A80CF4DBE}"/>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Создание многопользовательского приложения</a:t>
            </a:r>
            <a:endParaRPr lang="ru-RU" sz="4000" dirty="0"/>
          </a:p>
        </p:txBody>
      </p:sp>
      <p:pic>
        <p:nvPicPr>
          <p:cNvPr id="4" name="Рисунок 3">
            <a:extLst>
              <a:ext uri="{FF2B5EF4-FFF2-40B4-BE49-F238E27FC236}">
                <a16:creationId xmlns:a16="http://schemas.microsoft.com/office/drawing/2014/main" id="{DEA15888-6E71-3851-27FC-CC6E7A31EBF5}"/>
              </a:ext>
            </a:extLst>
          </p:cNvPr>
          <p:cNvPicPr>
            <a:picLocks noChangeAspect="1"/>
          </p:cNvPicPr>
          <p:nvPr/>
        </p:nvPicPr>
        <p:blipFill>
          <a:blip r:embed="rId2"/>
          <a:stretch>
            <a:fillRect/>
          </a:stretch>
        </p:blipFill>
        <p:spPr>
          <a:xfrm>
            <a:off x="287193" y="1484038"/>
            <a:ext cx="5641284" cy="2608568"/>
          </a:xfrm>
          <a:prstGeom prst="rect">
            <a:avLst/>
          </a:prstGeom>
        </p:spPr>
      </p:pic>
      <p:pic>
        <p:nvPicPr>
          <p:cNvPr id="5" name="Рисунок 4">
            <a:extLst>
              <a:ext uri="{FF2B5EF4-FFF2-40B4-BE49-F238E27FC236}">
                <a16:creationId xmlns:a16="http://schemas.microsoft.com/office/drawing/2014/main" id="{FE9B723C-604F-5627-7C56-E88A2DC84975}"/>
              </a:ext>
            </a:extLst>
          </p:cNvPr>
          <p:cNvPicPr>
            <a:picLocks noChangeAspect="1"/>
          </p:cNvPicPr>
          <p:nvPr/>
        </p:nvPicPr>
        <p:blipFill>
          <a:blip r:embed="rId3"/>
          <a:stretch>
            <a:fillRect/>
          </a:stretch>
        </p:blipFill>
        <p:spPr>
          <a:xfrm>
            <a:off x="6717437" y="1313533"/>
            <a:ext cx="4779146" cy="4230933"/>
          </a:xfrm>
          <a:prstGeom prst="rect">
            <a:avLst/>
          </a:prstGeom>
        </p:spPr>
      </p:pic>
      <p:sp>
        <p:nvSpPr>
          <p:cNvPr id="6" name="TextBox 5">
            <a:extLst>
              <a:ext uri="{FF2B5EF4-FFF2-40B4-BE49-F238E27FC236}">
                <a16:creationId xmlns:a16="http://schemas.microsoft.com/office/drawing/2014/main" id="{10825E5C-5724-2484-8177-5036F4373AD9}"/>
              </a:ext>
            </a:extLst>
          </p:cNvPr>
          <p:cNvSpPr txBox="1"/>
          <p:nvPr/>
        </p:nvSpPr>
        <p:spPr>
          <a:xfrm>
            <a:off x="598503" y="4332303"/>
            <a:ext cx="4636364"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15 – Пример страницы на форме администратора</a:t>
            </a:r>
          </a:p>
        </p:txBody>
      </p:sp>
      <p:sp>
        <p:nvSpPr>
          <p:cNvPr id="8" name="TextBox 7">
            <a:extLst>
              <a:ext uri="{FF2B5EF4-FFF2-40B4-BE49-F238E27FC236}">
                <a16:creationId xmlns:a16="http://schemas.microsoft.com/office/drawing/2014/main" id="{310614A6-A3A7-71FF-D434-84952DB8D49E}"/>
              </a:ext>
            </a:extLst>
          </p:cNvPr>
          <p:cNvSpPr txBox="1"/>
          <p:nvPr/>
        </p:nvSpPr>
        <p:spPr>
          <a:xfrm>
            <a:off x="6717437" y="5544466"/>
            <a:ext cx="4636364"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 16 – Страница «</a:t>
            </a:r>
            <a:r>
              <a:rPr lang="en-US" dirty="0">
                <a:latin typeface="Times New Roman" panose="02020603050405020304" pitchFamily="18" charset="0"/>
                <a:cs typeface="Times New Roman" panose="02020603050405020304" pitchFamily="18" charset="0"/>
              </a:rPr>
              <a:t>Contract</a:t>
            </a:r>
            <a:r>
              <a:rPr lang="ru-RU"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922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2934A0-92F0-124F-F55E-FDC491C6748B}"/>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Создание многопользовательского приложения</a:t>
            </a:r>
            <a:endParaRPr lang="ru-RU" sz="4000" dirty="0"/>
          </a:p>
        </p:txBody>
      </p:sp>
      <p:pic>
        <p:nvPicPr>
          <p:cNvPr id="4" name="Рисунок 3">
            <a:extLst>
              <a:ext uri="{FF2B5EF4-FFF2-40B4-BE49-F238E27FC236}">
                <a16:creationId xmlns:a16="http://schemas.microsoft.com/office/drawing/2014/main" id="{15DB85EA-245D-8CAB-89B8-48ADB0C3AF17}"/>
              </a:ext>
            </a:extLst>
          </p:cNvPr>
          <p:cNvPicPr>
            <a:picLocks noChangeAspect="1"/>
          </p:cNvPicPr>
          <p:nvPr/>
        </p:nvPicPr>
        <p:blipFill>
          <a:blip r:embed="rId2"/>
          <a:stretch>
            <a:fillRect/>
          </a:stretch>
        </p:blipFill>
        <p:spPr>
          <a:xfrm>
            <a:off x="1944210" y="1675047"/>
            <a:ext cx="7698613" cy="3507905"/>
          </a:xfrm>
          <a:prstGeom prst="rect">
            <a:avLst/>
          </a:prstGeom>
        </p:spPr>
      </p:pic>
      <p:sp>
        <p:nvSpPr>
          <p:cNvPr id="5" name="TextBox 4">
            <a:extLst>
              <a:ext uri="{FF2B5EF4-FFF2-40B4-BE49-F238E27FC236}">
                <a16:creationId xmlns:a16="http://schemas.microsoft.com/office/drawing/2014/main" id="{2A2F4B62-C29C-C346-BC02-15E0ED9734D0}"/>
              </a:ext>
            </a:extLst>
          </p:cNvPr>
          <p:cNvSpPr txBox="1"/>
          <p:nvPr/>
        </p:nvSpPr>
        <p:spPr>
          <a:xfrm>
            <a:off x="3374351" y="5182952"/>
            <a:ext cx="483833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17 – Пример поиска на таблице «</a:t>
            </a:r>
            <a:r>
              <a:rPr lang="en-US" dirty="0">
                <a:latin typeface="Times New Roman" panose="02020603050405020304" pitchFamily="18" charset="0"/>
                <a:cs typeface="Times New Roman" panose="02020603050405020304" pitchFamily="18" charset="0"/>
              </a:rPr>
              <a:t>Klients</a:t>
            </a:r>
            <a:r>
              <a:rPr lang="ru-RU"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4423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3ED5C9-C76C-C034-A3F4-9E1EE084EE30}"/>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Создание многопользовательского приложения</a:t>
            </a:r>
            <a:endParaRPr lang="ru-RU" sz="4000" dirty="0"/>
          </a:p>
        </p:txBody>
      </p:sp>
      <p:pic>
        <p:nvPicPr>
          <p:cNvPr id="4" name="Рисунок 3">
            <a:extLst>
              <a:ext uri="{FF2B5EF4-FFF2-40B4-BE49-F238E27FC236}">
                <a16:creationId xmlns:a16="http://schemas.microsoft.com/office/drawing/2014/main" id="{10EC4E24-5DA9-163D-F121-744FC204A86B}"/>
              </a:ext>
            </a:extLst>
          </p:cNvPr>
          <p:cNvPicPr>
            <a:picLocks noChangeAspect="1"/>
          </p:cNvPicPr>
          <p:nvPr/>
        </p:nvPicPr>
        <p:blipFill>
          <a:blip r:embed="rId2"/>
          <a:stretch>
            <a:fillRect/>
          </a:stretch>
        </p:blipFill>
        <p:spPr>
          <a:xfrm>
            <a:off x="500849" y="1455630"/>
            <a:ext cx="5187375" cy="3000961"/>
          </a:xfrm>
          <a:prstGeom prst="rect">
            <a:avLst/>
          </a:prstGeom>
        </p:spPr>
      </p:pic>
      <p:pic>
        <p:nvPicPr>
          <p:cNvPr id="5" name="Рисунок 4">
            <a:extLst>
              <a:ext uri="{FF2B5EF4-FFF2-40B4-BE49-F238E27FC236}">
                <a16:creationId xmlns:a16="http://schemas.microsoft.com/office/drawing/2014/main" id="{E6878A8C-85C1-EDE8-86D9-B63AFCA0E3C2}"/>
              </a:ext>
            </a:extLst>
          </p:cNvPr>
          <p:cNvPicPr>
            <a:picLocks noChangeAspect="1"/>
          </p:cNvPicPr>
          <p:nvPr/>
        </p:nvPicPr>
        <p:blipFill>
          <a:blip r:embed="rId3"/>
          <a:stretch>
            <a:fillRect/>
          </a:stretch>
        </p:blipFill>
        <p:spPr>
          <a:xfrm>
            <a:off x="6658067" y="1419026"/>
            <a:ext cx="5129947" cy="3074168"/>
          </a:xfrm>
          <a:prstGeom prst="rect">
            <a:avLst/>
          </a:prstGeom>
        </p:spPr>
      </p:pic>
      <p:sp>
        <p:nvSpPr>
          <p:cNvPr id="6" name="TextBox 5">
            <a:extLst>
              <a:ext uri="{FF2B5EF4-FFF2-40B4-BE49-F238E27FC236}">
                <a16:creationId xmlns:a16="http://schemas.microsoft.com/office/drawing/2014/main" id="{856A5F8B-C58A-3DED-363A-5B6C98CE6224}"/>
              </a:ext>
            </a:extLst>
          </p:cNvPr>
          <p:cNvSpPr txBox="1"/>
          <p:nvPr/>
        </p:nvSpPr>
        <p:spPr>
          <a:xfrm>
            <a:off x="1127464" y="4493194"/>
            <a:ext cx="3320249"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18 – Страница настроек</a:t>
            </a:r>
          </a:p>
        </p:txBody>
      </p:sp>
      <p:sp>
        <p:nvSpPr>
          <p:cNvPr id="7" name="TextBox 6">
            <a:extLst>
              <a:ext uri="{FF2B5EF4-FFF2-40B4-BE49-F238E27FC236}">
                <a16:creationId xmlns:a16="http://schemas.microsoft.com/office/drawing/2014/main" id="{4ABA4C4B-9802-52F4-9F8A-CF81EB59AA50}"/>
              </a:ext>
            </a:extLst>
          </p:cNvPr>
          <p:cNvSpPr txBox="1"/>
          <p:nvPr/>
        </p:nvSpPr>
        <p:spPr>
          <a:xfrm>
            <a:off x="7562915" y="4677860"/>
            <a:ext cx="3320249"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19 – Форма истории</a:t>
            </a:r>
          </a:p>
        </p:txBody>
      </p:sp>
    </p:spTree>
    <p:extLst>
      <p:ext uri="{BB962C8B-B14F-4D97-AF65-F5344CB8AC3E}">
        <p14:creationId xmlns:p14="http://schemas.microsoft.com/office/powerpoint/2010/main" val="417081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BA2DF5-A708-B2BB-A9F0-05F5DE607DC1}"/>
              </a:ext>
            </a:extLst>
          </p:cNvPr>
          <p:cNvSpPr>
            <a:spLocks noGrp="1"/>
          </p:cNvSpPr>
          <p:nvPr>
            <p:ph idx="1"/>
          </p:nvPr>
        </p:nvSpPr>
        <p:spPr>
          <a:xfrm>
            <a:off x="483093" y="405197"/>
            <a:ext cx="10515600" cy="6031113"/>
          </a:xfrm>
        </p:spPr>
        <p:txBody>
          <a:bodyPr/>
          <a:lstStyle/>
          <a:p>
            <a:pPr marL="0" indent="0">
              <a:buNone/>
            </a:pPr>
            <a:r>
              <a:rPr lang="ru-RU" dirty="0">
                <a:latin typeface="Times New Roman" panose="02020603050405020304" pitchFamily="18" charset="0"/>
                <a:cs typeface="Times New Roman" panose="02020603050405020304" pitchFamily="18" charset="0"/>
              </a:rPr>
              <a:t>Цель работы: создание ИС для работы с БД автосалона, которая будет обеспечивать удобное взаимодействие пользователей и персонала.</a:t>
            </a:r>
          </a:p>
          <a:p>
            <a:pPr marL="0" indent="0">
              <a:buNone/>
            </a:pPr>
            <a:r>
              <a:rPr lang="ru-RU" dirty="0">
                <a:latin typeface="Times New Roman" panose="02020603050405020304" pitchFamily="18" charset="0"/>
                <a:cs typeface="Times New Roman" panose="02020603050405020304" pitchFamily="18" charset="0"/>
              </a:rPr>
              <a:t>Задачи:</a:t>
            </a:r>
          </a:p>
          <a:p>
            <a:pPr algn="just">
              <a:lnSpc>
                <a:spcPct val="150000"/>
              </a:lnSpc>
              <a:spcAft>
                <a:spcPts val="700"/>
              </a:spcAft>
              <a:buSzPts val="1400"/>
            </a:pPr>
            <a:r>
              <a:rPr lang="ru-RU" dirty="0">
                <a:latin typeface="Times New Roman" panose="02020603050405020304" pitchFamily="18" charset="0"/>
                <a:cs typeface="Times New Roman" panose="02020603050405020304" pitchFamily="18" charset="0"/>
              </a:rPr>
              <a:t>Сравнить производительность СУБД и средств программирования</a:t>
            </a:r>
          </a:p>
          <a:p>
            <a:pPr algn="just">
              <a:lnSpc>
                <a:spcPct val="150000"/>
              </a:lnSpc>
              <a:spcAft>
                <a:spcPts val="700"/>
              </a:spcAft>
              <a:buSzPts val="1400"/>
            </a:pPr>
            <a:r>
              <a:rPr lang="ru-RU" dirty="0">
                <a:latin typeface="Times New Roman" panose="02020603050405020304" pitchFamily="18" charset="0"/>
                <a:cs typeface="Times New Roman" panose="02020603050405020304" pitchFamily="18" charset="0"/>
              </a:rPr>
              <a:t>Разработать модели данных</a:t>
            </a:r>
          </a:p>
          <a:p>
            <a:pPr algn="just">
              <a:lnSpc>
                <a:spcPct val="150000"/>
              </a:lnSpc>
              <a:spcAft>
                <a:spcPts val="700"/>
              </a:spcAft>
              <a:buSzPts val="1400"/>
            </a:pPr>
            <a:r>
              <a:rPr lang="ru-RU" dirty="0">
                <a:latin typeface="Times New Roman" panose="02020603050405020304" pitchFamily="18" charset="0"/>
                <a:cs typeface="Times New Roman" panose="02020603050405020304" pitchFamily="18" charset="0"/>
              </a:rPr>
              <a:t>Разработать базу данных</a:t>
            </a:r>
          </a:p>
          <a:p>
            <a:pPr algn="just">
              <a:lnSpc>
                <a:spcPct val="150000"/>
              </a:lnSpc>
              <a:spcAft>
                <a:spcPts val="700"/>
              </a:spcAft>
              <a:buSzPts val="1400"/>
            </a:pPr>
            <a:r>
              <a:rPr lang="ru-RU" dirty="0">
                <a:latin typeface="Times New Roman" panose="02020603050405020304" pitchFamily="18" charset="0"/>
                <a:cs typeface="Times New Roman" panose="02020603050405020304" pitchFamily="18" charset="0"/>
              </a:rPr>
              <a:t>Создать многопользовательское приложение</a:t>
            </a:r>
          </a:p>
        </p:txBody>
      </p:sp>
    </p:spTree>
    <p:extLst>
      <p:ext uri="{BB962C8B-B14F-4D97-AF65-F5344CB8AC3E}">
        <p14:creationId xmlns:p14="http://schemas.microsoft.com/office/powerpoint/2010/main" val="403628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44E2B8-1AA8-7C81-31DF-0719CFFB2A6C}"/>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F726718F-93FF-9C08-2CCC-887BBCDA75A7}"/>
              </a:ext>
            </a:extLst>
          </p:cNvPr>
          <p:cNvSpPr>
            <a:spLocks noGrp="1"/>
          </p:cNvSpPr>
          <p:nvPr>
            <p:ph idx="1"/>
          </p:nvPr>
        </p:nvSpPr>
        <p:spPr>
          <a:xfrm>
            <a:off x="838200" y="1825625"/>
            <a:ext cx="10515600" cy="2275858"/>
          </a:xfrm>
        </p:spPr>
        <p:txBody>
          <a:bodyPr/>
          <a:lstStyle/>
          <a:p>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В ходе данной курсовой работы были решены поставленные задачи, направленные на создание Автоматизированной Информационной Системы (АИС) для автосалона по аренде автомобилей. Основное внимание уделялось разработке базы данных, обеспечивающей эффективное управление данными. Использование такой системы позволяет автоматизировать процессы аренды автомобилей и оформления договоров.</a:t>
            </a:r>
          </a:p>
          <a:p>
            <a:endParaRPr lang="ru-RU" dirty="0"/>
          </a:p>
        </p:txBody>
      </p:sp>
    </p:spTree>
    <p:extLst>
      <p:ext uri="{BB962C8B-B14F-4D97-AF65-F5344CB8AC3E}">
        <p14:creationId xmlns:p14="http://schemas.microsoft.com/office/powerpoint/2010/main" val="24585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945F6B-4BA0-291D-E60C-5D005A929816}"/>
              </a:ext>
            </a:extLst>
          </p:cNvPr>
          <p:cNvSpPr>
            <a:spLocks noGrp="1"/>
          </p:cNvSpPr>
          <p:nvPr>
            <p:ph type="title"/>
          </p:nvPr>
        </p:nvSpPr>
        <p:spPr>
          <a:xfrm>
            <a:off x="838200" y="128726"/>
            <a:ext cx="10515600" cy="1325563"/>
          </a:xfrm>
        </p:spPr>
        <p:txBody>
          <a:bodyPr>
            <a:normAutofit/>
          </a:bodyPr>
          <a:lstStyle/>
          <a:p>
            <a:pPr algn="ctr"/>
            <a:r>
              <a:rPr lang="ru-RU" sz="4000" dirty="0">
                <a:latin typeface="Times New Roman" panose="02020603050405020304" pitchFamily="18" charset="0"/>
                <a:cs typeface="Times New Roman" panose="02020603050405020304" pitchFamily="18" charset="0"/>
              </a:rPr>
              <a:t>Сравнение языков программирования</a:t>
            </a:r>
          </a:p>
        </p:txBody>
      </p:sp>
      <p:graphicFrame>
        <p:nvGraphicFramePr>
          <p:cNvPr id="6" name="Объект 5">
            <a:extLst>
              <a:ext uri="{FF2B5EF4-FFF2-40B4-BE49-F238E27FC236}">
                <a16:creationId xmlns:a16="http://schemas.microsoft.com/office/drawing/2014/main" id="{C2ACC297-63FB-E0F5-B3D2-9F18F2A67C0C}"/>
              </a:ext>
            </a:extLst>
          </p:cNvPr>
          <p:cNvGraphicFramePr>
            <a:graphicFrameLocks noGrp="1"/>
          </p:cNvGraphicFramePr>
          <p:nvPr>
            <p:ph idx="1"/>
            <p:extLst>
              <p:ext uri="{D42A27DB-BD31-4B8C-83A1-F6EECF244321}">
                <p14:modId xmlns:p14="http://schemas.microsoft.com/office/powerpoint/2010/main" val="3888206514"/>
              </p:ext>
            </p:extLst>
          </p:nvPr>
        </p:nvGraphicFramePr>
        <p:xfrm>
          <a:off x="838200" y="1454289"/>
          <a:ext cx="10515597" cy="486010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5625373"/>
                    </a:ext>
                  </a:extLst>
                </a:gridCol>
                <a:gridCol w="3505199">
                  <a:extLst>
                    <a:ext uri="{9D8B030D-6E8A-4147-A177-3AD203B41FA5}">
                      <a16:colId xmlns:a16="http://schemas.microsoft.com/office/drawing/2014/main" val="2489207918"/>
                    </a:ext>
                  </a:extLst>
                </a:gridCol>
                <a:gridCol w="3505199">
                  <a:extLst>
                    <a:ext uri="{9D8B030D-6E8A-4147-A177-3AD203B41FA5}">
                      <a16:colId xmlns:a16="http://schemas.microsoft.com/office/drawing/2014/main" val="4029225108"/>
                    </a:ext>
                  </a:extLst>
                </a:gridCol>
              </a:tblGrid>
              <a:tr h="695692">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Критерий</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C++</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C#</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1357440"/>
                  </a:ext>
                </a:extLst>
              </a:tr>
              <a:tr h="695692">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Производительность</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Высокая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Средняя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3023765"/>
                  </a:ext>
                </a:extLst>
              </a:tr>
              <a:tr h="695692">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Сложность использования</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Сложная</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Простая</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789440"/>
                  </a:ext>
                </a:extLst>
              </a:tr>
              <a:tr h="695692">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Гибкость</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Высокая</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Средняя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2661828"/>
                  </a:ext>
                </a:extLst>
              </a:tr>
              <a:tr h="695692">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Интеграция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Ограниченная</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Отличная с .NET</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9006725"/>
                  </a:ext>
                </a:extLst>
              </a:tr>
              <a:tr h="695692">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Безопасность</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a:effectLst/>
                          <a:latin typeface="Times New Roman" panose="02020603050405020304" pitchFamily="18" charset="0"/>
                          <a:ea typeface="Calibri" panose="020F0502020204030204" pitchFamily="34" charset="0"/>
                          <a:cs typeface="Times New Roman" panose="02020603050405020304" pitchFamily="18" charset="0"/>
                        </a:rPr>
                        <a:t>Низкая (ручное управление памятью)</a:t>
                      </a:r>
                      <a:endParaRPr lang="ru-RU"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Высокая (автоматическая сборка мусора)</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9254350"/>
                  </a:ext>
                </a:extLst>
              </a:tr>
            </a:tbl>
          </a:graphicData>
        </a:graphic>
      </p:graphicFrame>
    </p:spTree>
    <p:extLst>
      <p:ext uri="{BB962C8B-B14F-4D97-AF65-F5344CB8AC3E}">
        <p14:creationId xmlns:p14="http://schemas.microsoft.com/office/powerpoint/2010/main" val="110671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B121ED-75C3-454B-4DBF-D4112137098F}"/>
              </a:ext>
            </a:extLst>
          </p:cNvPr>
          <p:cNvSpPr>
            <a:spLocks noGrp="1"/>
          </p:cNvSpPr>
          <p:nvPr>
            <p:ph type="title"/>
          </p:nvPr>
        </p:nvSpPr>
        <p:spPr>
          <a:xfrm>
            <a:off x="838200" y="18255"/>
            <a:ext cx="10515600" cy="1325563"/>
          </a:xfrm>
        </p:spPr>
        <p:txBody>
          <a:bodyPr>
            <a:normAutofit/>
          </a:bodyPr>
          <a:lstStyle/>
          <a:p>
            <a:pPr algn="ctr"/>
            <a:r>
              <a:rPr lang="ru-RU" sz="4000" dirty="0">
                <a:latin typeface="Times New Roman" panose="02020603050405020304" pitchFamily="18" charset="0"/>
                <a:cs typeface="Times New Roman" panose="02020603050405020304" pitchFamily="18" charset="0"/>
              </a:rPr>
              <a:t>Сравнение сред программирования</a:t>
            </a:r>
          </a:p>
        </p:txBody>
      </p:sp>
      <p:graphicFrame>
        <p:nvGraphicFramePr>
          <p:cNvPr id="3" name="Объект 2">
            <a:extLst>
              <a:ext uri="{FF2B5EF4-FFF2-40B4-BE49-F238E27FC236}">
                <a16:creationId xmlns:a16="http://schemas.microsoft.com/office/drawing/2014/main" id="{828874B6-CACD-0E00-2C33-6CE2C332E1C2}"/>
              </a:ext>
            </a:extLst>
          </p:cNvPr>
          <p:cNvGraphicFramePr>
            <a:graphicFrameLocks noGrp="1"/>
          </p:cNvGraphicFramePr>
          <p:nvPr>
            <p:ph idx="1"/>
            <p:extLst>
              <p:ext uri="{D42A27DB-BD31-4B8C-83A1-F6EECF244321}">
                <p14:modId xmlns:p14="http://schemas.microsoft.com/office/powerpoint/2010/main" val="3604537880"/>
              </p:ext>
            </p:extLst>
          </p:nvPr>
        </p:nvGraphicFramePr>
        <p:xfrm>
          <a:off x="838200" y="1233996"/>
          <a:ext cx="10515597" cy="457522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70362217"/>
                    </a:ext>
                  </a:extLst>
                </a:gridCol>
                <a:gridCol w="3505199">
                  <a:extLst>
                    <a:ext uri="{9D8B030D-6E8A-4147-A177-3AD203B41FA5}">
                      <a16:colId xmlns:a16="http://schemas.microsoft.com/office/drawing/2014/main" val="2338112341"/>
                    </a:ext>
                  </a:extLst>
                </a:gridCol>
                <a:gridCol w="3505199">
                  <a:extLst>
                    <a:ext uri="{9D8B030D-6E8A-4147-A177-3AD203B41FA5}">
                      <a16:colId xmlns:a16="http://schemas.microsoft.com/office/drawing/2014/main" val="2131045887"/>
                    </a:ext>
                  </a:extLst>
                </a:gridCol>
              </a:tblGrid>
              <a:tr h="708734">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Критерий</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Visual Studio</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Eclipse</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749394678"/>
                  </a:ext>
                </a:extLst>
              </a:tr>
              <a:tr h="708734">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Производительность</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497988068"/>
                  </a:ext>
                </a:extLst>
              </a:tr>
              <a:tr h="708734">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Простота</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Простая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Средняя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3106826445"/>
                  </a:ext>
                </a:extLst>
              </a:tr>
              <a:tr h="708734">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Гибкость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2264188968"/>
                  </a:ext>
                </a:extLst>
              </a:tr>
              <a:tr h="708734">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Интеграция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Отличная с экосистемой MS</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Кроссплатформенная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3317018954"/>
                  </a:ext>
                </a:extLst>
              </a:tr>
              <a:tr h="708734">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Безопасность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718841799"/>
                  </a:ext>
                </a:extLst>
              </a:tr>
            </a:tbl>
          </a:graphicData>
        </a:graphic>
      </p:graphicFrame>
    </p:spTree>
    <p:extLst>
      <p:ext uri="{BB962C8B-B14F-4D97-AF65-F5344CB8AC3E}">
        <p14:creationId xmlns:p14="http://schemas.microsoft.com/office/powerpoint/2010/main" val="239299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CB1841-7B30-BB5D-E36B-E7EB5FFF230E}"/>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Сравнение СУБД</a:t>
            </a:r>
          </a:p>
        </p:txBody>
      </p:sp>
      <p:graphicFrame>
        <p:nvGraphicFramePr>
          <p:cNvPr id="4" name="Объект 3">
            <a:extLst>
              <a:ext uri="{FF2B5EF4-FFF2-40B4-BE49-F238E27FC236}">
                <a16:creationId xmlns:a16="http://schemas.microsoft.com/office/drawing/2014/main" id="{1BF150E8-5A97-5EA1-593A-36CBDB4FC8E3}"/>
              </a:ext>
            </a:extLst>
          </p:cNvPr>
          <p:cNvGraphicFramePr>
            <a:graphicFrameLocks noGrp="1"/>
          </p:cNvGraphicFramePr>
          <p:nvPr>
            <p:ph idx="1"/>
            <p:extLst>
              <p:ext uri="{D42A27DB-BD31-4B8C-83A1-F6EECF244321}">
                <p14:modId xmlns:p14="http://schemas.microsoft.com/office/powerpoint/2010/main" val="653095015"/>
              </p:ext>
            </p:extLst>
          </p:nvPr>
        </p:nvGraphicFramePr>
        <p:xfrm>
          <a:off x="838200" y="1482571"/>
          <a:ext cx="10515597" cy="4427268"/>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72651742"/>
                    </a:ext>
                  </a:extLst>
                </a:gridCol>
                <a:gridCol w="3505199">
                  <a:extLst>
                    <a:ext uri="{9D8B030D-6E8A-4147-A177-3AD203B41FA5}">
                      <a16:colId xmlns:a16="http://schemas.microsoft.com/office/drawing/2014/main" val="500293341"/>
                    </a:ext>
                  </a:extLst>
                </a:gridCol>
                <a:gridCol w="3505199">
                  <a:extLst>
                    <a:ext uri="{9D8B030D-6E8A-4147-A177-3AD203B41FA5}">
                      <a16:colId xmlns:a16="http://schemas.microsoft.com/office/drawing/2014/main" val="1452178177"/>
                    </a:ext>
                  </a:extLst>
                </a:gridCol>
              </a:tblGrid>
              <a:tr h="679142">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Критерий</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SQLite</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MySQL</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292536110"/>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Производительность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3526845659"/>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Простота</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Простая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Средняя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533232088"/>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Гибкость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Низкая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2210665638"/>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Интеграция</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Локальное хранилище данных</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Веб-разработка</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2932383961"/>
                  </a:ext>
                </a:extLst>
              </a:tr>
              <a:tr h="679142">
                <a:tc>
                  <a:txBody>
                    <a:bodyPr/>
                    <a:lstStyle/>
                    <a:p>
                      <a:pPr algn="ctr">
                        <a:lnSpc>
                          <a:spcPct val="150000"/>
                        </a:lnSpc>
                        <a:spcAft>
                          <a:spcPts val="700"/>
                        </a:spcAft>
                      </a:pPr>
                      <a:r>
                        <a:rPr lang="ru-RU" sz="2400" kern="100">
                          <a:effectLst/>
                          <a:latin typeface="Times New Roman" panose="02020603050405020304" pitchFamily="18" charset="0"/>
                          <a:ea typeface="NSimSun" panose="02010609030101010101" pitchFamily="49" charset="-122"/>
                          <a:cs typeface="Arial" panose="020B0604020202020204" pitchFamily="34" charset="0"/>
                        </a:rPr>
                        <a:t>Безопасность</a:t>
                      </a:r>
                      <a:endParaRPr lang="ru-RU" sz="2400" kern="10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tc>
                  <a:txBody>
                    <a:bodyPr/>
                    <a:lstStyle/>
                    <a:p>
                      <a:pPr algn="ctr">
                        <a:lnSpc>
                          <a:spcPct val="150000"/>
                        </a:lnSpc>
                        <a:spcAft>
                          <a:spcPts val="700"/>
                        </a:spcAft>
                      </a:pPr>
                      <a:r>
                        <a:rPr lang="ru-RU" sz="2400" kern="100" dirty="0">
                          <a:effectLst/>
                          <a:latin typeface="Times New Roman" panose="02020603050405020304" pitchFamily="18" charset="0"/>
                          <a:ea typeface="NSimSun" panose="02010609030101010101" pitchFamily="49" charset="-122"/>
                          <a:cs typeface="Arial" panose="020B0604020202020204" pitchFamily="34" charset="0"/>
                        </a:rPr>
                        <a:t>Высокая</a:t>
                      </a:r>
                      <a:endParaRPr lang="ru-RU" sz="2400" kern="100" dirty="0">
                        <a:effectLst/>
                        <a:latin typeface="Liberation Serif"/>
                        <a:ea typeface="NSimSun" panose="02010609030101010101" pitchFamily="49" charset="-122"/>
                        <a:cs typeface="Arial" panose="020B0604020202020204" pitchFamily="34" charset="0"/>
                      </a:endParaRPr>
                    </a:p>
                  </a:txBody>
                  <a:tcPr marL="68580" marR="68580" marT="0" marB="0"/>
                </a:tc>
                <a:extLst>
                  <a:ext uri="{0D108BD9-81ED-4DB2-BD59-A6C34878D82A}">
                    <a16:rowId xmlns:a16="http://schemas.microsoft.com/office/drawing/2014/main" val="1301817312"/>
                  </a:ext>
                </a:extLst>
              </a:tr>
            </a:tbl>
          </a:graphicData>
        </a:graphic>
      </p:graphicFrame>
    </p:spTree>
    <p:extLst>
      <p:ext uri="{BB962C8B-B14F-4D97-AF65-F5344CB8AC3E}">
        <p14:creationId xmlns:p14="http://schemas.microsoft.com/office/powerpoint/2010/main" val="35028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F11194-E149-33AC-6F75-E16155A4F5D3}"/>
              </a:ext>
            </a:extLst>
          </p:cNvPr>
          <p:cNvSpPr>
            <a:spLocks noGrp="1"/>
          </p:cNvSpPr>
          <p:nvPr>
            <p:ph type="title"/>
          </p:nvPr>
        </p:nvSpPr>
        <p:spPr>
          <a:xfrm>
            <a:off x="838200" y="403225"/>
            <a:ext cx="10515600" cy="1325563"/>
          </a:xfrm>
        </p:spPr>
        <p:txBody>
          <a:bodyPr>
            <a:normAutofit/>
          </a:bodyPr>
          <a:lstStyle/>
          <a:p>
            <a:pPr algn="ctr"/>
            <a:r>
              <a:rPr lang="ru-RU" sz="4000" dirty="0">
                <a:latin typeface="Times New Roman" panose="02020603050405020304" pitchFamily="18" charset="0"/>
                <a:cs typeface="Times New Roman" panose="02020603050405020304" pitchFamily="18" charset="0"/>
              </a:rPr>
              <a:t>Описание предметной области</a:t>
            </a:r>
          </a:p>
        </p:txBody>
      </p:sp>
      <p:sp>
        <p:nvSpPr>
          <p:cNvPr id="6" name="Объект 5">
            <a:extLst>
              <a:ext uri="{FF2B5EF4-FFF2-40B4-BE49-F238E27FC236}">
                <a16:creationId xmlns:a16="http://schemas.microsoft.com/office/drawing/2014/main" id="{40847C90-630D-FA81-8C00-A59492325645}"/>
              </a:ext>
            </a:extLst>
          </p:cNvPr>
          <p:cNvSpPr>
            <a:spLocks noGrp="1"/>
          </p:cNvSpPr>
          <p:nvPr>
            <p:ph idx="1"/>
          </p:nvPr>
        </p:nvSpPr>
        <p:spPr/>
        <p:txBody>
          <a:bodyPr/>
          <a:lstStyle/>
          <a:p>
            <a:r>
              <a:rPr lang="ru-RU" sz="32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Предметная область — часть реального мира, данные о которой мы хотим отразить в базе данных.</a:t>
            </a:r>
          </a:p>
          <a:p>
            <a:r>
              <a:rPr lang="ru-RU" sz="3200" kern="100" dirty="0">
                <a:solidFill>
                  <a:srgbClr val="000000"/>
                </a:solidFill>
                <a:effectLst/>
                <a:latin typeface="Times New Roman" panose="02020603050405020304" pitchFamily="18" charset="0"/>
                <a:ea typeface="NSimSun" panose="02010609030101010101" pitchFamily="49" charset="-122"/>
                <a:cs typeface="Times New Roman" panose="02020603050405020304" pitchFamily="18" charset="0"/>
              </a:rPr>
              <a:t>Клиент, приходя в автосалон взаимодействует с продавцом, и исходя из его запроса продавец оформляет сделку. При аренде машины клиент получает договор купле-продажи с датой, маркой авто, условиями оплаты, номером продавца, заключившим сделку и сумму сделки. </a:t>
            </a:r>
            <a:endParaRPr lang="ru-RU" sz="3200" kern="100" dirty="0">
              <a:effectLst/>
              <a:latin typeface="Times New Roman" panose="02020603050405020304" pitchFamily="18" charset="0"/>
              <a:ea typeface="NSimSun" panose="02010609030101010101" pitchFamily="49" charset="-122"/>
              <a:cs typeface="Times New Roman" panose="02020603050405020304" pitchFamily="18" charset="0"/>
            </a:endParaRPr>
          </a:p>
          <a:p>
            <a:endParaRPr lang="ru-RU" dirty="0"/>
          </a:p>
        </p:txBody>
      </p:sp>
    </p:spTree>
    <p:extLst>
      <p:ext uri="{BB962C8B-B14F-4D97-AF65-F5344CB8AC3E}">
        <p14:creationId xmlns:p14="http://schemas.microsoft.com/office/powerpoint/2010/main" val="229259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F2EC7F-BA71-EE55-9C97-73DF8259414C}"/>
              </a:ext>
            </a:extLst>
          </p:cNvPr>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Аналоги</a:t>
            </a:r>
          </a:p>
        </p:txBody>
      </p:sp>
      <p:pic>
        <p:nvPicPr>
          <p:cNvPr id="1026" name="Picture 2" descr="Picture background">
            <a:extLst>
              <a:ext uri="{FF2B5EF4-FFF2-40B4-BE49-F238E27FC236}">
                <a16:creationId xmlns:a16="http://schemas.microsoft.com/office/drawing/2014/main" id="{83AB1783-AE42-E738-E398-82BECF3A5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5478" y="1997977"/>
            <a:ext cx="4098359" cy="23076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cture background">
            <a:extLst>
              <a:ext uri="{FF2B5EF4-FFF2-40B4-BE49-F238E27FC236}">
                <a16:creationId xmlns:a16="http://schemas.microsoft.com/office/drawing/2014/main" id="{164929A9-2E88-1E09-BA91-092E1EFDE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35035"/>
            <a:ext cx="4477245" cy="999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52CB98-2B93-1BA9-1F1B-29A64EA270E9}"/>
              </a:ext>
            </a:extLst>
          </p:cNvPr>
          <p:cNvSpPr txBox="1"/>
          <p:nvPr/>
        </p:nvSpPr>
        <p:spPr>
          <a:xfrm>
            <a:off x="1144351" y="3769438"/>
            <a:ext cx="4477245"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Рис. 1 – </a:t>
            </a:r>
            <a:r>
              <a:rPr lang="en-US" sz="3600" dirty="0">
                <a:latin typeface="Times New Roman" panose="02020603050405020304" pitchFamily="18" charset="0"/>
                <a:cs typeface="Times New Roman" panose="02020603050405020304" pitchFamily="18" charset="0"/>
              </a:rPr>
              <a:t>Kayak.com</a:t>
            </a:r>
            <a:endParaRPr lang="ru-RU"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AD23301-9BB5-0E8D-B027-81DFFB7C4006}"/>
              </a:ext>
            </a:extLst>
          </p:cNvPr>
          <p:cNvSpPr txBox="1"/>
          <p:nvPr/>
        </p:nvSpPr>
        <p:spPr>
          <a:xfrm>
            <a:off x="6458938" y="3769437"/>
            <a:ext cx="4588711"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Рис. </a:t>
            </a:r>
            <a:r>
              <a:rPr lang="en-US" sz="3600" dirty="0">
                <a:latin typeface="Times New Roman" panose="02020603050405020304" pitchFamily="18" charset="0"/>
                <a:cs typeface="Times New Roman" panose="02020603050405020304" pitchFamily="18" charset="0"/>
              </a:rPr>
              <a:t>2</a:t>
            </a:r>
            <a:r>
              <a:rPr lang="ru-RU" sz="3600" dirty="0">
                <a:latin typeface="Times New Roman" panose="02020603050405020304" pitchFamily="18" charset="0"/>
                <a:cs typeface="Times New Roman" panose="02020603050405020304" pitchFamily="18" charset="0"/>
              </a:rPr>
              <a:t> – </a:t>
            </a:r>
            <a:r>
              <a:rPr lang="en-US" sz="3600" dirty="0">
                <a:latin typeface="Times New Roman" panose="02020603050405020304" pitchFamily="18" charset="0"/>
                <a:cs typeface="Times New Roman" panose="02020603050405020304" pitchFamily="18" charset="0"/>
              </a:rPr>
              <a:t>1C</a:t>
            </a:r>
            <a:r>
              <a:rPr lang="ru-RU" sz="3600" dirty="0">
                <a:latin typeface="Times New Roman" panose="02020603050405020304" pitchFamily="18" charset="0"/>
                <a:cs typeface="Times New Roman" panose="02020603050405020304" pitchFamily="18" charset="0"/>
              </a:rPr>
              <a:t> Автодилер</a:t>
            </a:r>
          </a:p>
        </p:txBody>
      </p:sp>
    </p:spTree>
    <p:extLst>
      <p:ext uri="{BB962C8B-B14F-4D97-AF65-F5344CB8AC3E}">
        <p14:creationId xmlns:p14="http://schemas.microsoft.com/office/powerpoint/2010/main" val="202262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296C32-361E-4F35-48CB-44E202F5F2D1}"/>
              </a:ext>
            </a:extLst>
          </p:cNvPr>
          <p:cNvSpPr>
            <a:spLocks noGrp="1"/>
          </p:cNvSpPr>
          <p:nvPr>
            <p:ph type="title"/>
          </p:nvPr>
        </p:nvSpPr>
        <p:spPr>
          <a:xfrm>
            <a:off x="2684016" y="0"/>
            <a:ext cx="5937681" cy="1005723"/>
          </a:xfrm>
        </p:spPr>
        <p:txBody>
          <a:bodyPr>
            <a:normAutofit/>
          </a:bodyPr>
          <a:lstStyle/>
          <a:p>
            <a:pPr algn="ctr"/>
            <a:r>
              <a:rPr lang="ru-RU" sz="4000" dirty="0">
                <a:latin typeface="Times New Roman" panose="02020603050405020304" pitchFamily="18" charset="0"/>
                <a:cs typeface="Times New Roman" panose="02020603050405020304" pitchFamily="18" charset="0"/>
              </a:rPr>
              <a:t>Концептуальная модель</a:t>
            </a:r>
          </a:p>
        </p:txBody>
      </p:sp>
      <p:pic>
        <p:nvPicPr>
          <p:cNvPr id="10" name="Рисунок 9">
            <a:extLst>
              <a:ext uri="{FF2B5EF4-FFF2-40B4-BE49-F238E27FC236}">
                <a16:creationId xmlns:a16="http://schemas.microsoft.com/office/drawing/2014/main" id="{FD3CC506-F9FD-08BB-052D-3AF030C2DB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9422" y="1005723"/>
            <a:ext cx="7698562" cy="5297423"/>
          </a:xfrm>
          <a:prstGeom prst="rect">
            <a:avLst/>
          </a:prstGeom>
          <a:noFill/>
          <a:ln>
            <a:noFill/>
          </a:ln>
        </p:spPr>
      </p:pic>
      <p:sp>
        <p:nvSpPr>
          <p:cNvPr id="11" name="TextBox 10">
            <a:extLst>
              <a:ext uri="{FF2B5EF4-FFF2-40B4-BE49-F238E27FC236}">
                <a16:creationId xmlns:a16="http://schemas.microsoft.com/office/drawing/2014/main" id="{239B2CEA-ED98-C672-B980-3BC880BA1C3A}"/>
              </a:ext>
            </a:extLst>
          </p:cNvPr>
          <p:cNvSpPr txBox="1"/>
          <p:nvPr/>
        </p:nvSpPr>
        <p:spPr>
          <a:xfrm>
            <a:off x="3570303" y="6205491"/>
            <a:ext cx="5051394"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3 – Концептуальная модель данных</a:t>
            </a:r>
          </a:p>
        </p:txBody>
      </p:sp>
    </p:spTree>
    <p:extLst>
      <p:ext uri="{BB962C8B-B14F-4D97-AF65-F5344CB8AC3E}">
        <p14:creationId xmlns:p14="http://schemas.microsoft.com/office/powerpoint/2010/main" val="99271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162DD5-3418-0E76-B7E3-EB0AD6E0D271}"/>
              </a:ext>
            </a:extLst>
          </p:cNvPr>
          <p:cNvSpPr>
            <a:spLocks noGrp="1"/>
          </p:cNvSpPr>
          <p:nvPr>
            <p:ph type="title"/>
          </p:nvPr>
        </p:nvSpPr>
        <p:spPr>
          <a:xfrm>
            <a:off x="838200" y="152062"/>
            <a:ext cx="10515600" cy="407232"/>
          </a:xfrm>
        </p:spPr>
        <p:txBody>
          <a:bodyPr>
            <a:noAutofit/>
          </a:bodyPr>
          <a:lstStyle/>
          <a:p>
            <a:pPr algn="ctr"/>
            <a:r>
              <a:rPr lang="ru-RU" sz="4000" dirty="0">
                <a:latin typeface="Times New Roman" panose="02020603050405020304" pitchFamily="18" charset="0"/>
                <a:cs typeface="Times New Roman" panose="02020603050405020304" pitchFamily="18" charset="0"/>
              </a:rPr>
              <a:t>Логическая модель</a:t>
            </a:r>
          </a:p>
        </p:txBody>
      </p:sp>
      <p:pic>
        <p:nvPicPr>
          <p:cNvPr id="9" name="Рисунок 8">
            <a:extLst>
              <a:ext uri="{FF2B5EF4-FFF2-40B4-BE49-F238E27FC236}">
                <a16:creationId xmlns:a16="http://schemas.microsoft.com/office/drawing/2014/main" id="{14CFF710-9A43-846F-9DEC-C03BE23CCDE2}"/>
              </a:ext>
            </a:extLst>
          </p:cNvPr>
          <p:cNvPicPr>
            <a:picLocks noChangeAspect="1"/>
          </p:cNvPicPr>
          <p:nvPr/>
        </p:nvPicPr>
        <p:blipFill>
          <a:blip r:embed="rId2"/>
          <a:stretch>
            <a:fillRect/>
          </a:stretch>
        </p:blipFill>
        <p:spPr>
          <a:xfrm>
            <a:off x="1411548" y="626208"/>
            <a:ext cx="8877670" cy="5605584"/>
          </a:xfrm>
          <a:prstGeom prst="rect">
            <a:avLst/>
          </a:prstGeom>
        </p:spPr>
      </p:pic>
      <p:sp>
        <p:nvSpPr>
          <p:cNvPr id="10" name="TextBox 9">
            <a:extLst>
              <a:ext uri="{FF2B5EF4-FFF2-40B4-BE49-F238E27FC236}">
                <a16:creationId xmlns:a16="http://schemas.microsoft.com/office/drawing/2014/main" id="{4EBD46A1-351D-A744-A55A-6DE140C1C783}"/>
              </a:ext>
            </a:extLst>
          </p:cNvPr>
          <p:cNvSpPr txBox="1"/>
          <p:nvPr/>
        </p:nvSpPr>
        <p:spPr>
          <a:xfrm>
            <a:off x="3863266" y="6336606"/>
            <a:ext cx="4465468"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 4 – Логическая модель данных</a:t>
            </a:r>
          </a:p>
        </p:txBody>
      </p:sp>
    </p:spTree>
    <p:extLst>
      <p:ext uri="{BB962C8B-B14F-4D97-AF65-F5344CB8AC3E}">
        <p14:creationId xmlns:p14="http://schemas.microsoft.com/office/powerpoint/2010/main" val="424776140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582</Words>
  <Application>Microsoft Office PowerPoint</Application>
  <PresentationFormat>Широкоэкранный</PresentationFormat>
  <Paragraphs>123</Paragraphs>
  <Slides>20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Calibri</vt:lpstr>
      <vt:lpstr>Calibri Light</vt:lpstr>
      <vt:lpstr>Liberation Serif</vt:lpstr>
      <vt:lpstr>Times New Roman</vt:lpstr>
      <vt:lpstr>Тема Office</vt:lpstr>
      <vt:lpstr>АИС салона по аренде автомобилей</vt:lpstr>
      <vt:lpstr>Презентация PowerPoint</vt:lpstr>
      <vt:lpstr>Сравнение языков программирования</vt:lpstr>
      <vt:lpstr>Сравнение сред программирования</vt:lpstr>
      <vt:lpstr>Сравнение СУБД</vt:lpstr>
      <vt:lpstr>Описание предметной области</vt:lpstr>
      <vt:lpstr>Аналоги</vt:lpstr>
      <vt:lpstr>Концептуальная модель</vt:lpstr>
      <vt:lpstr>Логическая модель</vt:lpstr>
      <vt:lpstr>Физическая модель</vt:lpstr>
      <vt:lpstr>Создание таблиц</vt:lpstr>
      <vt:lpstr>Создание таблиц</vt:lpstr>
      <vt:lpstr>Создание SQL-запросов</vt:lpstr>
      <vt:lpstr>Создание SQL-запросов</vt:lpstr>
      <vt:lpstr>Создание многопользовательского приложения</vt:lpstr>
      <vt:lpstr>Создание многопользовательского приложения</vt:lpstr>
      <vt:lpstr>Создание многопользовательского приложения</vt:lpstr>
      <vt:lpstr>Создание многопользовательского приложения</vt:lpstr>
      <vt:lpstr>Создание многопользовательского приложения</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программы для поиска наибольшего общего делителя двух чисел с использованием алгоритма Евклида и стандартных STL контейнеров</dc:title>
  <dc:creator>Ирина Фадеева</dc:creator>
  <cp:lastModifiedBy>Ирина Фадеева</cp:lastModifiedBy>
  <cp:revision>9</cp:revision>
  <dcterms:created xsi:type="dcterms:W3CDTF">2024-04-14T08:58:09Z</dcterms:created>
  <dcterms:modified xsi:type="dcterms:W3CDTF">2024-12-02T09:25:03Z</dcterms:modified>
</cp:coreProperties>
</file>