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hyperlink" Target="https://github.com/Nikilraj25/TNSDC-GENERATIVE-AI/upload"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5231286" y="4035159"/>
            <a:ext cx="2409825"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object 7"/>
          <p:cNvSpPr txBox="1">
            <a:spLocks/>
          </p:cNvSpPr>
          <p:nvPr/>
        </p:nvSpPr>
        <p:spPr>
          <a:xfrm>
            <a:off x="2636435" y="2495655"/>
            <a:ext cx="6610350" cy="386003"/>
          </a:xfrm>
          <a:prstGeom prst="rect">
            <a:avLst/>
          </a:prstGeom>
        </p:spPr>
        <p:txBody>
          <a:bodyPr vert="horz" wrap="square" lIns="0" tIns="16510" rIns="0" bIns="0" rtlCol="0">
            <a:spAutoFit/>
          </a:bodyPr>
          <a:lstStyle>
            <a:lvl1pPr>
              <a:defRPr sz="3200" b="0" i="0">
                <a:solidFill>
                  <a:schemeClr val="tx1"/>
                </a:solidFill>
                <a:latin typeface="Trebuchet MS"/>
                <a:ea typeface="+mj-ea"/>
                <a:cs typeface="Trebuchet MS"/>
              </a:defRPr>
            </a:lvl1pPr>
          </a:lstStyle>
          <a:p>
            <a:pPr marL="3213735">
              <a:spcBef>
                <a:spcPts val="130"/>
              </a:spcBef>
            </a:pPr>
            <a:r>
              <a:rPr lang="en-US" sz="2400" kern="0" spc="15" dirty="0" smtClean="0"/>
              <a:t>NIKILRAJ.L</a:t>
            </a:r>
            <a:endParaRPr lang="en-US" sz="2400" kern="0" spc="15" dirty="0"/>
          </a:p>
        </p:txBody>
      </p:sp>
      <p:sp>
        <p:nvSpPr>
          <p:cNvPr id="15" name="object 7"/>
          <p:cNvSpPr txBox="1">
            <a:spLocks/>
          </p:cNvSpPr>
          <p:nvPr/>
        </p:nvSpPr>
        <p:spPr>
          <a:xfrm>
            <a:off x="2629611" y="3021686"/>
            <a:ext cx="7613176" cy="386003"/>
          </a:xfrm>
          <a:prstGeom prst="rect">
            <a:avLst/>
          </a:prstGeom>
        </p:spPr>
        <p:txBody>
          <a:bodyPr vert="horz" wrap="square" lIns="0" tIns="16510" rIns="0" bIns="0" rtlCol="0">
            <a:spAutoFit/>
          </a:bodyPr>
          <a:lstStyle>
            <a:lvl1pPr>
              <a:defRPr sz="3200" b="0" i="0">
                <a:solidFill>
                  <a:schemeClr val="tx1"/>
                </a:solidFill>
                <a:latin typeface="Trebuchet MS"/>
                <a:ea typeface="+mj-ea"/>
                <a:cs typeface="Trebuchet MS"/>
              </a:defRPr>
            </a:lvl1pPr>
          </a:lstStyle>
          <a:p>
            <a:pPr marL="3213735">
              <a:spcBef>
                <a:spcPts val="130"/>
              </a:spcBef>
            </a:pPr>
            <a:r>
              <a:rPr lang="en-US" sz="2400" kern="0" spc="15" dirty="0" smtClean="0"/>
              <a:t>REGNO.NO:au813821205014</a:t>
            </a:r>
            <a:endParaRPr lang="en-US" sz="2400" kern="0" spc="15"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1" name="Picture 10" descr="https://lh7-us.googleusercontent.com/zvq0MmI_NnlZefkLU9WKSZdhOrzMvZhn0U5i84Vq4n333BVVvtwd8CcZK2Rgfr-BP7flnqjihwpJUAehLgOMqO_s07WUax1z6zQCedFLoXPV_BmLnmziJZpLngEF4Xh9760NilUzn7xqxwg=s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425" y="1371600"/>
            <a:ext cx="5200650" cy="229552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219200" y="4419600"/>
            <a:ext cx="8591550" cy="369332"/>
          </a:xfrm>
          <a:prstGeom prst="rect">
            <a:avLst/>
          </a:prstGeom>
          <a:noFill/>
        </p:spPr>
        <p:txBody>
          <a:bodyPr wrap="square" rtlCol="0">
            <a:spAutoFit/>
          </a:bodyPr>
          <a:lstStyle/>
          <a:p>
            <a:r>
              <a:rPr lang="en-IN" dirty="0">
                <a:hlinkClick r:id="rId4"/>
              </a:rPr>
              <a:t>https://github.com/Nikilraj25/TNSDC-GENERATIVE-AI/upload</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10124515" y="192405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23837" y="838200"/>
            <a:ext cx="6800534" cy="1247777"/>
          </a:xfrm>
          <a:prstGeom prst="rect">
            <a:avLst/>
          </a:prstGeom>
        </p:spPr>
        <p:txBody>
          <a:bodyPr vert="horz" wrap="square" lIns="0" tIns="16510" rIns="0" bIns="0" rtlCol="0">
            <a:spAutoFit/>
          </a:bodyPr>
          <a:lstStyle/>
          <a:p>
            <a:pPr marL="12700">
              <a:lnSpc>
                <a:spcPct val="100000"/>
              </a:lnSpc>
              <a:spcBef>
                <a:spcPts val="130"/>
              </a:spcBef>
            </a:pPr>
            <a:r>
              <a:rPr lang="en-US" sz="4000" dirty="0"/>
              <a:t>FACIAL IMAGE GENERATION WITH STYLE GAN</a:t>
            </a:r>
            <a:endParaRPr sz="40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3" name="Pictur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76489" y="2085977"/>
            <a:ext cx="5686612" cy="3990973"/>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2129"/>
          </a:xfrm>
          <a:prstGeom prst="rect">
            <a:avLst/>
          </a:prstGeom>
        </p:spPr>
        <p:txBody>
          <a:bodyPr vert="horz" wrap="square" lIns="0" tIns="13335" rIns="0" bIns="0" rtlCol="0">
            <a:spAutoFit/>
          </a:bodyPr>
          <a:lstStyle/>
          <a:p>
            <a:pPr marL="12700">
              <a:lnSpc>
                <a:spcPct val="100000"/>
              </a:lnSpc>
              <a:spcBef>
                <a:spcPts val="105"/>
              </a:spcBef>
            </a:pPr>
            <a:r>
              <a:rPr spc="25" dirty="0" smtClean="0"/>
              <a:t>A</a:t>
            </a:r>
            <a:r>
              <a:rPr spc="-5" dirty="0" smtClean="0"/>
              <a:t>G</a:t>
            </a:r>
            <a:r>
              <a:rPr spc="-35" dirty="0" smtClean="0"/>
              <a:t>E</a:t>
            </a:r>
            <a:r>
              <a:rPr spc="15" dirty="0" smtClean="0"/>
              <a:t>N</a:t>
            </a:r>
            <a:r>
              <a:rPr dirty="0" smtClean="0"/>
              <a:t>D</a:t>
            </a:r>
            <a:r>
              <a:rPr lang="en-US" dirty="0" smtClean="0"/>
              <a:t>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flipH="1">
            <a:off x="2923063" y="1704276"/>
            <a:ext cx="4662966" cy="461665"/>
          </a:xfrm>
          <a:prstGeom prst="rect">
            <a:avLst/>
          </a:prstGeom>
          <a:noFill/>
        </p:spPr>
        <p:txBody>
          <a:bodyPr wrap="square" rtlCol="0">
            <a:spAutoFit/>
          </a:bodyPr>
          <a:lstStyle/>
          <a:p>
            <a:r>
              <a:rPr lang="en-US" sz="2400" dirty="0" smtClean="0">
                <a:latin typeface="Trebuchet MS" panose="020B0603020202020204" pitchFamily="34" charset="0"/>
              </a:rPr>
              <a:t>PROBLEM STATEMENT</a:t>
            </a:r>
            <a:endParaRPr lang="en-IN" sz="2400" dirty="0">
              <a:latin typeface="Trebuchet MS" panose="020B0603020202020204" pitchFamily="34" charset="0"/>
            </a:endParaRPr>
          </a:p>
        </p:txBody>
      </p:sp>
      <p:sp>
        <p:nvSpPr>
          <p:cNvPr id="25" name="TextBox 24"/>
          <p:cNvSpPr txBox="1"/>
          <p:nvPr/>
        </p:nvSpPr>
        <p:spPr>
          <a:xfrm flipH="1">
            <a:off x="2873126" y="3030535"/>
            <a:ext cx="6579447" cy="461665"/>
          </a:xfrm>
          <a:prstGeom prst="rect">
            <a:avLst/>
          </a:prstGeom>
          <a:noFill/>
        </p:spPr>
        <p:txBody>
          <a:bodyPr wrap="square" rtlCol="0">
            <a:spAutoFit/>
          </a:bodyPr>
          <a:lstStyle/>
          <a:p>
            <a:r>
              <a:rPr lang="en-US" sz="2400" dirty="0" smtClean="0">
                <a:latin typeface="Trebuchet MS" panose="020B0603020202020204" pitchFamily="34" charset="0"/>
              </a:rPr>
              <a:t>OUR SOLUTION AND ITS VALUE PROPOSITION</a:t>
            </a:r>
            <a:endParaRPr lang="en-IN" sz="2400" dirty="0">
              <a:latin typeface="Trebuchet MS" panose="020B0603020202020204" pitchFamily="34" charset="0"/>
            </a:endParaRPr>
          </a:p>
        </p:txBody>
      </p:sp>
      <p:sp>
        <p:nvSpPr>
          <p:cNvPr id="29" name="TextBox 28"/>
          <p:cNvSpPr txBox="1"/>
          <p:nvPr/>
        </p:nvSpPr>
        <p:spPr>
          <a:xfrm flipH="1">
            <a:off x="2925284" y="2129248"/>
            <a:ext cx="4662966" cy="461665"/>
          </a:xfrm>
          <a:prstGeom prst="rect">
            <a:avLst/>
          </a:prstGeom>
          <a:noFill/>
        </p:spPr>
        <p:txBody>
          <a:bodyPr wrap="square" rtlCol="0">
            <a:spAutoFit/>
          </a:bodyPr>
          <a:lstStyle/>
          <a:p>
            <a:r>
              <a:rPr lang="en-US" sz="2400" dirty="0" smtClean="0">
                <a:latin typeface="Trebuchet MS" panose="020B0603020202020204" pitchFamily="34" charset="0"/>
              </a:rPr>
              <a:t>PROJECT OVERVIEW</a:t>
            </a:r>
            <a:endParaRPr lang="en-IN" sz="2400" dirty="0">
              <a:latin typeface="Trebuchet MS" panose="020B0603020202020204" pitchFamily="34" charset="0"/>
            </a:endParaRPr>
          </a:p>
        </p:txBody>
      </p:sp>
      <p:sp>
        <p:nvSpPr>
          <p:cNvPr id="30" name="TextBox 29"/>
          <p:cNvSpPr txBox="1"/>
          <p:nvPr/>
        </p:nvSpPr>
        <p:spPr>
          <a:xfrm flipH="1">
            <a:off x="2876040" y="3525616"/>
            <a:ext cx="5709160" cy="461665"/>
          </a:xfrm>
          <a:prstGeom prst="rect">
            <a:avLst/>
          </a:prstGeom>
          <a:noFill/>
        </p:spPr>
        <p:txBody>
          <a:bodyPr wrap="square" rtlCol="0">
            <a:spAutoFit/>
          </a:bodyPr>
          <a:lstStyle/>
          <a:p>
            <a:r>
              <a:rPr lang="en-US" sz="2400" spc="15" dirty="0" smtClean="0">
                <a:latin typeface="Trebuchet MS" panose="020B0603020202020204" pitchFamily="34" charset="0"/>
              </a:rPr>
              <a:t>STANDOUT FEATURES INOUR SOLUTION</a:t>
            </a:r>
            <a:endParaRPr lang="en-IN" sz="2400" dirty="0">
              <a:latin typeface="Trebuchet MS" panose="020B0603020202020204" pitchFamily="34" charset="0"/>
            </a:endParaRPr>
          </a:p>
        </p:txBody>
      </p:sp>
      <p:sp>
        <p:nvSpPr>
          <p:cNvPr id="31" name="Rectangle 30"/>
          <p:cNvSpPr/>
          <p:nvPr/>
        </p:nvSpPr>
        <p:spPr>
          <a:xfrm>
            <a:off x="2807853" y="2579891"/>
            <a:ext cx="3763723" cy="461665"/>
          </a:xfrm>
          <a:prstGeom prst="rect">
            <a:avLst/>
          </a:prstGeom>
        </p:spPr>
        <p:txBody>
          <a:bodyPr wrap="none">
            <a:spAutoFit/>
          </a:bodyPr>
          <a:lstStyle/>
          <a:p>
            <a:r>
              <a:rPr lang="en-US" dirty="0" smtClean="0">
                <a:latin typeface="Trebuchet MS" panose="020B0603020202020204" pitchFamily="34" charset="0"/>
              </a:rPr>
              <a:t> </a:t>
            </a:r>
            <a:r>
              <a:rPr lang="en-US" sz="2400" spc="10" dirty="0" smtClean="0">
                <a:latin typeface="Trebuchet MS" panose="020B0603020202020204" pitchFamily="34" charset="0"/>
              </a:rPr>
              <a:t>WHO ARE THE END USERS</a:t>
            </a:r>
            <a:endParaRPr lang="en-IN" dirty="0"/>
          </a:p>
        </p:txBody>
      </p:sp>
      <p:sp>
        <p:nvSpPr>
          <p:cNvPr id="32" name="TextBox 31"/>
          <p:cNvSpPr txBox="1"/>
          <p:nvPr/>
        </p:nvSpPr>
        <p:spPr>
          <a:xfrm flipH="1">
            <a:off x="2924767" y="4018034"/>
            <a:ext cx="4662966" cy="461665"/>
          </a:xfrm>
          <a:prstGeom prst="rect">
            <a:avLst/>
          </a:prstGeom>
          <a:noFill/>
        </p:spPr>
        <p:txBody>
          <a:bodyPr wrap="square" rtlCol="0">
            <a:spAutoFit/>
          </a:bodyPr>
          <a:lstStyle/>
          <a:p>
            <a:r>
              <a:rPr lang="en-US" sz="2400" dirty="0" smtClean="0">
                <a:latin typeface="Trebuchet MS" panose="020B0603020202020204" pitchFamily="34" charset="0"/>
              </a:rPr>
              <a:t>MODELING</a:t>
            </a:r>
            <a:endParaRPr lang="en-IN" sz="2400" dirty="0">
              <a:latin typeface="Trebuchet MS" panose="020B0603020202020204" pitchFamily="34" charset="0"/>
            </a:endParaRPr>
          </a:p>
        </p:txBody>
      </p:sp>
      <p:sp>
        <p:nvSpPr>
          <p:cNvPr id="33" name="TextBox 32"/>
          <p:cNvSpPr txBox="1"/>
          <p:nvPr/>
        </p:nvSpPr>
        <p:spPr>
          <a:xfrm flipH="1">
            <a:off x="2911966" y="4504521"/>
            <a:ext cx="4662966" cy="461665"/>
          </a:xfrm>
          <a:prstGeom prst="rect">
            <a:avLst/>
          </a:prstGeom>
          <a:noFill/>
        </p:spPr>
        <p:txBody>
          <a:bodyPr wrap="square" rtlCol="0">
            <a:spAutoFit/>
          </a:bodyPr>
          <a:lstStyle/>
          <a:p>
            <a:r>
              <a:rPr lang="en-US" sz="2400" dirty="0" smtClean="0">
                <a:latin typeface="Trebuchet MS" panose="020B0603020202020204" pitchFamily="34" charset="0"/>
              </a:rPr>
              <a:t>RESULTS</a:t>
            </a:r>
            <a:endParaRPr lang="en-IN" sz="2400" dirty="0">
              <a:latin typeface="Trebuchet MS" panose="020B0603020202020204" pitchFamily="34" charset="0"/>
            </a:endParaRPr>
          </a:p>
        </p:txBody>
      </p:sp>
      <p:sp>
        <p:nvSpPr>
          <p:cNvPr id="37" name="Right Arrow 36"/>
          <p:cNvSpPr/>
          <p:nvPr/>
        </p:nvSpPr>
        <p:spPr>
          <a:xfrm>
            <a:off x="2368200" y="1838038"/>
            <a:ext cx="333375" cy="194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1" name="Right Arrow 40"/>
          <p:cNvSpPr/>
          <p:nvPr/>
        </p:nvSpPr>
        <p:spPr>
          <a:xfrm>
            <a:off x="2368200" y="2217310"/>
            <a:ext cx="333375" cy="194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2" name="Right Arrow 41"/>
          <p:cNvSpPr/>
          <p:nvPr/>
        </p:nvSpPr>
        <p:spPr>
          <a:xfrm>
            <a:off x="2368200" y="2712146"/>
            <a:ext cx="333375" cy="194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3" name="Right Arrow 42"/>
          <p:cNvSpPr/>
          <p:nvPr/>
        </p:nvSpPr>
        <p:spPr>
          <a:xfrm>
            <a:off x="2368200" y="3164297"/>
            <a:ext cx="333375" cy="194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4" name="Right Arrow 43"/>
          <p:cNvSpPr/>
          <p:nvPr/>
        </p:nvSpPr>
        <p:spPr>
          <a:xfrm>
            <a:off x="2368199" y="3640060"/>
            <a:ext cx="333375" cy="194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5" name="Right Arrow 44"/>
          <p:cNvSpPr/>
          <p:nvPr/>
        </p:nvSpPr>
        <p:spPr>
          <a:xfrm>
            <a:off x="2368199" y="4134896"/>
            <a:ext cx="333375" cy="194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6" name="Right Arrow 45"/>
          <p:cNvSpPr/>
          <p:nvPr/>
        </p:nvSpPr>
        <p:spPr>
          <a:xfrm>
            <a:off x="2369041" y="4568661"/>
            <a:ext cx="333375" cy="194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4038600"/>
            <a:ext cx="2457450" cy="281940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10600" y="5902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43618" y="823238"/>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p:cNvSpPr txBox="1"/>
          <p:nvPr/>
        </p:nvSpPr>
        <p:spPr>
          <a:xfrm>
            <a:off x="1524834" y="1726867"/>
            <a:ext cx="8991600" cy="3416320"/>
          </a:xfrm>
          <a:prstGeom prst="rect">
            <a:avLst/>
          </a:prstGeom>
          <a:noFill/>
        </p:spPr>
        <p:txBody>
          <a:bodyPr wrap="square" rtlCol="0">
            <a:spAutoFit/>
          </a:bodyPr>
          <a:lstStyle/>
          <a:p>
            <a:endParaRPr lang="en-US" sz="2400" b="1" dirty="0" smtClean="0">
              <a:latin typeface="Trebuchet MS" panose="020B0603020202020204" pitchFamily="34" charset="0"/>
            </a:endParaRPr>
          </a:p>
          <a:p>
            <a:r>
              <a:rPr lang="en-US" sz="2400" dirty="0" smtClean="0">
                <a:effectLst/>
                <a:latin typeface="Trebuchet MS" panose="020B0603020202020204" pitchFamily="34" charset="0"/>
              </a:rPr>
              <a:t>The task of generating realistic facial images has always been a challenge in the field of computer vision. Traditional methods often result in blurry or distorted images that lack fine details and naturalness. This limits their usefulness in applications such as virtual reality, gaming, and character design. The goal of this project is to develop a facial image generation model that can produce high-quality, diverse, and realistic images.</a:t>
            </a:r>
            <a:endParaRPr lang="en-US" sz="2400" dirty="0" smtClean="0">
              <a:latin typeface="Trebuchet MS" panose="020B0603020202020204" pitchFamily="34" charset="0"/>
            </a:endParaRPr>
          </a:p>
          <a:p>
            <a:endParaRPr lang="en-IN" sz="2400" dirty="0">
              <a:latin typeface="Trebuchet MS" panose="020B0603020202020204" pitchFamily="34" charset="0"/>
            </a:endParaRPr>
          </a:p>
        </p:txBody>
      </p:sp>
      <p:sp>
        <p:nvSpPr>
          <p:cNvPr id="13" name="Right Arrow 12"/>
          <p:cNvSpPr/>
          <p:nvPr/>
        </p:nvSpPr>
        <p:spPr>
          <a:xfrm>
            <a:off x="1066800" y="2209800"/>
            <a:ext cx="333375" cy="194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525000" y="3505200"/>
            <a:ext cx="2971800" cy="3159907"/>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726341"/>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739775" y="2019300"/>
            <a:ext cx="9471025" cy="4216539"/>
          </a:xfrm>
          <a:prstGeom prst="rect">
            <a:avLst/>
          </a:prstGeom>
          <a:noFill/>
        </p:spPr>
        <p:txBody>
          <a:bodyPr wrap="square" rtlCol="0">
            <a:spAutoFit/>
          </a:bodyPr>
          <a:lstStyle/>
          <a:p>
            <a:r>
              <a:rPr lang="en-US" sz="2400" b="1" dirty="0" smtClean="0">
                <a:effectLst/>
                <a:latin typeface="Trebuchet MS" panose="020B0603020202020204" pitchFamily="34" charset="0"/>
              </a:rPr>
              <a:t>Methodology</a:t>
            </a:r>
            <a:endParaRPr lang="en-US" sz="2400" b="1" dirty="0" smtClean="0">
              <a:latin typeface="Trebuchet MS" panose="020B0603020202020204" pitchFamily="34" charset="0"/>
            </a:endParaRPr>
          </a:p>
          <a:p>
            <a:r>
              <a:rPr lang="en-US" sz="2000" dirty="0" smtClean="0">
                <a:effectLst/>
                <a:latin typeface="Trebuchet MS" panose="020B0603020202020204" pitchFamily="34" charset="0"/>
              </a:rPr>
              <a:t>The project utilizes Style GAN, a state-of-the-art generative adversarial network, to generate realistic facial images. Style GAN combines a generator network and a discriminator network to learn the underlying distribution of facial features and generate new images that resemble real human faces.</a:t>
            </a:r>
          </a:p>
          <a:p>
            <a:endParaRPr lang="en-US" sz="2000" dirty="0">
              <a:latin typeface="Trebuchet MS" panose="020B0603020202020204" pitchFamily="34" charset="0"/>
            </a:endParaRPr>
          </a:p>
          <a:p>
            <a:r>
              <a:rPr lang="en-US" sz="2400" b="1" dirty="0" smtClean="0">
                <a:effectLst/>
                <a:latin typeface="Trebuchet MS" panose="020B0603020202020204" pitchFamily="34" charset="0"/>
              </a:rPr>
              <a:t>Approach</a:t>
            </a:r>
            <a:endParaRPr lang="en-US" sz="2400" b="1" dirty="0" smtClean="0">
              <a:latin typeface="Trebuchet MS" panose="020B0603020202020204" pitchFamily="34" charset="0"/>
            </a:endParaRPr>
          </a:p>
          <a:p>
            <a:r>
              <a:rPr lang="en-US" sz="2000" dirty="0" smtClean="0">
                <a:effectLst/>
                <a:latin typeface="Trebuchet MS" panose="020B0603020202020204" pitchFamily="34" charset="0"/>
              </a:rPr>
              <a:t>The approach involves training the Style GAN model on a large dataset of labeled facial images. The model learns to generate new faces by capturing the style and structure of the training data. The generated images can be used for various applications, such as virtual character creation, data augmentation, and facial recognition research.</a:t>
            </a:r>
            <a:endParaRPr lang="en-US" sz="2000" dirty="0" smtClean="0">
              <a:latin typeface="Trebuchet MS" panose="020B0603020202020204" pitchFamily="34" charset="0"/>
            </a:endParaRPr>
          </a:p>
          <a:p>
            <a:endParaRPr lang="en-IN" sz="2000" dirty="0">
              <a:latin typeface="Trebuchet MS" panose="020B0603020202020204" pitchFamily="34" charset="0"/>
            </a:endParaRPr>
          </a:p>
        </p:txBody>
      </p:sp>
      <p:sp>
        <p:nvSpPr>
          <p:cNvPr id="12" name="Right Arrow 11"/>
          <p:cNvSpPr/>
          <p:nvPr/>
        </p:nvSpPr>
        <p:spPr>
          <a:xfrm>
            <a:off x="318135" y="2168060"/>
            <a:ext cx="333375" cy="194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Right Arrow 12"/>
          <p:cNvSpPr/>
          <p:nvPr/>
        </p:nvSpPr>
        <p:spPr>
          <a:xfrm>
            <a:off x="318134" y="4127569"/>
            <a:ext cx="333375" cy="194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p:cNvSpPr txBox="1"/>
          <p:nvPr/>
        </p:nvSpPr>
        <p:spPr>
          <a:xfrm>
            <a:off x="3187699" y="1857375"/>
            <a:ext cx="10820018" cy="2031325"/>
          </a:xfrm>
          <a:prstGeom prst="rect">
            <a:avLst/>
          </a:prstGeom>
          <a:noFill/>
        </p:spPr>
        <p:txBody>
          <a:bodyPr wrap="square" rtlCol="0">
            <a:spAutoFit/>
          </a:bodyPr>
          <a:lstStyle/>
          <a:p>
            <a:r>
              <a:rPr lang="en-IN" b="1" dirty="0" smtClean="0">
                <a:effectLst/>
                <a:latin typeface="Trebuchet MS" panose="020B0603020202020204" pitchFamily="34" charset="0"/>
              </a:rPr>
              <a:t>Professional Artists</a:t>
            </a:r>
            <a:endParaRPr lang="en-IN" b="1" dirty="0" smtClean="0">
              <a:latin typeface="Trebuchet MS" panose="020B0603020202020204" pitchFamily="34" charset="0"/>
            </a:endParaRPr>
          </a:p>
          <a:p>
            <a:r>
              <a:rPr lang="en-US" b="1" dirty="0" smtClean="0">
                <a:latin typeface="Trebuchet MS" panose="020B0603020202020204" pitchFamily="34" charset="0"/>
              </a:rPr>
              <a:t>Game Developers</a:t>
            </a:r>
          </a:p>
          <a:p>
            <a:r>
              <a:rPr lang="en-IN" b="1" dirty="0" smtClean="0">
                <a:effectLst/>
                <a:latin typeface="Trebuchet MS" panose="020B0603020202020204" pitchFamily="34" charset="0"/>
              </a:rPr>
              <a:t>Graphic Designers</a:t>
            </a:r>
            <a:endParaRPr lang="en-IN" b="1" dirty="0" smtClean="0">
              <a:latin typeface="Trebuchet MS" panose="020B0603020202020204" pitchFamily="34" charset="0"/>
            </a:endParaRPr>
          </a:p>
          <a:p>
            <a:r>
              <a:rPr lang="en-IN" b="1" dirty="0" smtClean="0">
                <a:effectLst/>
                <a:latin typeface="Trebuchet MS" panose="020B0603020202020204" pitchFamily="34" charset="0"/>
              </a:rPr>
              <a:t>Researchers</a:t>
            </a:r>
            <a:endParaRPr lang="en-IN" b="1" dirty="0" smtClean="0">
              <a:latin typeface="Trebuchet MS" panose="020B0603020202020204" pitchFamily="34" charset="0"/>
            </a:endParaRPr>
          </a:p>
          <a:p>
            <a:r>
              <a:rPr lang="en-US" b="1" dirty="0" smtClean="0">
                <a:latin typeface="Trebuchet MS" panose="020B0603020202020204" pitchFamily="34" charset="0"/>
              </a:rPr>
              <a:t>Content Creators</a:t>
            </a:r>
            <a:endParaRPr lang="en-IN" b="1" dirty="0" smtClean="0">
              <a:latin typeface="Trebuchet MS" panose="020B0603020202020204" pitchFamily="34" charset="0"/>
            </a:endParaRPr>
          </a:p>
          <a:p>
            <a:r>
              <a:rPr lang="en-IN" b="1" dirty="0" smtClean="0">
                <a:effectLst/>
                <a:latin typeface="Trebuchet MS" panose="020B0603020202020204" pitchFamily="34" charset="0"/>
              </a:rPr>
              <a:t>Hobbyists</a:t>
            </a:r>
            <a:endParaRPr lang="en-IN" b="1" dirty="0" smtClean="0">
              <a:latin typeface="Trebuchet MS" panose="020B0603020202020204" pitchFamily="34" charset="0"/>
            </a:endParaRPr>
          </a:p>
          <a:p>
            <a:endParaRPr lang="en-IN" dirty="0">
              <a:latin typeface="Trebuchet MS" panose="020B0603020202020204" pitchFamily="34" charset="0"/>
            </a:endParaRPr>
          </a:p>
        </p:txBody>
      </p:sp>
      <p:sp>
        <p:nvSpPr>
          <p:cNvPr id="11" name="Right Arrow 10"/>
          <p:cNvSpPr/>
          <p:nvPr/>
        </p:nvSpPr>
        <p:spPr>
          <a:xfrm>
            <a:off x="2795586" y="3413001"/>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ight Arrow 11"/>
          <p:cNvSpPr/>
          <p:nvPr/>
        </p:nvSpPr>
        <p:spPr>
          <a:xfrm>
            <a:off x="2795586" y="3113534"/>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Right Arrow 12"/>
          <p:cNvSpPr/>
          <p:nvPr/>
        </p:nvSpPr>
        <p:spPr>
          <a:xfrm>
            <a:off x="2795586" y="2814067"/>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ight Arrow 13"/>
          <p:cNvSpPr/>
          <p:nvPr/>
        </p:nvSpPr>
        <p:spPr>
          <a:xfrm>
            <a:off x="2795586" y="2518115"/>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Right Arrow 14"/>
          <p:cNvSpPr/>
          <p:nvPr/>
        </p:nvSpPr>
        <p:spPr>
          <a:xfrm>
            <a:off x="2795585" y="2262230"/>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Right Arrow 15"/>
          <p:cNvSpPr/>
          <p:nvPr/>
        </p:nvSpPr>
        <p:spPr>
          <a:xfrm>
            <a:off x="2786060" y="2009945"/>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454" y="1094636"/>
            <a:ext cx="1981200" cy="22860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144125" y="3838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545740"/>
            <a:ext cx="9763125" cy="575310"/>
          </a:xfrm>
          <a:prstGeom prst="rect">
            <a:avLst/>
          </a:prstGeom>
        </p:spPr>
        <p:txBody>
          <a:bodyPr vert="horz" wrap="square" lIns="0" tIns="13335" rIns="0" bIns="0" rtlCol="0">
            <a:spAutoFit/>
          </a:bodyPr>
          <a:lstStyle/>
          <a:p>
            <a:pPr marL="12700">
              <a:lnSpc>
                <a:spcPct val="100000"/>
              </a:lnSpc>
              <a:spcBef>
                <a:spcPts val="105"/>
              </a:spcBef>
            </a:pPr>
            <a:r>
              <a:rPr sz="3600" spc="25" dirty="0" smtClean="0"/>
              <a:t>S</a:t>
            </a:r>
            <a:r>
              <a:rPr sz="3600" spc="10" dirty="0" smtClean="0"/>
              <a:t>O</a:t>
            </a:r>
            <a:r>
              <a:rPr sz="3600" spc="25" dirty="0" smtClean="0"/>
              <a:t>LU</a:t>
            </a:r>
            <a:r>
              <a:rPr sz="3600" spc="-35" dirty="0" smtClean="0"/>
              <a:t>T</a:t>
            </a:r>
            <a:r>
              <a:rPr sz="3600" spc="-30" dirty="0" smtClean="0"/>
              <a:t>I</a:t>
            </a:r>
            <a:r>
              <a:rPr sz="3600" spc="10" dirty="0" smtClean="0"/>
              <a:t>O</a:t>
            </a:r>
            <a:r>
              <a:rPr sz="3600" dirty="0" smtClean="0"/>
              <a:t>N</a:t>
            </a:r>
            <a:r>
              <a:rPr sz="3600" spc="-345" dirty="0" smtClean="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2019414" y="1472064"/>
            <a:ext cx="9142982" cy="2492990"/>
          </a:xfrm>
          <a:prstGeom prst="rect">
            <a:avLst/>
          </a:prstGeom>
          <a:noFill/>
        </p:spPr>
        <p:txBody>
          <a:bodyPr wrap="square" rtlCol="0">
            <a:spAutoFit/>
          </a:bodyPr>
          <a:lstStyle/>
          <a:p>
            <a:r>
              <a:rPr lang="en-US" sz="2400" dirty="0">
                <a:latin typeface="Trebuchet MS" panose="020B0603020202020204" pitchFamily="34" charset="0"/>
              </a:rPr>
              <a:t>Solution and Value Proposition</a:t>
            </a:r>
            <a:r>
              <a:rPr lang="en-US" sz="2400" dirty="0" smtClean="0">
                <a:latin typeface="Trebuchet MS" panose="020B0603020202020204" pitchFamily="34" charset="0"/>
              </a:rPr>
              <a:t>:</a:t>
            </a:r>
          </a:p>
          <a:p>
            <a:endParaRPr lang="en-US" sz="2400" dirty="0">
              <a:latin typeface="Trebuchet MS" panose="020B0603020202020204" pitchFamily="34" charset="0"/>
            </a:endParaRPr>
          </a:p>
          <a:p>
            <a:r>
              <a:rPr lang="en-US" dirty="0">
                <a:latin typeface="Trebuchet MS" panose="020B0603020202020204" pitchFamily="34" charset="0"/>
              </a:rPr>
              <a:t>Our proposed solution leverages advancements in deep learning, particularly Style Generative Adversarial Networks (</a:t>
            </a:r>
            <a:r>
              <a:rPr lang="en-US" dirty="0" smtClean="0">
                <a:latin typeface="Trebuchet MS" panose="020B0603020202020204" pitchFamily="34" charset="0"/>
              </a:rPr>
              <a:t>Style GAN</a:t>
            </a:r>
            <a:r>
              <a:rPr lang="en-US" dirty="0">
                <a:latin typeface="Trebuchet MS" panose="020B0603020202020204" pitchFamily="34" charset="0"/>
              </a:rPr>
              <a:t>), to tackle the challenges associated with facial image generation. We present a comprehensive approach that integrates innovative techniques to enhance realism, diversity, controllability, data efficiency, and ethical representation in generated facial images</a:t>
            </a:r>
            <a:r>
              <a:rPr lang="en-US" dirty="0"/>
              <a:t>.</a:t>
            </a:r>
          </a:p>
          <a:p>
            <a:endParaRPr lang="en-IN" dirty="0"/>
          </a:p>
        </p:txBody>
      </p:sp>
      <p:sp>
        <p:nvSpPr>
          <p:cNvPr id="11" name="Rectangle 10"/>
          <p:cNvSpPr/>
          <p:nvPr/>
        </p:nvSpPr>
        <p:spPr>
          <a:xfrm>
            <a:off x="3246120" y="5114799"/>
            <a:ext cx="5323893" cy="369332"/>
          </a:xfrm>
          <a:prstGeom prst="rect">
            <a:avLst/>
          </a:prstGeom>
        </p:spPr>
        <p:txBody>
          <a:bodyPr wrap="none">
            <a:spAutoFit/>
          </a:bodyPr>
          <a:lstStyle/>
          <a:p>
            <a:r>
              <a:rPr lang="en-US" b="1" dirty="0" smtClean="0">
                <a:latin typeface="Trebuchet MS" panose="020B0603020202020204" pitchFamily="34" charset="0"/>
              </a:rPr>
              <a:t>Ethical Representation and Bias Representation</a:t>
            </a:r>
            <a:endParaRPr lang="en-IN" dirty="0">
              <a:latin typeface="Trebuchet MS" panose="020B0603020202020204" pitchFamily="34" charset="0"/>
            </a:endParaRPr>
          </a:p>
        </p:txBody>
      </p:sp>
      <p:sp>
        <p:nvSpPr>
          <p:cNvPr id="12" name="Rectangle 11"/>
          <p:cNvSpPr/>
          <p:nvPr/>
        </p:nvSpPr>
        <p:spPr>
          <a:xfrm>
            <a:off x="3246120" y="4733364"/>
            <a:ext cx="5200334" cy="369332"/>
          </a:xfrm>
          <a:prstGeom prst="rect">
            <a:avLst/>
          </a:prstGeom>
        </p:spPr>
        <p:txBody>
          <a:bodyPr wrap="none">
            <a:spAutoFit/>
          </a:bodyPr>
          <a:lstStyle/>
          <a:p>
            <a:r>
              <a:rPr lang="en-US" b="1" dirty="0" smtClean="0">
                <a:latin typeface="Trebuchet MS" panose="020B0603020202020204" pitchFamily="34" charset="0"/>
              </a:rPr>
              <a:t>Data Efficiency and Generalization </a:t>
            </a:r>
            <a:r>
              <a:rPr lang="en-US" b="1" dirty="0">
                <a:latin typeface="Trebuchet MS" panose="020B0603020202020204" pitchFamily="34" charset="0"/>
              </a:rPr>
              <a:t>T</a:t>
            </a:r>
            <a:r>
              <a:rPr lang="en-US" b="1" dirty="0" smtClean="0">
                <a:latin typeface="Trebuchet MS" panose="020B0603020202020204" pitchFamily="34" charset="0"/>
              </a:rPr>
              <a:t>echniques</a:t>
            </a:r>
            <a:endParaRPr lang="en-IN" dirty="0">
              <a:latin typeface="Trebuchet MS" panose="020B0603020202020204" pitchFamily="34" charset="0"/>
            </a:endParaRPr>
          </a:p>
        </p:txBody>
      </p:sp>
      <p:sp>
        <p:nvSpPr>
          <p:cNvPr id="13" name="Rectangle 12"/>
          <p:cNvSpPr/>
          <p:nvPr/>
        </p:nvSpPr>
        <p:spPr>
          <a:xfrm>
            <a:off x="3276600" y="4351929"/>
            <a:ext cx="3805016" cy="369332"/>
          </a:xfrm>
          <a:prstGeom prst="rect">
            <a:avLst/>
          </a:prstGeom>
        </p:spPr>
        <p:txBody>
          <a:bodyPr wrap="none">
            <a:spAutoFit/>
          </a:bodyPr>
          <a:lstStyle/>
          <a:p>
            <a:r>
              <a:rPr lang="en-IN" b="1" dirty="0">
                <a:latin typeface="Trebuchet MS" panose="020B0603020202020204" pitchFamily="34" charset="0"/>
              </a:rPr>
              <a:t>Fine-Grained Control </a:t>
            </a:r>
            <a:r>
              <a:rPr lang="en-IN" b="1" dirty="0" smtClean="0">
                <a:latin typeface="Trebuchet MS" panose="020B0603020202020204" pitchFamily="34" charset="0"/>
              </a:rPr>
              <a:t>Mechanisms</a:t>
            </a:r>
            <a:endParaRPr lang="en-IN" dirty="0">
              <a:latin typeface="Trebuchet MS" panose="020B0603020202020204" pitchFamily="34" charset="0"/>
            </a:endParaRPr>
          </a:p>
        </p:txBody>
      </p:sp>
      <p:sp>
        <p:nvSpPr>
          <p:cNvPr id="14" name="Rectangle 13"/>
          <p:cNvSpPr/>
          <p:nvPr/>
        </p:nvSpPr>
        <p:spPr>
          <a:xfrm>
            <a:off x="3276600" y="3970494"/>
            <a:ext cx="4166525" cy="369332"/>
          </a:xfrm>
          <a:prstGeom prst="rect">
            <a:avLst/>
          </a:prstGeom>
        </p:spPr>
        <p:txBody>
          <a:bodyPr wrap="none">
            <a:spAutoFit/>
          </a:bodyPr>
          <a:lstStyle/>
          <a:p>
            <a:r>
              <a:rPr lang="en-US" b="1" dirty="0" smtClean="0">
                <a:latin typeface="Trebuchet MS" panose="020B0603020202020204" pitchFamily="34" charset="0"/>
              </a:rPr>
              <a:t>Realism and Diversity </a:t>
            </a:r>
            <a:r>
              <a:rPr lang="en-US" b="1" dirty="0" err="1" smtClean="0">
                <a:latin typeface="Trebuchet MS" panose="020B0603020202020204" pitchFamily="34" charset="0"/>
              </a:rPr>
              <a:t>Enchancement</a:t>
            </a:r>
            <a:endParaRPr lang="en-IN" dirty="0">
              <a:latin typeface="Trebuchet MS" panose="020B0603020202020204" pitchFamily="34" charset="0"/>
            </a:endParaRPr>
          </a:p>
        </p:txBody>
      </p:sp>
      <p:sp>
        <p:nvSpPr>
          <p:cNvPr id="15" name="Right Arrow 14"/>
          <p:cNvSpPr/>
          <p:nvPr/>
        </p:nvSpPr>
        <p:spPr>
          <a:xfrm>
            <a:off x="2947985" y="5240495"/>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Right Arrow 15"/>
          <p:cNvSpPr/>
          <p:nvPr/>
        </p:nvSpPr>
        <p:spPr>
          <a:xfrm>
            <a:off x="2952746" y="4881268"/>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Right Arrow 16"/>
          <p:cNvSpPr/>
          <p:nvPr/>
        </p:nvSpPr>
        <p:spPr>
          <a:xfrm>
            <a:off x="2947985" y="4505232"/>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Right Arrow 17"/>
          <p:cNvSpPr/>
          <p:nvPr/>
        </p:nvSpPr>
        <p:spPr>
          <a:xfrm>
            <a:off x="2952747" y="4085708"/>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294688" y="4364066"/>
            <a:ext cx="1990725" cy="2533648"/>
          </a:xfrm>
          <a:prstGeom prst="rect">
            <a:avLst/>
          </a:prstGeom>
        </p:spPr>
      </p:pic>
      <p:sp>
        <p:nvSpPr>
          <p:cNvPr id="7" name="object 7"/>
          <p:cNvSpPr txBox="1">
            <a:spLocks noGrp="1"/>
          </p:cNvSpPr>
          <p:nvPr>
            <p:ph type="title"/>
          </p:nvPr>
        </p:nvSpPr>
        <p:spPr>
          <a:xfrm>
            <a:off x="739775" y="654938"/>
            <a:ext cx="7543165" cy="1370888"/>
          </a:xfrm>
          <a:prstGeom prst="rect">
            <a:avLst/>
          </a:prstGeom>
        </p:spPr>
        <p:txBody>
          <a:bodyPr vert="horz" wrap="square" lIns="0" tIns="16510" rIns="0" bIns="0" rtlCol="0">
            <a:spAutoFit/>
          </a:bodyPr>
          <a:lstStyle/>
          <a:p>
            <a:pPr marL="12700">
              <a:lnSpc>
                <a:spcPct val="100000"/>
              </a:lnSpc>
              <a:spcBef>
                <a:spcPts val="130"/>
              </a:spcBef>
            </a:pPr>
            <a:r>
              <a:rPr lang="en-US" sz="4400" b="0" dirty="0" smtClean="0"/>
              <a:t>STANDOUT FEATURES OF THIS 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1942202" y="2388374"/>
            <a:ext cx="8458200" cy="4401205"/>
          </a:xfrm>
          <a:prstGeom prst="rect">
            <a:avLst/>
          </a:prstGeom>
          <a:noFill/>
        </p:spPr>
        <p:txBody>
          <a:bodyPr wrap="square" rtlCol="0">
            <a:spAutoFit/>
          </a:bodyPr>
          <a:lstStyle/>
          <a:p>
            <a:r>
              <a:rPr lang="en-US" sz="2000" b="1" dirty="0"/>
              <a:t>Impressive Realism and Variety</a:t>
            </a:r>
            <a:r>
              <a:rPr lang="en-US" sz="2000" dirty="0"/>
              <a:t>: This refers to the remarkable quality and diverse range of facial images generated, capturing fine details and variations akin to real human faces.</a:t>
            </a:r>
          </a:p>
          <a:p>
            <a:r>
              <a:rPr lang="en-US" sz="2000" b="1" dirty="0"/>
              <a:t>Unprecedented Customization Capability</a:t>
            </a:r>
            <a:r>
              <a:rPr lang="en-US" sz="2000" dirty="0"/>
              <a:t>: The solution provides an unparalleled level of control over facial attributes, enabling users to finely adjust characteristics like age, gender, ethnicity, and expressions with ease.</a:t>
            </a:r>
          </a:p>
          <a:p>
            <a:r>
              <a:rPr lang="en-US" sz="2000" b="1" dirty="0"/>
              <a:t>Efficient Utilization of Limited Data</a:t>
            </a:r>
            <a:r>
              <a:rPr lang="en-US" sz="2000" dirty="0"/>
              <a:t>: By achieving remarkable performance with minimal training data, the solution showcases its efficiency and adaptability, making it applicable in real-world settings with data constraints.</a:t>
            </a:r>
          </a:p>
          <a:p>
            <a:r>
              <a:rPr lang="en-US" sz="2000" b="1" dirty="0"/>
              <a:t>Ethical Sensitivity and Fairness Integration</a:t>
            </a:r>
            <a:r>
              <a:rPr lang="en-US" sz="2000" dirty="0"/>
              <a:t>: This highlights the solution's commitment to addressing biases and ensuring fair representation, underscoring its ethical considerations and social responsibility in technology development.</a:t>
            </a:r>
          </a:p>
          <a:p>
            <a:endParaRPr lang="en-IN" sz="2000" dirty="0">
              <a:latin typeface="Trebuchet MS" panose="020B0603020202020204" pitchFamily="34" charset="0"/>
            </a:endParaRPr>
          </a:p>
        </p:txBody>
      </p:sp>
      <p:sp>
        <p:nvSpPr>
          <p:cNvPr id="10" name="Right Arrow 9"/>
          <p:cNvSpPr/>
          <p:nvPr/>
        </p:nvSpPr>
        <p:spPr>
          <a:xfrm>
            <a:off x="1639252" y="2514600"/>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Right Arrow 10"/>
          <p:cNvSpPr/>
          <p:nvPr/>
        </p:nvSpPr>
        <p:spPr>
          <a:xfrm>
            <a:off x="1571652" y="3408478"/>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ight Arrow 11"/>
          <p:cNvSpPr/>
          <p:nvPr/>
        </p:nvSpPr>
        <p:spPr>
          <a:xfrm>
            <a:off x="1571651" y="4349661"/>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Right Arrow 12"/>
          <p:cNvSpPr/>
          <p:nvPr/>
        </p:nvSpPr>
        <p:spPr>
          <a:xfrm>
            <a:off x="1571650" y="5299909"/>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73033" y="239717"/>
            <a:ext cx="2274883" cy="2274883"/>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10600" y="9788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p:cNvSpPr txBox="1"/>
          <p:nvPr/>
        </p:nvSpPr>
        <p:spPr>
          <a:xfrm>
            <a:off x="1185791" y="1668208"/>
            <a:ext cx="8601075" cy="4708981"/>
          </a:xfrm>
          <a:prstGeom prst="rect">
            <a:avLst/>
          </a:prstGeom>
          <a:noFill/>
        </p:spPr>
        <p:txBody>
          <a:bodyPr wrap="square" rtlCol="0">
            <a:spAutoFit/>
          </a:bodyPr>
          <a:lstStyle/>
          <a:p>
            <a:r>
              <a:rPr lang="en-US" sz="2000" dirty="0" smtClean="0">
                <a:effectLst/>
                <a:latin typeface="Trebuchet MS" panose="020B0603020202020204" pitchFamily="34" charset="0"/>
              </a:rPr>
              <a:t>The facial image generation project utilizes advanced modeling techniques and algorithms to generate realistic and high-quality images. The main technique used in this project is Style GAN (Generative Adversarial Network), which is a deep learning-based model for generating synthetic images. Style GAN is known for its ability to generate highly realistic and diverse images by learning the underlying style and structure of the training data. The model consists of a generator network that generates images and a discriminator network that distinguishes between real and generated images. Through an adversarial training process, the generator learns to produce images that are indistinguishable from real images, while the discriminator learns to accurately classify between real and generated images. This iterative process leads to the generation of high-quality facial images that exhibit realistic features and variations.</a:t>
            </a:r>
            <a:endParaRPr lang="en-US" sz="2000" dirty="0" smtClean="0">
              <a:latin typeface="Trebuchet MS" panose="020B0603020202020204" pitchFamily="34" charset="0"/>
            </a:endParaRPr>
          </a:p>
          <a:p>
            <a:endParaRPr lang="en-IN" sz="2000" dirty="0">
              <a:latin typeface="Trebuchet MS" panose="020B0603020202020204" pitchFamily="34" charset="0"/>
            </a:endParaRPr>
          </a:p>
        </p:txBody>
      </p:sp>
      <p:sp>
        <p:nvSpPr>
          <p:cNvPr id="11" name="Right Arrow 10"/>
          <p:cNvSpPr/>
          <p:nvPr/>
        </p:nvSpPr>
        <p:spPr>
          <a:xfrm>
            <a:off x="838200" y="1828800"/>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170</TotalTime>
  <Words>610</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PowerPoint Presentation</vt:lpstr>
      <vt:lpstr>FACIAL IMAGE GENERATION WITH STYLE GAN</vt:lpstr>
      <vt:lpstr>AGENDA</vt:lpstr>
      <vt:lpstr>PROBLEM STATEMENT</vt:lpstr>
      <vt:lpstr>PROJECT OVERVIEW</vt:lpstr>
      <vt:lpstr>WHO ARE THE END USERS?</vt:lpstr>
      <vt:lpstr>SOLUTION AND ITS VALUE PROPOSITION</vt:lpstr>
      <vt:lpstr>STANDOUT FEATURES OF THIS SOLUTION</vt:lpstr>
      <vt:lpstr>PowerPoint Presentation</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cp:lastModifiedBy>DELL</cp:lastModifiedBy>
  <cp:revision>14</cp:revision>
  <dcterms:created xsi:type="dcterms:W3CDTF">2024-04-01T15:34:00Z</dcterms:created>
  <dcterms:modified xsi:type="dcterms:W3CDTF">2024-04-04T17:02:26Z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