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1"/>
          <p:cNvSpPr/>
          <p:nvPr/>
        </p:nvSpPr>
        <p:spPr>
          <a:xfrm>
            <a:off x="0" y="4320000"/>
            <a:ext cx="1979640" cy="1349640"/>
          </a:xfrm>
          <a:custGeom>
            <a:avLst/>
            <a:gdLst/>
            <a:ahLst/>
            <a:rect l="l" t="t" r="r" b="b"/>
            <a:pathLst>
              <a:path w="5501" h="3751">
                <a:moveTo>
                  <a:pt x="0" y="0"/>
                </a:moveTo>
                <a:lnTo>
                  <a:pt x="0" y="3750"/>
                </a:lnTo>
                <a:lnTo>
                  <a:pt x="5500" y="3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Freeform 2"/>
          <p:cNvSpPr/>
          <p:nvPr/>
        </p:nvSpPr>
        <p:spPr>
          <a:xfrm>
            <a:off x="0" y="0"/>
            <a:ext cx="1079640" cy="3419640"/>
          </a:xfrm>
          <a:custGeom>
            <a:avLst/>
            <a:gdLst/>
            <a:ahLst/>
            <a:rect l="l" t="t" r="r" b="b"/>
            <a:pathLst>
              <a:path w="3001" h="9501">
                <a:moveTo>
                  <a:pt x="0" y="0"/>
                </a:moveTo>
                <a:lnTo>
                  <a:pt x="0" y="9500"/>
                </a:lnTo>
                <a:lnTo>
                  <a:pt x="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Freeform 3"/>
          <p:cNvSpPr/>
          <p:nvPr/>
        </p:nvSpPr>
        <p:spPr>
          <a:xfrm>
            <a:off x="7740000" y="0"/>
            <a:ext cx="2339640" cy="1619640"/>
          </a:xfrm>
          <a:custGeom>
            <a:avLst/>
            <a:gdLst/>
            <a:ahLst/>
            <a:rect l="l" t="t" r="r" b="b"/>
            <a:pathLst>
              <a:path w="6501" h="4501">
                <a:moveTo>
                  <a:pt x="6500" y="0"/>
                </a:moveTo>
                <a:lnTo>
                  <a:pt x="0" y="0"/>
                </a:lnTo>
                <a:lnTo>
                  <a:pt x="6500" y="4500"/>
                </a:lnTo>
                <a:lnTo>
                  <a:pt x="65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Freeform 4"/>
          <p:cNvSpPr/>
          <p:nvPr/>
        </p:nvSpPr>
        <p:spPr>
          <a:xfrm>
            <a:off x="9000000" y="2520000"/>
            <a:ext cx="1079640" cy="3149640"/>
          </a:xfrm>
          <a:custGeom>
            <a:avLst/>
            <a:gdLst/>
            <a:ahLst/>
            <a:rect l="l" t="t" r="r" b="b"/>
            <a:pathLst>
              <a:path w="3001" h="8751">
                <a:moveTo>
                  <a:pt x="3000" y="8750"/>
                </a:moveTo>
                <a:lnTo>
                  <a:pt x="3000" y="0"/>
                </a:lnTo>
                <a:lnTo>
                  <a:pt x="0" y="8750"/>
                </a:lnTo>
                <a:lnTo>
                  <a:pt x="3000" y="87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Для правки текста заглавия щёлкните мышью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Для правки структуры щёлкните мышью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Второй уровень структуры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Третий уровень структуры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Четвёртый уровень структуры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Пятый уровень структуры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Шестой уровень структуры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Седьмой уровень структуры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/>
          <p:nvPr/>
        </p:nvSpPr>
        <p:spPr>
          <a:xfrm>
            <a:off x="720000" y="2340000"/>
            <a:ext cx="8639280" cy="89928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3200" spc="-1" strike="noStrike">
                <a:solidFill>
                  <a:srgbClr val="333333"/>
                </a:solidFill>
                <a:latin typeface="DejaVu Sans Condensed"/>
                <a:ea typeface="DejaVu Sans"/>
              </a:rPr>
              <a:t>Парсер котировок акций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3" name="TextShape 2"/>
          <p:cNvSpPr/>
          <p:nvPr/>
        </p:nvSpPr>
        <p:spPr>
          <a:xfrm>
            <a:off x="720000" y="4114800"/>
            <a:ext cx="2519280" cy="9763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Выполнил работу: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Никита Будаев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TextShape 3"/>
          <p:cNvSpPr/>
          <p:nvPr/>
        </p:nvSpPr>
        <p:spPr>
          <a:xfrm>
            <a:off x="4320000" y="5078520"/>
            <a:ext cx="1619280" cy="6807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18.05.21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/>
          <p:nvPr/>
        </p:nvSpPr>
        <p:spPr>
          <a:xfrm>
            <a:off x="720000" y="360000"/>
            <a:ext cx="863928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333333"/>
                </a:solidFill>
                <a:latin typeface="DejaVu Sans Condensed"/>
                <a:ea typeface="DejaVu Sans"/>
              </a:rPr>
              <a:t>Цели проекта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6" name="TextShape 2"/>
          <p:cNvSpPr/>
          <p:nvPr/>
        </p:nvSpPr>
        <p:spPr>
          <a:xfrm>
            <a:off x="720000" y="1440000"/>
            <a:ext cx="863928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Придумать алгоритм получения котировок ценных бумаг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Добавить возможность переносить данные в таблицу exel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Реализовать возможность запуска программы непосредственно через exel с использованием макросов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/>
          <p:nvPr/>
        </p:nvSpPr>
        <p:spPr>
          <a:xfrm>
            <a:off x="720000" y="360000"/>
            <a:ext cx="863928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333333"/>
                </a:solidFill>
                <a:latin typeface="DejaVu Sans Condensed"/>
                <a:ea typeface="DejaVu Sans"/>
              </a:rPr>
              <a:t>Что такое парсер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8" name="TextShape 2"/>
          <p:cNvSpPr/>
          <p:nvPr/>
        </p:nvSpPr>
        <p:spPr>
          <a:xfrm>
            <a:off x="914400" y="1828800"/>
            <a:ext cx="8099280" cy="5313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Парсить — собирать и систематизировать информацию, размещенную на определенных сайтах, с помощью специальных программ, автоматизирующих процесс.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" name="TextShape 3"/>
          <p:cNvSpPr/>
          <p:nvPr/>
        </p:nvSpPr>
        <p:spPr>
          <a:xfrm>
            <a:off x="914400" y="2926080"/>
            <a:ext cx="7739280" cy="5313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Парсер — программа для автоматизирования парсинга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3200400" y="3457440"/>
            <a:ext cx="4114800" cy="210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/>
          <p:nvPr/>
        </p:nvSpPr>
        <p:spPr>
          <a:xfrm>
            <a:off x="720000" y="360000"/>
            <a:ext cx="863928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333333"/>
                </a:solidFill>
                <a:latin typeface="DejaVu Sans Condensed"/>
                <a:ea typeface="DejaVu Sans"/>
              </a:rPr>
              <a:t>Источник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2" name="TextShape 2"/>
          <p:cNvSpPr/>
          <p:nvPr/>
        </p:nvSpPr>
        <p:spPr>
          <a:xfrm>
            <a:off x="685800" y="1371600"/>
            <a:ext cx="8756280" cy="97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Для того, чтобы получить информацию о ценных бумагах  нужен источник и с этой целью был выбран сайт investing.com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2743200" y="2514600"/>
            <a:ext cx="4730400" cy="287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/>
          <p:nvPr/>
        </p:nvSpPr>
        <p:spPr>
          <a:xfrm>
            <a:off x="720000" y="360000"/>
            <a:ext cx="863928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333333"/>
                </a:solidFill>
                <a:latin typeface="DejaVu Sans Condensed"/>
                <a:ea typeface="DejaVu Sans"/>
              </a:rPr>
              <a:t>Работа программы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5" name="TextShape 2"/>
          <p:cNvSpPr/>
          <p:nvPr/>
        </p:nvSpPr>
        <p:spPr>
          <a:xfrm>
            <a:off x="720000" y="1371600"/>
            <a:ext cx="6479280" cy="9248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Для работы программы я использовал следующие библиотеки: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" name="TextShape 3"/>
          <p:cNvSpPr/>
          <p:nvPr/>
        </p:nvSpPr>
        <p:spPr>
          <a:xfrm>
            <a:off x="730080" y="2057400"/>
            <a:ext cx="6469200" cy="23392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Requests — для отправки запросов на сайт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lxml.html — для поиска информации на сайте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Pandas — для работы с exel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3429000" y="3328200"/>
            <a:ext cx="3927240" cy="234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/>
          <p:nvPr/>
        </p:nvSpPr>
        <p:spPr>
          <a:xfrm>
            <a:off x="720000" y="360000"/>
            <a:ext cx="863928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333333"/>
                </a:solidFill>
                <a:latin typeface="DejaVu Sans Condensed"/>
                <a:ea typeface="DejaVu Sans"/>
              </a:rPr>
              <a:t>Алгоритм работы: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9" name="TextShape 2"/>
          <p:cNvSpPr/>
          <p:nvPr/>
        </p:nvSpPr>
        <p:spPr>
          <a:xfrm>
            <a:off x="720000" y="1440000"/>
            <a:ext cx="863928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>
            <a:off x="1177560" y="1828800"/>
            <a:ext cx="8423640" cy="336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tg-Cyrl-TJ" sz="2500" spc="-1" strike="noStrike">
                <a:latin typeface="Arial"/>
              </a:rPr>
              <a:t>1) Загрузка конфигурации и баз данных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latin typeface="Arial"/>
              </a:rPr>
              <a:t>2) </a:t>
            </a:r>
            <a:r>
              <a:rPr b="0" lang="ru-RU" sz="2500" spc="-1" strike="noStrike">
                <a:latin typeface="Arial"/>
              </a:rPr>
              <a:t>Отправка</a:t>
            </a:r>
            <a:r>
              <a:rPr b="0" lang="en-US" sz="2500" spc="-1" strike="noStrike">
                <a:latin typeface="Arial"/>
              </a:rPr>
              <a:t> </a:t>
            </a:r>
            <a:r>
              <a:rPr b="0" lang="ru-RU" sz="2500" spc="-1" strike="noStrike">
                <a:latin typeface="Arial"/>
              </a:rPr>
              <a:t>запросов</a:t>
            </a:r>
            <a:r>
              <a:rPr b="0" lang="en-US" sz="2500" spc="-1" strike="noStrike">
                <a:latin typeface="Arial"/>
              </a:rPr>
              <a:t> </a:t>
            </a:r>
            <a:r>
              <a:rPr b="0" lang="ru-RU" sz="2500" spc="-1" strike="noStrike">
                <a:latin typeface="Arial"/>
              </a:rPr>
              <a:t>на</a:t>
            </a:r>
            <a:r>
              <a:rPr b="0" lang="en-US" sz="2500" spc="-1" strike="noStrike">
                <a:latin typeface="Arial"/>
              </a:rPr>
              <a:t> </a:t>
            </a:r>
            <a:r>
              <a:rPr b="0" lang="ru-RU" sz="2500" spc="-1" strike="noStrike">
                <a:latin typeface="Arial"/>
              </a:rPr>
              <a:t>сайт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latin typeface="Arial"/>
              </a:rPr>
              <a:t>3) </a:t>
            </a:r>
            <a:r>
              <a:rPr b="0" lang="ru-RU" sz="2500" spc="-1" strike="noStrike">
                <a:latin typeface="Arial"/>
              </a:rPr>
              <a:t>Запись</a:t>
            </a:r>
            <a:r>
              <a:rPr b="0" lang="en-US" sz="2500" spc="-1" strike="noStrike">
                <a:latin typeface="Arial"/>
              </a:rPr>
              <a:t> </a:t>
            </a:r>
            <a:r>
              <a:rPr b="0" lang="ru-RU" sz="2500" spc="-1" strike="noStrike">
                <a:latin typeface="Arial"/>
              </a:rPr>
              <a:t>в</a:t>
            </a:r>
            <a:r>
              <a:rPr b="0" lang="en-US" sz="2500" spc="-1" strike="noStrike">
                <a:latin typeface="Arial"/>
              </a:rPr>
              <a:t> </a:t>
            </a:r>
            <a:r>
              <a:rPr b="0" lang="ru-RU" sz="2500" spc="-1" strike="noStrike">
                <a:latin typeface="Arial"/>
              </a:rPr>
              <a:t>таблицу</a:t>
            </a:r>
            <a:r>
              <a:rPr b="0" lang="en-US" sz="2500" spc="-1" strike="noStrike">
                <a:latin typeface="Arial"/>
              </a:rPr>
              <a:t> Exel</a:t>
            </a:r>
            <a:endParaRPr b="0" lang="en-US" sz="25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5565600" y="2743200"/>
            <a:ext cx="3120840" cy="253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"/>
          <p:cNvSpPr/>
          <p:nvPr/>
        </p:nvSpPr>
        <p:spPr>
          <a:xfrm>
            <a:off x="720000" y="360000"/>
            <a:ext cx="863928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Преимущества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программы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720000" y="2057400"/>
            <a:ext cx="8423640" cy="185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500" spc="-1" strike="noStrike">
                <a:latin typeface="Arial"/>
              </a:rPr>
              <a:t>Значение</a:t>
            </a:r>
            <a:r>
              <a:rPr b="0" lang="en-US" sz="2500" spc="-1" strike="noStrike">
                <a:latin typeface="Arial"/>
              </a:rPr>
              <a:t> </a:t>
            </a:r>
            <a:r>
              <a:rPr b="0" lang="ru-RU" sz="2500" spc="-1" strike="noStrike">
                <a:latin typeface="Arial"/>
              </a:rPr>
              <a:t>программы</a:t>
            </a:r>
            <a:r>
              <a:rPr b="0" lang="en-US" sz="2500" spc="-1" strike="noStrike">
                <a:latin typeface="Arial"/>
              </a:rPr>
              <a:t> </a:t>
            </a:r>
            <a:r>
              <a:rPr b="0" lang="ru-RU" sz="2500" spc="-1" strike="noStrike">
                <a:latin typeface="Arial"/>
              </a:rPr>
              <a:t>заключается</a:t>
            </a:r>
            <a:r>
              <a:rPr b="0" lang="en-US" sz="2500" spc="-1" strike="noStrike">
                <a:latin typeface="Arial"/>
              </a:rPr>
              <a:t> </a:t>
            </a:r>
            <a:r>
              <a:rPr b="0" lang="ru-RU" sz="2500" spc="-1" strike="noStrike">
                <a:latin typeface="Arial"/>
              </a:rPr>
              <a:t>в</a:t>
            </a:r>
            <a:r>
              <a:rPr b="0" lang="en-US" sz="2500" spc="-1" strike="noStrike">
                <a:latin typeface="Arial"/>
              </a:rPr>
              <a:t> </a:t>
            </a:r>
            <a:r>
              <a:rPr b="0" lang="ru-RU" sz="2500" spc="-1" strike="noStrike">
                <a:latin typeface="Arial"/>
              </a:rPr>
              <a:t>том</a:t>
            </a:r>
            <a:r>
              <a:rPr b="0" lang="en-US" sz="2500" spc="-1" strike="noStrike">
                <a:latin typeface="Arial"/>
              </a:rPr>
              <a:t>, </a:t>
            </a:r>
            <a:r>
              <a:rPr b="0" lang="ru-RU" sz="2500" spc="-1" strike="noStrike">
                <a:latin typeface="Arial"/>
              </a:rPr>
              <a:t>что</a:t>
            </a:r>
            <a:r>
              <a:rPr b="0" lang="en-US" sz="2500" spc="-1" strike="noStrike">
                <a:latin typeface="Arial"/>
              </a:rPr>
              <a:t> </a:t>
            </a:r>
            <a:r>
              <a:rPr b="0" lang="ru-RU" sz="2500" spc="-1" strike="noStrike">
                <a:latin typeface="Arial"/>
              </a:rPr>
              <a:t>она</a:t>
            </a:r>
            <a:r>
              <a:rPr b="0" lang="en-US" sz="2500" spc="-1" strike="noStrike">
                <a:latin typeface="Arial"/>
              </a:rPr>
              <a:t> </a:t>
            </a:r>
            <a:r>
              <a:rPr b="0" lang="ru-RU" sz="2500" spc="-1" strike="noStrike">
                <a:latin typeface="Arial"/>
              </a:rPr>
              <a:t>позволяет</a:t>
            </a:r>
            <a:r>
              <a:rPr b="0" lang="en-US" sz="2500" spc="-1" strike="noStrike">
                <a:latin typeface="Arial"/>
              </a:rPr>
              <a:t> </a:t>
            </a:r>
            <a:r>
              <a:rPr b="0" lang="ru-RU" sz="2500" spc="-1" strike="noStrike">
                <a:latin typeface="Arial"/>
              </a:rPr>
              <a:t>автоматически</a:t>
            </a:r>
            <a:r>
              <a:rPr b="0" lang="en-US" sz="2500" spc="-1" strike="noStrike">
                <a:latin typeface="Arial"/>
              </a:rPr>
              <a:t> </a:t>
            </a:r>
            <a:r>
              <a:rPr b="0" lang="ru-RU" sz="2500" spc="-1" strike="noStrike">
                <a:latin typeface="Arial"/>
              </a:rPr>
              <a:t>записывать</a:t>
            </a:r>
            <a:r>
              <a:rPr b="0" lang="en-US" sz="2500" spc="-1" strike="noStrike">
                <a:latin typeface="Arial"/>
              </a:rPr>
              <a:t> </a:t>
            </a:r>
            <a:r>
              <a:rPr b="0" lang="ru-RU" sz="2500" spc="-1" strike="noStrike">
                <a:latin typeface="Arial"/>
              </a:rPr>
              <a:t>данные</a:t>
            </a:r>
            <a:r>
              <a:rPr b="0" lang="en-US" sz="2500" spc="-1" strike="noStrike">
                <a:latin typeface="Arial"/>
              </a:rPr>
              <a:t> </a:t>
            </a:r>
            <a:r>
              <a:rPr b="0" lang="ru-RU" sz="2500" spc="-1" strike="noStrike">
                <a:latin typeface="Arial"/>
              </a:rPr>
              <a:t>в</a:t>
            </a:r>
            <a:r>
              <a:rPr b="0" lang="en-US" sz="2500" spc="-1" strike="noStrike">
                <a:latin typeface="Arial"/>
              </a:rPr>
              <a:t> </a:t>
            </a:r>
            <a:r>
              <a:rPr b="0" lang="ru-RU" sz="2500" spc="-1" strike="noStrike">
                <a:latin typeface="Arial"/>
              </a:rPr>
              <a:t>таблицу</a:t>
            </a:r>
            <a:r>
              <a:rPr b="0" lang="en-US" sz="2500" spc="-1" strike="noStrike">
                <a:latin typeface="Arial"/>
              </a:rPr>
              <a:t>, </a:t>
            </a:r>
            <a:r>
              <a:rPr b="0" lang="ru-RU" sz="2500" spc="-1" strike="noStrike">
                <a:latin typeface="Arial"/>
              </a:rPr>
              <a:t>для</a:t>
            </a:r>
            <a:r>
              <a:rPr b="0" lang="en-US" sz="2500" spc="-1" strike="noStrike">
                <a:latin typeface="Arial"/>
              </a:rPr>
              <a:t> </a:t>
            </a:r>
            <a:r>
              <a:rPr b="0" lang="ru-RU" sz="2500" spc="-1" strike="noStrike">
                <a:latin typeface="Arial"/>
              </a:rPr>
              <a:t>более</a:t>
            </a:r>
            <a:r>
              <a:rPr b="0" lang="en-US" sz="2500" spc="-1" strike="noStrike">
                <a:latin typeface="Arial"/>
              </a:rPr>
              <a:t> </a:t>
            </a:r>
            <a:r>
              <a:rPr b="0" lang="ru-RU" sz="2500" spc="-1" strike="noStrike">
                <a:latin typeface="Arial"/>
              </a:rPr>
              <a:t>удобного</a:t>
            </a:r>
            <a:r>
              <a:rPr b="0" lang="en-US" sz="2500" spc="-1" strike="noStrike">
                <a:latin typeface="Arial"/>
              </a:rPr>
              <a:t> </a:t>
            </a:r>
            <a:r>
              <a:rPr b="0" lang="ru-RU" sz="2500" spc="-1" strike="noStrike">
                <a:latin typeface="Arial"/>
              </a:rPr>
              <a:t>чтения</a:t>
            </a:r>
            <a:r>
              <a:rPr b="0" lang="en-US" sz="2500" spc="-1" strike="noStrike">
                <a:latin typeface="Arial"/>
              </a:rPr>
              <a:t> </a:t>
            </a:r>
            <a:r>
              <a:rPr b="0" lang="ru-RU" sz="2500" spc="-1" strike="noStrike">
                <a:latin typeface="Arial"/>
              </a:rPr>
              <a:t>и</a:t>
            </a:r>
            <a:r>
              <a:rPr b="0" lang="en-US" sz="2500" spc="-1" strike="noStrike">
                <a:latin typeface="Arial"/>
              </a:rPr>
              <a:t> </a:t>
            </a:r>
            <a:r>
              <a:rPr b="0" lang="ru-RU" sz="2500" spc="-1" strike="noStrike">
                <a:latin typeface="Arial"/>
              </a:rPr>
              <a:t>работы</a:t>
            </a:r>
            <a:r>
              <a:rPr b="0" lang="en-US" sz="2500" spc="-1" strike="noStrike">
                <a:latin typeface="Arial"/>
              </a:rPr>
              <a:t>, </a:t>
            </a:r>
            <a:r>
              <a:rPr b="0" lang="ru-RU" sz="2500" spc="-1" strike="noStrike">
                <a:latin typeface="Arial"/>
              </a:rPr>
              <a:t>а</a:t>
            </a:r>
            <a:r>
              <a:rPr b="0" lang="en-US" sz="2500" spc="-1" strike="noStrike">
                <a:latin typeface="Arial"/>
              </a:rPr>
              <a:t> </a:t>
            </a:r>
            <a:r>
              <a:rPr b="0" lang="ru-RU" sz="2500" spc="-1" strike="noStrike">
                <a:latin typeface="Arial"/>
              </a:rPr>
              <a:t>так</a:t>
            </a:r>
            <a:r>
              <a:rPr b="0" lang="en-US" sz="2500" spc="-1" strike="noStrike">
                <a:latin typeface="Arial"/>
              </a:rPr>
              <a:t> </a:t>
            </a:r>
            <a:r>
              <a:rPr b="0" lang="ru-RU" sz="2500" spc="-1" strike="noStrike">
                <a:latin typeface="Arial"/>
              </a:rPr>
              <a:t>же</a:t>
            </a:r>
            <a:r>
              <a:rPr b="0" lang="en-US" sz="2500" spc="-1" strike="noStrike">
                <a:latin typeface="Arial"/>
              </a:rPr>
              <a:t> </a:t>
            </a:r>
            <a:r>
              <a:rPr b="0" lang="ru-RU" sz="2500" spc="-1" strike="noStrike">
                <a:latin typeface="Arial"/>
              </a:rPr>
              <a:t>в</a:t>
            </a:r>
            <a:r>
              <a:rPr b="0" lang="en-US" sz="2500" spc="-1" strike="noStrike">
                <a:latin typeface="Arial"/>
              </a:rPr>
              <a:t> </a:t>
            </a:r>
            <a:r>
              <a:rPr b="0" lang="ru-RU" sz="2500" spc="-1" strike="noStrike">
                <a:latin typeface="Arial"/>
              </a:rPr>
              <a:t>отличии</a:t>
            </a:r>
            <a:r>
              <a:rPr b="0" lang="en-US" sz="2500" spc="-1" strike="noStrike">
                <a:latin typeface="Arial"/>
              </a:rPr>
              <a:t> google </a:t>
            </a:r>
            <a:r>
              <a:rPr b="0" lang="ru-RU" sz="2500" spc="-1" strike="noStrike">
                <a:latin typeface="Arial"/>
              </a:rPr>
              <a:t>таблиц</a:t>
            </a:r>
            <a:r>
              <a:rPr b="0" lang="en-US" sz="2500" spc="-1" strike="noStrike">
                <a:latin typeface="Arial"/>
              </a:rPr>
              <a:t> </a:t>
            </a:r>
            <a:r>
              <a:rPr b="0" lang="ru-RU" sz="2500" spc="-1" strike="noStrike">
                <a:latin typeface="Arial"/>
              </a:rPr>
              <a:t>и</a:t>
            </a:r>
            <a:r>
              <a:rPr b="0" lang="en-US" sz="2500" spc="-1" strike="noStrike">
                <a:latin typeface="Arial"/>
              </a:rPr>
              <a:t> exel 365 </a:t>
            </a:r>
            <a:r>
              <a:rPr b="0" lang="ru-RU" sz="2500" spc="-1" strike="noStrike">
                <a:latin typeface="Arial"/>
              </a:rPr>
              <a:t>получать</a:t>
            </a:r>
            <a:r>
              <a:rPr b="0" lang="en-US" sz="2500" spc="-1" strike="noStrike">
                <a:latin typeface="Arial"/>
              </a:rPr>
              <a:t> </a:t>
            </a:r>
            <a:r>
              <a:rPr b="0" lang="ru-RU" sz="2500" spc="-1" strike="noStrike">
                <a:latin typeface="Arial"/>
              </a:rPr>
              <a:t>котировки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500" spc="-1" strike="noStrike">
                <a:latin typeface="Arial"/>
              </a:rPr>
              <a:t>ценных бумаг</a:t>
            </a:r>
            <a:r>
              <a:rPr b="0" lang="en-US" sz="2500" spc="-1" strike="noStrike">
                <a:latin typeface="Arial"/>
              </a:rPr>
              <a:t> </a:t>
            </a:r>
            <a:r>
              <a:rPr b="0" lang="ru-RU" sz="2500" spc="-1" strike="noStrike">
                <a:latin typeface="Arial"/>
              </a:rPr>
              <a:t>русских</a:t>
            </a:r>
            <a:r>
              <a:rPr b="0" lang="en-US" sz="2500" spc="-1" strike="noStrike">
                <a:latin typeface="Arial"/>
              </a:rPr>
              <a:t> </a:t>
            </a:r>
            <a:r>
              <a:rPr b="0" lang="ru-RU" sz="2500" spc="-1" strike="noStrike">
                <a:latin typeface="Arial"/>
              </a:rPr>
              <a:t>компаний.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"/>
          <p:cNvSpPr/>
          <p:nvPr/>
        </p:nvSpPr>
        <p:spPr>
          <a:xfrm>
            <a:off x="685800" y="2514600"/>
            <a:ext cx="863928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Спасибо за внимание!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LibreOffice/7.1.1.2$Windows_X86_64 LibreOffice_project/fe0b08f4af1bacafe4c7ecc87ce55bb426164676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2021-05-18T08:44:03Z</dcterms:created>
  <dc:creator/>
  <dc:description/>
  <dc:language>ru-RU</dc:language>
  <cp:lastModifiedBy/>
  <dcterms:modified xsi:type="dcterms:W3CDTF">2021-05-18T09:30:49Z</dcterms:modified>
  <cp:revision>5</cp:revision>
  <dc:subject/>
  <dc:title>Focus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