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7" r:id="rId4"/>
    <p:sldId id="268" r:id="rId5"/>
    <p:sldId id="269" r:id="rId6"/>
    <p:sldId id="270" r:id="rId7"/>
    <p:sldId id="260" r:id="rId8"/>
    <p:sldId id="261" r:id="rId9"/>
    <p:sldId id="262" r:id="rId10"/>
    <p:sldId id="263" r:id="rId11"/>
    <p:sldId id="264" r:id="rId12"/>
    <p:sldId id="265" r:id="rId13"/>
    <p:sldId id="266"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05/8/layout/bProcess3" loCatId="process" qsTypeId="urn:microsoft.com/office/officeart/2005/8/quickstyle/simple1" qsCatId="simple" csTypeId="urn:microsoft.com/office/officeart/2005/8/colors/colorful1" csCatId="colorful" phldr="1"/>
      <dgm:spPr/>
      <dgm:t>
        <a:bodyPr/>
        <a:lstStyle/>
        <a:p>
          <a:endParaRPr lang="en-US"/>
        </a:p>
      </dgm:t>
    </dgm:pt>
    <dgm:pt modelId="{DC13AB6D-DEA2-4CBB-AC69-1EF1A6AD1512}">
      <dgm:prSet/>
      <dgm:spPr/>
      <dgm:t>
        <a:bodyPr/>
        <a:lstStyle/>
        <a:p>
          <a:r>
            <a:rPr lang="en-IN" b="1" dirty="0">
              <a:solidFill>
                <a:schemeClr val="tx1"/>
              </a:solidFill>
              <a:effectLst/>
              <a:ea typeface="Times New Roman" panose="02020603050405020304" pitchFamily="18" charset="0"/>
              <a:cs typeface="Times New Roman" panose="02020603050405020304" pitchFamily="18" charset="0"/>
            </a:rPr>
            <a:t>What is an Advanced Persistent Threat?</a:t>
          </a:r>
        </a:p>
        <a:p>
          <a:endParaRPr lang="en-IN" b="1" dirty="0">
            <a:solidFill>
              <a:schemeClr val="tx1"/>
            </a:solidFill>
            <a:effectLst/>
            <a:ea typeface="Calibri" panose="020F0502020204030204" pitchFamily="34" charset="0"/>
            <a:cs typeface="Times New Roman" panose="02020603050405020304" pitchFamily="18" charset="0"/>
          </a:endParaRPr>
        </a:p>
        <a:p>
          <a:r>
            <a:rPr lang="en-IN" b="1" dirty="0">
              <a:solidFill>
                <a:schemeClr val="tx1"/>
              </a:solidFill>
              <a:effectLst/>
              <a:latin typeface="Arial" panose="020B0604020202020204" pitchFamily="34" charset="0"/>
              <a:ea typeface="Times New Roman" panose="02020603050405020304" pitchFamily="18" charset="0"/>
            </a:rPr>
            <a:t>What are the 3 Stages of an APT Attack?</a:t>
          </a:r>
          <a:br>
            <a:rPr lang="en-IN" b="1" dirty="0">
              <a:solidFill>
                <a:schemeClr val="tx1"/>
              </a:solidFill>
              <a:effectLst/>
              <a:latin typeface="Arial" panose="020B0604020202020204" pitchFamily="34" charset="0"/>
              <a:ea typeface="Times New Roman" panose="02020603050405020304" pitchFamily="18" charset="0"/>
            </a:rPr>
          </a:br>
          <a:br>
            <a:rPr lang="en-IN" b="1" dirty="0">
              <a:solidFill>
                <a:schemeClr val="tx1"/>
              </a:solidFill>
              <a:effectLst/>
              <a:latin typeface="Times New Roman" panose="02020603050405020304" pitchFamily="18" charset="0"/>
              <a:ea typeface="Times New Roman" panose="02020603050405020304" pitchFamily="18" charset="0"/>
            </a:rPr>
          </a:br>
          <a:r>
            <a:rPr lang="en-IN"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Advanced Persistent Threat Examples</a:t>
          </a:r>
          <a:br>
            <a:rPr lang="en-IN"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en-IN" dirty="0">
              <a:solidFill>
                <a:schemeClr val="tx1"/>
              </a:solidFill>
              <a:effectLst/>
              <a:ea typeface="Calibri" panose="020F0502020204030204" pitchFamily="34" charset="0"/>
              <a:cs typeface="Times New Roman" panose="02020603050405020304" pitchFamily="18" charset="0"/>
            </a:rPr>
          </a:br>
          <a:endParaRPr lang="en-US" dirty="0"/>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r>
            <a:rPr lang="en-US" dirty="0"/>
            <a:t>01</a:t>
          </a:r>
        </a:p>
      </dgm:t>
    </dgm:pt>
    <dgm:pt modelId="{53742231-981F-480A-940F-203EC2F7423F}">
      <dgm:prSet/>
      <dgm:spPr/>
      <dgm:t>
        <a:bodyPr/>
        <a:lstStyle/>
        <a:p>
          <a:r>
            <a:rPr lang="en-IN"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How do you Protect against APT Attacks?</a:t>
          </a:r>
          <a:br>
            <a:rPr lang="en-IN"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en-IN"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dirty="0"/>
            <a:t>CHARACTERSTICS OF AN APT ATTACK</a:t>
          </a:r>
          <a:br>
            <a:rPr lang="en-US" dirty="0"/>
          </a:br>
          <a:br>
            <a:rPr lang="en-US" dirty="0"/>
          </a:br>
          <a:r>
            <a:rPr lang="en-US" dirty="0"/>
            <a:t>ATP EMERGING TRENDS</a:t>
          </a:r>
        </a:p>
      </dgm: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phldrT="02" phldr="0"/>
      <dgm:spPr/>
      <dgm:t>
        <a:bodyPr/>
        <a:lstStyle/>
        <a:p>
          <a:r>
            <a:rPr lang="en-US"/>
            <a:t>02</a:t>
          </a:r>
        </a:p>
      </dgm:t>
    </dgm:pt>
    <dgm:pt modelId="{9EF41CC5-EF3B-4A6D-8229-3F1333EADFB3}">
      <dgm:prSet/>
      <dgm:spPr/>
      <dgm:t>
        <a:bodyPr/>
        <a:lstStyle/>
        <a:p>
          <a:r>
            <a:rPr lang="en-US" dirty="0"/>
            <a:t>ATP DETECTION</a:t>
          </a:r>
          <a:br>
            <a:rPr lang="en-US" dirty="0"/>
          </a:br>
          <a:br>
            <a:rPr lang="en-US" dirty="0"/>
          </a:br>
          <a:r>
            <a:rPr lang="en-US" dirty="0"/>
            <a:t>CONCLUSION</a:t>
          </a:r>
        </a:p>
      </dgm:t>
    </dgm:pt>
    <dgm:pt modelId="{DAEF1C7D-B0C5-46FA-BED3-8A54E918D3E0}" type="parTrans" cxnId="{E476EEBC-7C9F-4E07-BD58-1044B9769B64}">
      <dgm:prSet/>
      <dgm:spPr/>
      <dgm:t>
        <a:bodyPr/>
        <a:lstStyle/>
        <a:p>
          <a:endParaRPr lang="en-US"/>
        </a:p>
      </dgm:t>
    </dgm:pt>
    <dgm:pt modelId="{98E6DD7C-B953-4119-9F64-9914E467ECBF}" type="sibTrans" cxnId="{E476EEBC-7C9F-4E07-BD58-1044B9769B64}">
      <dgm:prSet phldrT="03" phldr="0"/>
      <dgm:spPr/>
    </dgm:pt>
    <dgm:pt modelId="{C34974A5-A107-4B54-9E8D-1DF21B3BBCAD}" type="pres">
      <dgm:prSet presAssocID="{8AA20905-3954-474B-A606-562BCA026DC1}" presName="Name0" presStyleCnt="0">
        <dgm:presLayoutVars>
          <dgm:dir/>
          <dgm:resizeHandles val="exact"/>
        </dgm:presLayoutVars>
      </dgm:prSet>
      <dgm:spPr/>
    </dgm:pt>
    <dgm:pt modelId="{905A1EB6-ECAA-42BF-BB2C-0182E7E5A3E4}" type="pres">
      <dgm:prSet presAssocID="{DC13AB6D-DEA2-4CBB-AC69-1EF1A6AD1512}" presName="node" presStyleLbl="node1" presStyleIdx="0" presStyleCnt="3">
        <dgm:presLayoutVars>
          <dgm:bulletEnabled val="1"/>
        </dgm:presLayoutVars>
      </dgm:prSet>
      <dgm:spPr/>
    </dgm:pt>
    <dgm:pt modelId="{58CC59E7-01C6-46B7-A6E5-AEF5B6969D1D}" type="pres">
      <dgm:prSet presAssocID="{9C64CC83-643C-4E12-8F97-BC19DC031190}" presName="sibTrans" presStyleLbl="sibTrans1D1" presStyleIdx="0" presStyleCnt="2"/>
      <dgm:spPr/>
    </dgm:pt>
    <dgm:pt modelId="{CF687511-C71B-4F76-9B2A-12B768503B22}" type="pres">
      <dgm:prSet presAssocID="{9C64CC83-643C-4E12-8F97-BC19DC031190}" presName="connectorText" presStyleLbl="sibTrans1D1" presStyleIdx="0" presStyleCnt="2"/>
      <dgm:spPr/>
    </dgm:pt>
    <dgm:pt modelId="{5B6CF19D-AE48-47DC-8BFB-5E449979AD4B}" type="pres">
      <dgm:prSet presAssocID="{53742231-981F-480A-940F-203EC2F7423F}" presName="node" presStyleLbl="node1" presStyleIdx="1" presStyleCnt="3">
        <dgm:presLayoutVars>
          <dgm:bulletEnabled val="1"/>
        </dgm:presLayoutVars>
      </dgm:prSet>
      <dgm:spPr/>
    </dgm:pt>
    <dgm:pt modelId="{EC4573EC-55D5-47E7-8F0B-5D1616CC80CB}" type="pres">
      <dgm:prSet presAssocID="{EF449C32-A7AE-4099-9E9B-9E2F736A89CE}" presName="sibTrans" presStyleLbl="sibTrans1D1" presStyleIdx="1" presStyleCnt="2"/>
      <dgm:spPr/>
    </dgm:pt>
    <dgm:pt modelId="{6020AF01-AE57-46F2-B1F0-ABFFAB147F3D}" type="pres">
      <dgm:prSet presAssocID="{EF449C32-A7AE-4099-9E9B-9E2F736A89CE}" presName="connectorText" presStyleLbl="sibTrans1D1" presStyleIdx="1" presStyleCnt="2"/>
      <dgm:spPr/>
    </dgm:pt>
    <dgm:pt modelId="{EB41BA04-AA11-418D-AC07-F5AD26945ABD}" type="pres">
      <dgm:prSet presAssocID="{9EF41CC5-EF3B-4A6D-8229-3F1333EADFB3}" presName="node" presStyleLbl="node1" presStyleIdx="2" presStyleCnt="3">
        <dgm:presLayoutVars>
          <dgm:bulletEnabled val="1"/>
        </dgm:presLayoutVars>
      </dgm:prSet>
      <dgm:spPr/>
    </dgm:pt>
  </dgm:ptLst>
  <dgm:cxnLst>
    <dgm:cxn modelId="{14B0CC66-754C-44B5-A0EA-528311EB949F}" type="presOf" srcId="{EF449C32-A7AE-4099-9E9B-9E2F736A89CE}" destId="{6020AF01-AE57-46F2-B1F0-ABFFAB147F3D}" srcOrd="1" destOrd="0" presId="urn:microsoft.com/office/officeart/2005/8/layout/bProcess3"/>
    <dgm:cxn modelId="{47500D6D-7136-4359-A4EC-BB9C292B27F7}" type="presOf" srcId="{53742231-981F-480A-940F-203EC2F7423F}" destId="{5B6CF19D-AE48-47DC-8BFB-5E449979AD4B}" srcOrd="0" destOrd="0" presId="urn:microsoft.com/office/officeart/2005/8/layout/bProcess3"/>
    <dgm:cxn modelId="{D8D10D7B-9FBD-425D-9848-054A47AEE349}" type="presOf" srcId="{9C64CC83-643C-4E12-8F97-BC19DC031190}" destId="{CF687511-C71B-4F76-9B2A-12B768503B22}" srcOrd="1" destOrd="0" presId="urn:microsoft.com/office/officeart/2005/8/layout/bProcess3"/>
    <dgm:cxn modelId="{97DFC790-9D4A-4AFF-979B-86C5CFD944A7}" type="presOf" srcId="{9C64CC83-643C-4E12-8F97-BC19DC031190}" destId="{58CC59E7-01C6-46B7-A6E5-AEF5B6969D1D}" srcOrd="0" destOrd="0" presId="urn:microsoft.com/office/officeart/2005/8/layout/bProcess3"/>
    <dgm:cxn modelId="{4B888393-351D-4489-90C9-5A68061AB236}" srcId="{8AA20905-3954-474B-A606-562BCA026DC1}" destId="{DC13AB6D-DEA2-4CBB-AC69-1EF1A6AD1512}" srcOrd="0" destOrd="0" parTransId="{2C752582-D9FF-4E04-A92F-827DB4BB5C48}" sibTransId="{9C64CC83-643C-4E12-8F97-BC19DC031190}"/>
    <dgm:cxn modelId="{DCB18C95-B425-4C00-9DFC-F5BF572C1C50}" type="presOf" srcId="{8AA20905-3954-474B-A606-562BCA026DC1}" destId="{C34974A5-A107-4B54-9E8D-1DF21B3BBCAD}" srcOrd="0" destOrd="0" presId="urn:microsoft.com/office/officeart/2005/8/layout/bProcess3"/>
    <dgm:cxn modelId="{D8F79296-B6E3-4EC1-ACEE-01A0A71F463E}" type="presOf" srcId="{DC13AB6D-DEA2-4CBB-AC69-1EF1A6AD1512}" destId="{905A1EB6-ECAA-42BF-BB2C-0182E7E5A3E4}" srcOrd="0" destOrd="0" presId="urn:microsoft.com/office/officeart/2005/8/layout/bProcess3"/>
    <dgm:cxn modelId="{E476EEBC-7C9F-4E07-BD58-1044B9769B64}" srcId="{8AA20905-3954-474B-A606-562BCA026DC1}" destId="{9EF41CC5-EF3B-4A6D-8229-3F1333EADFB3}" srcOrd="2" destOrd="0" parTransId="{DAEF1C7D-B0C5-46FA-BED3-8A54E918D3E0}" sibTransId="{98E6DD7C-B953-4119-9F64-9914E467ECBF}"/>
    <dgm:cxn modelId="{E18C14C1-C634-4BB3-A389-99F5259A7FA2}" type="presOf" srcId="{9EF41CC5-EF3B-4A6D-8229-3F1333EADFB3}" destId="{EB41BA04-AA11-418D-AC07-F5AD26945ABD}" srcOrd="0" destOrd="0" presId="urn:microsoft.com/office/officeart/2005/8/layout/bProcess3"/>
    <dgm:cxn modelId="{F226B1C2-5D99-403A-8240-EAD6BD4D8534}" srcId="{8AA20905-3954-474B-A606-562BCA026DC1}" destId="{53742231-981F-480A-940F-203EC2F7423F}" srcOrd="1" destOrd="0" parTransId="{2FC75195-FBA1-43DE-85DD-40B4B3A2F1F3}" sibTransId="{EF449C32-A7AE-4099-9E9B-9E2F736A89CE}"/>
    <dgm:cxn modelId="{B8DA61ED-6A1E-4717-9D35-E162E4E11CCC}" type="presOf" srcId="{EF449C32-A7AE-4099-9E9B-9E2F736A89CE}" destId="{EC4573EC-55D5-47E7-8F0B-5D1616CC80CB}" srcOrd="0" destOrd="0" presId="urn:microsoft.com/office/officeart/2005/8/layout/bProcess3"/>
    <dgm:cxn modelId="{CD375452-4A3B-4366-96EA-459A0C3C234E}" type="presParOf" srcId="{C34974A5-A107-4B54-9E8D-1DF21B3BBCAD}" destId="{905A1EB6-ECAA-42BF-BB2C-0182E7E5A3E4}" srcOrd="0" destOrd="0" presId="urn:microsoft.com/office/officeart/2005/8/layout/bProcess3"/>
    <dgm:cxn modelId="{CDFC9F54-3053-4ACB-A200-A30A77CD184B}" type="presParOf" srcId="{C34974A5-A107-4B54-9E8D-1DF21B3BBCAD}" destId="{58CC59E7-01C6-46B7-A6E5-AEF5B6969D1D}" srcOrd="1" destOrd="0" presId="urn:microsoft.com/office/officeart/2005/8/layout/bProcess3"/>
    <dgm:cxn modelId="{BC8331AC-B827-4D9E-88B0-BD656767795A}" type="presParOf" srcId="{58CC59E7-01C6-46B7-A6E5-AEF5B6969D1D}" destId="{CF687511-C71B-4F76-9B2A-12B768503B22}" srcOrd="0" destOrd="0" presId="urn:microsoft.com/office/officeart/2005/8/layout/bProcess3"/>
    <dgm:cxn modelId="{D8AFF5D1-970F-4E02-ABEC-EB27508468B8}" type="presParOf" srcId="{C34974A5-A107-4B54-9E8D-1DF21B3BBCAD}" destId="{5B6CF19D-AE48-47DC-8BFB-5E449979AD4B}" srcOrd="2" destOrd="0" presId="urn:microsoft.com/office/officeart/2005/8/layout/bProcess3"/>
    <dgm:cxn modelId="{6A0B1650-2D35-4325-948A-EDBF05D42304}" type="presParOf" srcId="{C34974A5-A107-4B54-9E8D-1DF21B3BBCAD}" destId="{EC4573EC-55D5-47E7-8F0B-5D1616CC80CB}" srcOrd="3" destOrd="0" presId="urn:microsoft.com/office/officeart/2005/8/layout/bProcess3"/>
    <dgm:cxn modelId="{C508F1A9-F43C-4F8A-9353-BFB7F58CD492}" type="presParOf" srcId="{EC4573EC-55D5-47E7-8F0B-5D1616CC80CB}" destId="{6020AF01-AE57-46F2-B1F0-ABFFAB147F3D}" srcOrd="0" destOrd="0" presId="urn:microsoft.com/office/officeart/2005/8/layout/bProcess3"/>
    <dgm:cxn modelId="{9F787B5E-9AC0-42A6-84E6-89DD9E5C5EA4}" type="presParOf" srcId="{C34974A5-A107-4B54-9E8D-1DF21B3BBCAD}" destId="{EB41BA04-AA11-418D-AC07-F5AD26945ABD}" srcOrd="4"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C59E7-01C6-46B7-A6E5-AEF5B6969D1D}">
      <dsp:nvSpPr>
        <dsp:cNvPr id="0" name=""/>
        <dsp:cNvSpPr/>
      </dsp:nvSpPr>
      <dsp:spPr>
        <a:xfrm>
          <a:off x="2993940" y="1811655"/>
          <a:ext cx="656594" cy="91440"/>
        </a:xfrm>
        <a:custGeom>
          <a:avLst/>
          <a:gdLst/>
          <a:ahLst/>
          <a:cxnLst/>
          <a:rect l="0" t="0" r="0" b="0"/>
          <a:pathLst>
            <a:path>
              <a:moveTo>
                <a:pt x="0" y="45720"/>
              </a:moveTo>
              <a:lnTo>
                <a:pt x="252061" y="45720"/>
              </a:lnTo>
            </a:path>
            <a:path>
              <a:moveTo>
                <a:pt x="404533" y="45720"/>
              </a:moveTo>
              <a:lnTo>
                <a:pt x="656594"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dirty="0"/>
            <a:t>01</a:t>
          </a:r>
        </a:p>
      </dsp:txBody>
      <dsp:txXfrm>
        <a:off x="3246002" y="1784253"/>
        <a:ext cx="152471" cy="146243"/>
      </dsp:txXfrm>
    </dsp:sp>
    <dsp:sp modelId="{905A1EB6-ECAA-42BF-BB2C-0182E7E5A3E4}">
      <dsp:nvSpPr>
        <dsp:cNvPr id="0" name=""/>
        <dsp:cNvSpPr/>
      </dsp:nvSpPr>
      <dsp:spPr>
        <a:xfrm>
          <a:off x="7937" y="961033"/>
          <a:ext cx="2987803" cy="1792682"/>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b="1" kern="1200" dirty="0">
              <a:solidFill>
                <a:schemeClr val="tx1"/>
              </a:solidFill>
              <a:effectLst/>
              <a:ea typeface="Times New Roman" panose="02020603050405020304" pitchFamily="18" charset="0"/>
              <a:cs typeface="Times New Roman" panose="02020603050405020304" pitchFamily="18" charset="0"/>
            </a:rPr>
            <a:t>What is an Advanced Persistent Threat?</a:t>
          </a:r>
        </a:p>
        <a:p>
          <a:pPr marL="0" lvl="0" indent="0" algn="ctr" defTabSz="533400">
            <a:lnSpc>
              <a:spcPct val="90000"/>
            </a:lnSpc>
            <a:spcBef>
              <a:spcPct val="0"/>
            </a:spcBef>
            <a:spcAft>
              <a:spcPct val="35000"/>
            </a:spcAft>
            <a:buNone/>
          </a:pPr>
          <a:endParaRPr lang="en-IN" sz="1200" b="1" kern="1200" dirty="0">
            <a:solidFill>
              <a:schemeClr val="tx1"/>
            </a:solidFill>
            <a:effectLst/>
            <a:ea typeface="Calibri" panose="020F0502020204030204" pitchFamily="34" charset="0"/>
            <a:cs typeface="Times New Roman" panose="02020603050405020304" pitchFamily="18" charset="0"/>
          </a:endParaRPr>
        </a:p>
        <a:p>
          <a:pPr marL="0" lvl="0" indent="0" algn="ctr" defTabSz="533400">
            <a:lnSpc>
              <a:spcPct val="90000"/>
            </a:lnSpc>
            <a:spcBef>
              <a:spcPct val="0"/>
            </a:spcBef>
            <a:spcAft>
              <a:spcPct val="35000"/>
            </a:spcAft>
            <a:buNone/>
          </a:pPr>
          <a:r>
            <a:rPr lang="en-IN" sz="1200" b="1" kern="1200" dirty="0">
              <a:solidFill>
                <a:schemeClr val="tx1"/>
              </a:solidFill>
              <a:effectLst/>
              <a:latin typeface="Arial" panose="020B0604020202020204" pitchFamily="34" charset="0"/>
              <a:ea typeface="Times New Roman" panose="02020603050405020304" pitchFamily="18" charset="0"/>
            </a:rPr>
            <a:t>What are the 3 Stages of an APT Attack?</a:t>
          </a:r>
          <a:br>
            <a:rPr lang="en-IN" sz="1200" b="1" kern="1200" dirty="0">
              <a:solidFill>
                <a:schemeClr val="tx1"/>
              </a:solidFill>
              <a:effectLst/>
              <a:latin typeface="Arial" panose="020B0604020202020204" pitchFamily="34" charset="0"/>
              <a:ea typeface="Times New Roman" panose="02020603050405020304" pitchFamily="18" charset="0"/>
            </a:rPr>
          </a:br>
          <a:br>
            <a:rPr lang="en-IN" sz="1200" b="1" kern="1200" dirty="0">
              <a:solidFill>
                <a:schemeClr val="tx1"/>
              </a:solidFill>
              <a:effectLst/>
              <a:latin typeface="Times New Roman" panose="02020603050405020304" pitchFamily="18" charset="0"/>
              <a:ea typeface="Times New Roman" panose="02020603050405020304" pitchFamily="18" charset="0"/>
            </a:rPr>
          </a:br>
          <a:r>
            <a:rPr lang="en-IN" sz="12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Advanced Persistent Threat Examples</a:t>
          </a:r>
          <a:br>
            <a:rPr lang="en-IN" sz="1200"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en-IN" sz="1200" kern="1200" dirty="0">
              <a:solidFill>
                <a:schemeClr val="tx1"/>
              </a:solidFill>
              <a:effectLst/>
              <a:ea typeface="Calibri" panose="020F0502020204030204" pitchFamily="34" charset="0"/>
              <a:cs typeface="Times New Roman" panose="02020603050405020304" pitchFamily="18" charset="0"/>
            </a:rPr>
          </a:br>
          <a:endParaRPr lang="en-US" sz="1200" kern="1200" dirty="0"/>
        </a:p>
      </dsp:txBody>
      <dsp:txXfrm>
        <a:off x="7937" y="961033"/>
        <a:ext cx="2987803" cy="1792682"/>
      </dsp:txXfrm>
    </dsp:sp>
    <dsp:sp modelId="{EC4573EC-55D5-47E7-8F0B-5D1616CC80CB}">
      <dsp:nvSpPr>
        <dsp:cNvPr id="0" name=""/>
        <dsp:cNvSpPr/>
      </dsp:nvSpPr>
      <dsp:spPr>
        <a:xfrm>
          <a:off x="6668939" y="1811655"/>
          <a:ext cx="656594" cy="91440"/>
        </a:xfrm>
        <a:custGeom>
          <a:avLst/>
          <a:gdLst/>
          <a:ahLst/>
          <a:cxnLst/>
          <a:rect l="0" t="0" r="0" b="0"/>
          <a:pathLst>
            <a:path>
              <a:moveTo>
                <a:pt x="0" y="45720"/>
              </a:moveTo>
              <a:lnTo>
                <a:pt x="252061" y="45720"/>
              </a:lnTo>
            </a:path>
            <a:path>
              <a:moveTo>
                <a:pt x="404533" y="45720"/>
              </a:moveTo>
              <a:lnTo>
                <a:pt x="656594"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02</a:t>
          </a:r>
        </a:p>
      </dsp:txBody>
      <dsp:txXfrm>
        <a:off x="6921001" y="1784253"/>
        <a:ext cx="152471" cy="146243"/>
      </dsp:txXfrm>
    </dsp:sp>
    <dsp:sp modelId="{5B6CF19D-AE48-47DC-8BFB-5E449979AD4B}">
      <dsp:nvSpPr>
        <dsp:cNvPr id="0" name=""/>
        <dsp:cNvSpPr/>
      </dsp:nvSpPr>
      <dsp:spPr>
        <a:xfrm>
          <a:off x="3682935" y="961033"/>
          <a:ext cx="2987803" cy="1792682"/>
        </a:xfrm>
        <a:prstGeom prst="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How do you Protect against APT Attacks?</a:t>
          </a:r>
          <a:br>
            <a:rPr lang="en-IN" sz="1200"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en-IN" sz="1200"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1200" kern="1200" dirty="0"/>
            <a:t>CHARACTERSTICS OF AN APT ATTACK</a:t>
          </a:r>
          <a:br>
            <a:rPr lang="en-US" sz="1200" kern="1200" dirty="0"/>
          </a:br>
          <a:br>
            <a:rPr lang="en-US" sz="1200" kern="1200" dirty="0"/>
          </a:br>
          <a:r>
            <a:rPr lang="en-US" sz="1200" kern="1200" dirty="0"/>
            <a:t>ATP EMERGING TRENDS</a:t>
          </a:r>
        </a:p>
      </dsp:txBody>
      <dsp:txXfrm>
        <a:off x="3682935" y="961033"/>
        <a:ext cx="2987803" cy="1792682"/>
      </dsp:txXfrm>
    </dsp:sp>
    <dsp:sp modelId="{EB41BA04-AA11-418D-AC07-F5AD26945ABD}">
      <dsp:nvSpPr>
        <dsp:cNvPr id="0" name=""/>
        <dsp:cNvSpPr/>
      </dsp:nvSpPr>
      <dsp:spPr>
        <a:xfrm>
          <a:off x="7357934" y="961033"/>
          <a:ext cx="2987803" cy="1792682"/>
        </a:xfrm>
        <a:prstGeom prst="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ATP DETECTION</a:t>
          </a:r>
          <a:br>
            <a:rPr lang="en-US" sz="1200" kern="1200" dirty="0"/>
          </a:br>
          <a:br>
            <a:rPr lang="en-US" sz="1200" kern="1200" dirty="0"/>
          </a:br>
          <a:r>
            <a:rPr lang="en-US" sz="1200" kern="1200" dirty="0"/>
            <a:t>CONCLUSION</a:t>
          </a:r>
        </a:p>
      </dsp:txBody>
      <dsp:txXfrm>
        <a:off x="7357934" y="961033"/>
        <a:ext cx="2987803" cy="179268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6/24/2023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6/24/2023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rowdstrike.com/cybersecurity-101/phishing/spear-phishing/" TargetMode="External"/><Relationship Id="rId2" Type="http://schemas.openxmlformats.org/officeDocument/2006/relationships/hyperlink" Target="https://www.crowdstrike.com/cybersecurity-101/phishing/" TargetMode="External"/><Relationship Id="rId1" Type="http://schemas.openxmlformats.org/officeDocument/2006/relationships/slideLayout" Target="../slideLayouts/slideLayout2.xml"/><Relationship Id="rId4" Type="http://schemas.openxmlformats.org/officeDocument/2006/relationships/hyperlink" Target="https://www.crowdstrike.com/cybersecurity-101/malware/"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www.crowdstrike.com/blog/indicators-attack-vs-indicators-compromis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rowdstrike.com/cybersecurity-101/security-information-and-event-management-siem/" TargetMode="External"/><Relationship Id="rId2" Type="http://schemas.openxmlformats.org/officeDocument/2006/relationships/hyperlink" Target="https://www.crowdstrike.com/cybersecurity-101/what-is-cybersecurity/" TargetMode="External"/><Relationship Id="rId1" Type="http://schemas.openxmlformats.org/officeDocument/2006/relationships/slideLayout" Target="../slideLayouts/slideLayout2.xml"/><Relationship Id="rId5" Type="http://schemas.openxmlformats.org/officeDocument/2006/relationships/hyperlink" Target="https://www.crowdstrike.com/cybersecurity-101/threat-intelligence/" TargetMode="External"/><Relationship Id="rId4" Type="http://schemas.openxmlformats.org/officeDocument/2006/relationships/hyperlink" Target="https://www.crowdstrike.com/cybersecurity-101/web-application-firewal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0" y="1087120"/>
            <a:ext cx="12334240" cy="2648381"/>
          </a:xfrm>
        </p:spPr>
        <p:txBody>
          <a:bodyPr>
            <a:normAutofit/>
          </a:bodyPr>
          <a:lstStyle/>
          <a:p>
            <a:r>
              <a:rPr lang="en-US" sz="7200" dirty="0"/>
              <a:t>ADVANCED PRESISTENT THREAT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(APT)</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16620-E018-47C8-7D66-190C38580785}"/>
              </a:ext>
            </a:extLst>
          </p:cNvPr>
          <p:cNvSpPr>
            <a:spLocks noGrp="1"/>
          </p:cNvSpPr>
          <p:nvPr>
            <p:ph type="title"/>
          </p:nvPr>
        </p:nvSpPr>
        <p:spPr/>
        <p:txBody>
          <a:bodyPr/>
          <a:lstStyle/>
          <a:p>
            <a:r>
              <a:rPr lang="en-US" dirty="0"/>
              <a:t>ATP EMERGING TRENDS</a:t>
            </a:r>
            <a:endParaRPr lang="en-IN" dirty="0"/>
          </a:p>
        </p:txBody>
      </p:sp>
      <p:sp>
        <p:nvSpPr>
          <p:cNvPr id="3" name="Content Placeholder 2">
            <a:extLst>
              <a:ext uri="{FF2B5EF4-FFF2-40B4-BE49-F238E27FC236}">
                <a16:creationId xmlns:a16="http://schemas.microsoft.com/office/drawing/2014/main" id="{028AD790-F14B-5A50-10D2-F1B87A5F9A0D}"/>
              </a:ext>
            </a:extLst>
          </p:cNvPr>
          <p:cNvSpPr>
            <a:spLocks noGrp="1"/>
          </p:cNvSpPr>
          <p:nvPr>
            <p:ph idx="1"/>
          </p:nvPr>
        </p:nvSpPr>
        <p:spPr/>
        <p:txBody>
          <a:bodyPr/>
          <a:lstStyle/>
          <a:p>
            <a:r>
              <a:rPr lang="en-US" dirty="0"/>
              <a:t> THE USE OF NEW ATTACK VECTORS.</a:t>
            </a:r>
          </a:p>
          <a:p>
            <a:r>
              <a:rPr lang="en-US" dirty="0"/>
              <a:t>THE USE OF SOCIAL ENGINEERING TECHNIQUES.</a:t>
            </a:r>
          </a:p>
          <a:p>
            <a:r>
              <a:rPr lang="en-US" dirty="0"/>
              <a:t>THE USE OF TARGETED SPARE PHISHING ATTACKS</a:t>
            </a:r>
            <a:r>
              <a:rPr lang="en-IN" dirty="0"/>
              <a:t>.</a:t>
            </a:r>
          </a:p>
          <a:p>
            <a:r>
              <a:rPr lang="en-IN" dirty="0"/>
              <a:t>THE USE OF SUPPLY CHAIN ATTACKS</a:t>
            </a:r>
            <a:r>
              <a:rPr lang="en-US" dirty="0"/>
              <a:t>.</a:t>
            </a:r>
          </a:p>
          <a:p>
            <a:r>
              <a:rPr lang="en-US" dirty="0"/>
              <a:t>THE USE OF RANSOMWARE.</a:t>
            </a:r>
            <a:endParaRPr lang="en-IN" dirty="0"/>
          </a:p>
        </p:txBody>
      </p:sp>
    </p:spTree>
    <p:extLst>
      <p:ext uri="{BB962C8B-B14F-4D97-AF65-F5344CB8AC3E}">
        <p14:creationId xmlns:p14="http://schemas.microsoft.com/office/powerpoint/2010/main" val="2128090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4B128-5F2A-45E4-EE92-F25D0F83249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5FC9875-7D25-F6E3-2A70-B98F42FCB2D6}"/>
              </a:ext>
            </a:extLst>
          </p:cNvPr>
          <p:cNvSpPr>
            <a:spLocks noGrp="1"/>
          </p:cNvSpPr>
          <p:nvPr>
            <p:ph idx="1"/>
          </p:nvPr>
        </p:nvSpPr>
        <p:spPr/>
        <p:txBody>
          <a:bodyPr>
            <a:normAutofit fontScale="92500"/>
          </a:bodyPr>
          <a:lstStyle/>
          <a:p>
            <a:pPr marL="342900" lvl="0" indent="-342900">
              <a:lnSpc>
                <a:spcPct val="107000"/>
              </a:lnSpc>
              <a:spcAft>
                <a:spcPts val="500"/>
              </a:spcAft>
              <a:buSzPts val="1000"/>
              <a:buFont typeface="Symbol" panose="05050102010706020507" pitchFamily="18" charset="2"/>
              <a:buChar char=""/>
              <a:tabLst>
                <a:tab pos="457200" algn="l"/>
              </a:tabLst>
            </a:pPr>
            <a:r>
              <a:rPr lang="en-US" sz="1800" b="1" u="sng" kern="0" dirty="0">
                <a:solidFill>
                  <a:schemeClr val="tx1"/>
                </a:solidFill>
                <a:effectLst/>
                <a:latin typeface="+mj-lt"/>
                <a:ea typeface="Times New Roman" panose="02020603050405020304" pitchFamily="18" charset="0"/>
                <a:cs typeface="Mangal" panose="02040503050203030202" pitchFamily="18" charset="0"/>
              </a:rPr>
              <a:t>The use of new attack vectors</a:t>
            </a:r>
            <a:r>
              <a:rPr lang="en-US" sz="1800" kern="0" dirty="0">
                <a:solidFill>
                  <a:schemeClr val="tx1"/>
                </a:solidFill>
                <a:effectLst/>
                <a:latin typeface="+mj-lt"/>
                <a:ea typeface="Times New Roman" panose="02020603050405020304" pitchFamily="18" charset="0"/>
                <a:cs typeface="Mangal" panose="02040503050203030202" pitchFamily="18" charset="0"/>
              </a:rPr>
              <a:t>. APT attackers are constantly looking for new ways to infiltrate networks. This includes using new malware, exploiting zero-day vulnerabilities, and targeting new industries and sectors.</a:t>
            </a:r>
            <a:endParaRPr lang="en-IN" sz="1800" kern="100" dirty="0">
              <a:solidFill>
                <a:schemeClr val="tx1"/>
              </a:solidFill>
              <a:effectLst/>
              <a:latin typeface="+mj-lt"/>
              <a:ea typeface="Calibri" panose="020F0502020204030204" pitchFamily="34" charset="0"/>
              <a:cs typeface="Mangal" panose="02040503050203030202" pitchFamily="18" charset="0"/>
            </a:endParaRPr>
          </a:p>
          <a:p>
            <a:pPr marL="342900" lvl="0" indent="-342900">
              <a:lnSpc>
                <a:spcPct val="107000"/>
              </a:lnSpc>
              <a:spcAft>
                <a:spcPts val="500"/>
              </a:spcAft>
              <a:buSzPts val="1000"/>
              <a:buFont typeface="Symbol" panose="05050102010706020507" pitchFamily="18" charset="2"/>
              <a:buChar char=""/>
              <a:tabLst>
                <a:tab pos="457200" algn="l"/>
              </a:tabLst>
            </a:pPr>
            <a:r>
              <a:rPr lang="en-US" sz="1800" b="1" u="sng" kern="0" dirty="0">
                <a:solidFill>
                  <a:schemeClr val="tx1"/>
                </a:solidFill>
                <a:effectLst/>
                <a:latin typeface="+mj-lt"/>
                <a:ea typeface="Times New Roman" panose="02020603050405020304" pitchFamily="18" charset="0"/>
                <a:cs typeface="Mangal" panose="02040503050203030202" pitchFamily="18" charset="0"/>
              </a:rPr>
              <a:t>The use of social engineering techniques</a:t>
            </a:r>
            <a:r>
              <a:rPr lang="en-US" sz="1800" kern="0" dirty="0">
                <a:solidFill>
                  <a:schemeClr val="tx1"/>
                </a:solidFill>
                <a:effectLst/>
                <a:latin typeface="+mj-lt"/>
                <a:ea typeface="Times New Roman" panose="02020603050405020304" pitchFamily="18" charset="0"/>
                <a:cs typeface="Mangal" panose="02040503050203030202" pitchFamily="18" charset="0"/>
              </a:rPr>
              <a:t>. APT attackers are very good at using social engineering techniques to trick victims into clicking on malicious links or opening infected attachments. This is often the first step in an APT attack.</a:t>
            </a:r>
            <a:endParaRPr lang="en-IN" sz="1800" kern="100" dirty="0">
              <a:solidFill>
                <a:schemeClr val="tx1"/>
              </a:solidFill>
              <a:effectLst/>
              <a:latin typeface="+mj-lt"/>
              <a:ea typeface="Calibri" panose="020F0502020204030204" pitchFamily="34" charset="0"/>
              <a:cs typeface="Mangal" panose="02040503050203030202" pitchFamily="18" charset="0"/>
            </a:endParaRPr>
          </a:p>
          <a:p>
            <a:pPr marL="342900" lvl="0" indent="-342900">
              <a:lnSpc>
                <a:spcPct val="107000"/>
              </a:lnSpc>
              <a:spcAft>
                <a:spcPts val="500"/>
              </a:spcAft>
              <a:buSzPts val="1000"/>
              <a:buFont typeface="Symbol" panose="05050102010706020507" pitchFamily="18" charset="2"/>
              <a:buChar char=""/>
              <a:tabLst>
                <a:tab pos="457200" algn="l"/>
              </a:tabLst>
            </a:pPr>
            <a:r>
              <a:rPr lang="en-US" sz="1800" b="1" u="sng" kern="0" dirty="0">
                <a:solidFill>
                  <a:schemeClr val="tx1"/>
                </a:solidFill>
                <a:effectLst/>
                <a:latin typeface="+mj-lt"/>
                <a:ea typeface="Times New Roman" panose="02020603050405020304" pitchFamily="18" charset="0"/>
                <a:cs typeface="Mangal" panose="02040503050203030202" pitchFamily="18" charset="0"/>
              </a:rPr>
              <a:t>The use of targeted spear phishing attacks</a:t>
            </a:r>
            <a:r>
              <a:rPr lang="en-US" sz="1800" kern="0" dirty="0">
                <a:solidFill>
                  <a:schemeClr val="tx1"/>
                </a:solidFill>
                <a:effectLst/>
                <a:latin typeface="+mj-lt"/>
                <a:ea typeface="Times New Roman" panose="02020603050405020304" pitchFamily="18" charset="0"/>
                <a:cs typeface="Mangal" panose="02040503050203030202" pitchFamily="18" charset="0"/>
              </a:rPr>
              <a:t>. APT attackers often target specific individuals or organizations with spear phishing attacks. These attacks are more likely to be successful because they are tailored to the specific victim.</a:t>
            </a:r>
            <a:endParaRPr lang="en-IN" sz="1800" kern="100" dirty="0">
              <a:solidFill>
                <a:schemeClr val="tx1"/>
              </a:solidFill>
              <a:effectLst/>
              <a:latin typeface="+mj-lt"/>
              <a:ea typeface="Calibri" panose="020F0502020204030204" pitchFamily="34" charset="0"/>
              <a:cs typeface="Mangal" panose="02040503050203030202" pitchFamily="18" charset="0"/>
            </a:endParaRPr>
          </a:p>
          <a:p>
            <a:pPr marL="342900" lvl="0" indent="-342900">
              <a:lnSpc>
                <a:spcPct val="107000"/>
              </a:lnSpc>
              <a:spcAft>
                <a:spcPts val="500"/>
              </a:spcAft>
              <a:buSzPts val="1000"/>
              <a:buFont typeface="Symbol" panose="05050102010706020507" pitchFamily="18" charset="2"/>
              <a:buChar char=""/>
              <a:tabLst>
                <a:tab pos="457200" algn="l"/>
              </a:tabLst>
            </a:pPr>
            <a:r>
              <a:rPr lang="en-US" sz="1800" b="1" u="sng" kern="0" dirty="0">
                <a:solidFill>
                  <a:schemeClr val="tx1"/>
                </a:solidFill>
                <a:effectLst/>
                <a:latin typeface="+mj-lt"/>
                <a:ea typeface="Times New Roman" panose="02020603050405020304" pitchFamily="18" charset="0"/>
                <a:cs typeface="Mangal" panose="02040503050203030202" pitchFamily="18" charset="0"/>
              </a:rPr>
              <a:t>The use of supply chain attacks</a:t>
            </a:r>
            <a:r>
              <a:rPr lang="en-US" sz="1800" kern="0" dirty="0">
                <a:solidFill>
                  <a:schemeClr val="tx1"/>
                </a:solidFill>
                <a:effectLst/>
                <a:latin typeface="+mj-lt"/>
                <a:ea typeface="Times New Roman" panose="02020603050405020304" pitchFamily="18" charset="0"/>
                <a:cs typeface="Mangal" panose="02040503050203030202" pitchFamily="18" charset="0"/>
              </a:rPr>
              <a:t>. APT attackers are increasingly targeting the supply chain of organizations. This means that they are attacking the companies that provide software, hardware, or services to their targets.</a:t>
            </a:r>
            <a:endParaRPr lang="en-IN" sz="1800" kern="100" dirty="0">
              <a:solidFill>
                <a:schemeClr val="tx1"/>
              </a:solidFill>
              <a:effectLst/>
              <a:latin typeface="+mj-lt"/>
              <a:ea typeface="Calibri" panose="020F0502020204030204" pitchFamily="34" charset="0"/>
              <a:cs typeface="Mangal" panose="02040503050203030202" pitchFamily="18" charset="0"/>
            </a:endParaRPr>
          </a:p>
          <a:p>
            <a:pPr marL="342900" lvl="0" indent="-342900">
              <a:lnSpc>
                <a:spcPct val="107000"/>
              </a:lnSpc>
              <a:spcAft>
                <a:spcPts val="500"/>
              </a:spcAft>
              <a:buSzPts val="1000"/>
              <a:buFont typeface="Symbol" panose="05050102010706020507" pitchFamily="18" charset="2"/>
              <a:buChar char=""/>
              <a:tabLst>
                <a:tab pos="457200" algn="l"/>
              </a:tabLst>
            </a:pPr>
            <a:r>
              <a:rPr lang="en-US" sz="1800" b="1" u="sng" kern="0" dirty="0">
                <a:solidFill>
                  <a:schemeClr val="tx1"/>
                </a:solidFill>
                <a:effectLst/>
                <a:latin typeface="+mj-lt"/>
                <a:ea typeface="Times New Roman" panose="02020603050405020304" pitchFamily="18" charset="0"/>
                <a:cs typeface="Mangal" panose="02040503050203030202" pitchFamily="18" charset="0"/>
              </a:rPr>
              <a:t>The use of ransomware</a:t>
            </a:r>
            <a:r>
              <a:rPr lang="en-US" sz="1800" kern="0" dirty="0">
                <a:solidFill>
                  <a:schemeClr val="tx1"/>
                </a:solidFill>
                <a:effectLst/>
                <a:latin typeface="+mj-lt"/>
                <a:ea typeface="Times New Roman" panose="02020603050405020304" pitchFamily="18" charset="0"/>
                <a:cs typeface="Mangal" panose="02040503050203030202" pitchFamily="18" charset="0"/>
              </a:rPr>
              <a:t>. Ransomware is becoming increasingly popular among APT attackers. This is because it can be a very effective way to extort money from victims.</a:t>
            </a:r>
            <a:endParaRPr lang="en-IN" sz="1800" kern="100" dirty="0">
              <a:solidFill>
                <a:schemeClr val="tx1"/>
              </a:solidFill>
              <a:effectLst/>
              <a:latin typeface="+mj-lt"/>
              <a:ea typeface="Calibri" panose="020F0502020204030204" pitchFamily="34" charset="0"/>
              <a:cs typeface="Mangal" panose="02040503050203030202" pitchFamily="18" charset="0"/>
            </a:endParaRPr>
          </a:p>
          <a:p>
            <a:endParaRPr lang="en-IN" dirty="0">
              <a:solidFill>
                <a:schemeClr val="tx1"/>
              </a:solidFill>
              <a:latin typeface="+mj-lt"/>
            </a:endParaRPr>
          </a:p>
        </p:txBody>
      </p:sp>
    </p:spTree>
    <p:extLst>
      <p:ext uri="{BB962C8B-B14F-4D97-AF65-F5344CB8AC3E}">
        <p14:creationId xmlns:p14="http://schemas.microsoft.com/office/powerpoint/2010/main" val="1382761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A37C-76D7-A8D3-D292-70B12DABAC3C}"/>
              </a:ext>
            </a:extLst>
          </p:cNvPr>
          <p:cNvSpPr>
            <a:spLocks noGrp="1"/>
          </p:cNvSpPr>
          <p:nvPr>
            <p:ph type="title"/>
          </p:nvPr>
        </p:nvSpPr>
        <p:spPr/>
        <p:txBody>
          <a:bodyPr/>
          <a:lstStyle/>
          <a:p>
            <a:r>
              <a:rPr lang="en-US" dirty="0"/>
              <a:t>ATP DETECTION</a:t>
            </a:r>
            <a:endParaRPr lang="en-IN" dirty="0"/>
          </a:p>
        </p:txBody>
      </p:sp>
      <p:sp>
        <p:nvSpPr>
          <p:cNvPr id="3" name="Content Placeholder 2">
            <a:extLst>
              <a:ext uri="{FF2B5EF4-FFF2-40B4-BE49-F238E27FC236}">
                <a16:creationId xmlns:a16="http://schemas.microsoft.com/office/drawing/2014/main" id="{618F5203-0E4B-52AC-CE79-593E0C46BB27}"/>
              </a:ext>
            </a:extLst>
          </p:cNvPr>
          <p:cNvSpPr>
            <a:spLocks noGrp="1"/>
          </p:cNvSpPr>
          <p:nvPr>
            <p:ph idx="1"/>
          </p:nvPr>
        </p:nvSpPr>
        <p:spPr/>
        <p:txBody>
          <a:bodyPr/>
          <a:lstStyle/>
          <a:p>
            <a:pPr marL="36900" indent="0">
              <a:buNone/>
            </a:pPr>
            <a:r>
              <a:rPr lang="en-US" sz="1800" kern="0" spc="10" dirty="0">
                <a:solidFill>
                  <a:schemeClr val="tx1"/>
                </a:solidFill>
                <a:effectLst/>
                <a:latin typeface="+mj-lt"/>
                <a:ea typeface="Times New Roman" panose="02020603050405020304" pitchFamily="18" charset="0"/>
                <a:cs typeface="Mangal" panose="02040503050203030202" pitchFamily="18" charset="0"/>
              </a:rPr>
              <a:t> New tactics and techniques are created to stay a step ahead of detection. While it’s difficult to detect a persistent threat and have a quick APT solution, it’s not impossible. The next step is to understand how attackers operate to identify the best ways to detect their activities. Two primary methods of detecting persistent threats are tracking and analysis.</a:t>
            </a:r>
            <a:endParaRPr lang="en-IN" sz="1800" kern="100" dirty="0">
              <a:solidFill>
                <a:schemeClr val="tx1"/>
              </a:solidFill>
              <a:effectLst/>
              <a:latin typeface="+mj-lt"/>
              <a:ea typeface="Calibri" panose="020F0502020204030204" pitchFamily="34" charset="0"/>
              <a:cs typeface="Mangal" panose="02040503050203030202" pitchFamily="18" charset="0"/>
            </a:endParaRPr>
          </a:p>
          <a:p>
            <a:pPr>
              <a:buFont typeface="Wingdings" panose="05000000000000000000" pitchFamily="2" charset="2"/>
              <a:buChar char="v"/>
            </a:pPr>
            <a:r>
              <a:rPr lang="en-IN" dirty="0">
                <a:solidFill>
                  <a:schemeClr val="tx1"/>
                </a:solidFill>
                <a:latin typeface="+mj-lt"/>
              </a:rPr>
              <a:t>EMAIL FILTERING</a:t>
            </a:r>
          </a:p>
          <a:p>
            <a:pPr>
              <a:buFont typeface="Wingdings" panose="05000000000000000000" pitchFamily="2" charset="2"/>
              <a:buChar char="v"/>
            </a:pPr>
            <a:r>
              <a:rPr lang="en-IN" dirty="0">
                <a:solidFill>
                  <a:schemeClr val="tx1"/>
                </a:solidFill>
                <a:latin typeface="+mj-lt"/>
              </a:rPr>
              <a:t>ENDPOINT PROTECTION</a:t>
            </a:r>
          </a:p>
          <a:p>
            <a:pPr>
              <a:buFont typeface="Wingdings" panose="05000000000000000000" pitchFamily="2" charset="2"/>
              <a:buChar char="v"/>
            </a:pPr>
            <a:r>
              <a:rPr lang="en-IN" dirty="0">
                <a:solidFill>
                  <a:schemeClr val="tx1"/>
                </a:solidFill>
                <a:latin typeface="+mj-lt"/>
              </a:rPr>
              <a:t>ACCESS CONTROL</a:t>
            </a:r>
          </a:p>
          <a:p>
            <a:pPr>
              <a:buFont typeface="Wingdings" panose="05000000000000000000" pitchFamily="2" charset="2"/>
              <a:buChar char="v"/>
            </a:pPr>
            <a:r>
              <a:rPr lang="en-IN" dirty="0">
                <a:solidFill>
                  <a:schemeClr val="tx1"/>
                </a:solidFill>
                <a:latin typeface="+mj-lt"/>
              </a:rPr>
              <a:t>MONITORING OF TRAFFIC, USER AND ENTITY BEHAVIOR</a:t>
            </a:r>
          </a:p>
        </p:txBody>
      </p:sp>
    </p:spTree>
    <p:extLst>
      <p:ext uri="{BB962C8B-B14F-4D97-AF65-F5344CB8AC3E}">
        <p14:creationId xmlns:p14="http://schemas.microsoft.com/office/powerpoint/2010/main" val="3038421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EB5F1-3120-B93C-4962-1ADB1E589AD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BB0CD9C-82CF-C482-3B04-4B1E58E126D9}"/>
              </a:ext>
            </a:extLst>
          </p:cNvPr>
          <p:cNvSpPr>
            <a:spLocks noGrp="1"/>
          </p:cNvSpPr>
          <p:nvPr>
            <p:ph idx="1"/>
          </p:nvPr>
        </p:nvSpPr>
        <p:spPr>
          <a:xfrm>
            <a:off x="0" y="1666240"/>
            <a:ext cx="12100559" cy="4124959"/>
          </a:xfrm>
        </p:spPr>
        <p:txBody>
          <a:bodyPr>
            <a:noAutofit/>
          </a:bodyPr>
          <a:lstStyle/>
          <a:p>
            <a:pPr>
              <a:lnSpc>
                <a:spcPct val="107000"/>
              </a:lnSpc>
              <a:spcBef>
                <a:spcPts val="1000"/>
              </a:spcBef>
              <a:spcAft>
                <a:spcPts val="750"/>
              </a:spcAft>
            </a:pPr>
            <a:r>
              <a:rPr lang="en-IN" sz="1400" b="1" u="sng" kern="100" dirty="0">
                <a:solidFill>
                  <a:schemeClr val="tx1"/>
                </a:solidFill>
                <a:effectLst/>
                <a:latin typeface="+mj-lt"/>
                <a:ea typeface="Times New Roman" panose="02020603050405020304" pitchFamily="18" charset="0"/>
                <a:cs typeface="Mangal" panose="02040503050203030202" pitchFamily="18" charset="0"/>
              </a:rPr>
              <a:t>1. Email filtering  - </a:t>
            </a:r>
            <a:br>
              <a:rPr lang="en-IN" sz="1400" b="1" u="sng" kern="100" dirty="0">
                <a:solidFill>
                  <a:schemeClr val="tx1"/>
                </a:solidFill>
                <a:effectLst/>
                <a:latin typeface="+mj-lt"/>
                <a:ea typeface="Times New Roman" panose="02020603050405020304" pitchFamily="18" charset="0"/>
                <a:cs typeface="Mangal" panose="02040503050203030202" pitchFamily="18" charset="0"/>
              </a:rPr>
            </a:br>
            <a:br>
              <a:rPr lang="en-IN" sz="1400" b="1" u="sng" kern="100" dirty="0">
                <a:solidFill>
                  <a:schemeClr val="tx1"/>
                </a:solidFill>
                <a:effectLst/>
                <a:latin typeface="+mj-lt"/>
                <a:ea typeface="Times New Roman" panose="02020603050405020304" pitchFamily="18" charset="0"/>
                <a:cs typeface="Mangal" panose="02040503050203030202" pitchFamily="18" charset="0"/>
              </a:rPr>
            </a:br>
            <a:r>
              <a:rPr lang="en-US" sz="1400" spc="10" dirty="0">
                <a:solidFill>
                  <a:schemeClr val="tx1"/>
                </a:solidFill>
                <a:effectLst/>
                <a:latin typeface="+mj-lt"/>
                <a:ea typeface="Times New Roman" panose="02020603050405020304" pitchFamily="18" charset="0"/>
              </a:rPr>
              <a:t>During email filtering, the software automatically moves unwanted emails to a separate folder after analyzing them for red flags that signal phishing. You are more likely to lose your personal sensitive information such as banking or identity number when you click on a phishing email. The sole purpose of phishing emails is to steal your personal information. </a:t>
            </a:r>
            <a:endParaRPr lang="en-IN" sz="1400" dirty="0">
              <a:solidFill>
                <a:schemeClr val="tx1"/>
              </a:solidFill>
              <a:effectLst/>
              <a:latin typeface="+mj-lt"/>
              <a:ea typeface="Times New Roman" panose="02020603050405020304" pitchFamily="18" charset="0"/>
            </a:endParaRPr>
          </a:p>
          <a:p>
            <a:pPr>
              <a:lnSpc>
                <a:spcPct val="107000"/>
              </a:lnSpc>
              <a:spcBef>
                <a:spcPts val="1000"/>
              </a:spcBef>
              <a:spcAft>
                <a:spcPts val="750"/>
              </a:spcAft>
            </a:pPr>
            <a:r>
              <a:rPr lang="en-IN" sz="1400" b="1" u="sng" kern="100" dirty="0">
                <a:solidFill>
                  <a:schemeClr val="tx1"/>
                </a:solidFill>
                <a:effectLst/>
                <a:latin typeface="+mj-lt"/>
                <a:ea typeface="Times New Roman" panose="02020603050405020304" pitchFamily="18" charset="0"/>
                <a:cs typeface="Mangal" panose="02040503050203030202" pitchFamily="18" charset="0"/>
              </a:rPr>
              <a:t>2. Endpoint protection</a:t>
            </a:r>
            <a:br>
              <a:rPr lang="en-IN" sz="1400" b="1" u="sng" kern="100" dirty="0">
                <a:solidFill>
                  <a:schemeClr val="tx1"/>
                </a:solidFill>
                <a:effectLst/>
                <a:latin typeface="+mj-lt"/>
                <a:ea typeface="Times New Roman" panose="02020603050405020304" pitchFamily="18" charset="0"/>
                <a:cs typeface="Mangal" panose="02040503050203030202" pitchFamily="18" charset="0"/>
              </a:rPr>
            </a:br>
            <a:br>
              <a:rPr lang="en-IN" sz="1400" b="1" u="sng" kern="100" dirty="0">
                <a:solidFill>
                  <a:schemeClr val="tx1"/>
                </a:solidFill>
                <a:effectLst/>
                <a:latin typeface="+mj-lt"/>
                <a:ea typeface="Times New Roman" panose="02020603050405020304" pitchFamily="18" charset="0"/>
                <a:cs typeface="Mangal" panose="02040503050203030202" pitchFamily="18" charset="0"/>
              </a:rPr>
            </a:br>
            <a:r>
              <a:rPr lang="en-US" sz="1400" spc="10" dirty="0">
                <a:solidFill>
                  <a:schemeClr val="tx1"/>
                </a:solidFill>
                <a:effectLst/>
                <a:latin typeface="+mj-lt"/>
                <a:ea typeface="Times New Roman" panose="02020603050405020304" pitchFamily="18" charset="0"/>
              </a:rPr>
              <a:t>Data and workflows associated with individual devices on your network are protected through endpoint security. Endpoint protection platforms examine files as they enter the network. With endpoint security, you'll not only be protected from malicious software, you'll also be protected against evolving zero-day threats. </a:t>
            </a:r>
            <a:endParaRPr lang="en-IN" sz="1400" dirty="0">
              <a:solidFill>
                <a:schemeClr val="tx1"/>
              </a:solidFill>
              <a:effectLst/>
              <a:latin typeface="+mj-lt"/>
              <a:ea typeface="Times New Roman" panose="02020603050405020304" pitchFamily="18" charset="0"/>
            </a:endParaRPr>
          </a:p>
          <a:p>
            <a:pPr>
              <a:lnSpc>
                <a:spcPct val="107000"/>
              </a:lnSpc>
              <a:spcBef>
                <a:spcPts val="1000"/>
              </a:spcBef>
              <a:spcAft>
                <a:spcPts val="750"/>
              </a:spcAft>
            </a:pPr>
            <a:r>
              <a:rPr lang="en-IN" sz="1400" b="1" u="sng" kern="100" dirty="0">
                <a:solidFill>
                  <a:schemeClr val="tx1"/>
                </a:solidFill>
                <a:effectLst/>
                <a:latin typeface="+mj-lt"/>
                <a:ea typeface="Times New Roman" panose="02020603050405020304" pitchFamily="18" charset="0"/>
                <a:cs typeface="Mangal" panose="02040503050203030202" pitchFamily="18" charset="0"/>
              </a:rPr>
              <a:t>3. Access control</a:t>
            </a:r>
            <a:br>
              <a:rPr lang="en-IN" sz="1400" b="1" u="sng" kern="100" dirty="0">
                <a:solidFill>
                  <a:schemeClr val="tx1"/>
                </a:solidFill>
                <a:effectLst/>
                <a:latin typeface="+mj-lt"/>
                <a:ea typeface="Times New Roman" panose="02020603050405020304" pitchFamily="18" charset="0"/>
                <a:cs typeface="Mangal" panose="02040503050203030202" pitchFamily="18" charset="0"/>
              </a:rPr>
            </a:br>
            <a:br>
              <a:rPr lang="en-IN" sz="1400" b="1" u="sng" kern="100" dirty="0">
                <a:solidFill>
                  <a:schemeClr val="tx1"/>
                </a:solidFill>
                <a:effectLst/>
                <a:latin typeface="+mj-lt"/>
                <a:ea typeface="Times New Roman" panose="02020603050405020304" pitchFamily="18" charset="0"/>
                <a:cs typeface="Mangal" panose="02040503050203030202" pitchFamily="18" charset="0"/>
              </a:rPr>
            </a:br>
            <a:r>
              <a:rPr lang="en-US" sz="1400" spc="10" dirty="0">
                <a:solidFill>
                  <a:schemeClr val="tx1"/>
                </a:solidFill>
                <a:effectLst/>
                <a:latin typeface="+mj-lt"/>
                <a:ea typeface="Times New Roman" panose="02020603050405020304" pitchFamily="18" charset="0"/>
              </a:rPr>
              <a:t>Providing access to and using company information and resources is a fundamental component of data security. By authenticating and authorizing users, access control policies ensure they have access to company data in accordance with their claims.  </a:t>
            </a:r>
            <a:endParaRPr lang="en-IN" sz="1400" dirty="0">
              <a:solidFill>
                <a:schemeClr val="tx1"/>
              </a:solidFill>
              <a:effectLst/>
              <a:latin typeface="+mj-lt"/>
              <a:ea typeface="Times New Roman" panose="02020603050405020304" pitchFamily="18" charset="0"/>
            </a:endParaRPr>
          </a:p>
          <a:p>
            <a:pPr>
              <a:lnSpc>
                <a:spcPct val="107000"/>
              </a:lnSpc>
              <a:spcBef>
                <a:spcPts val="1000"/>
              </a:spcBef>
              <a:spcAft>
                <a:spcPts val="750"/>
              </a:spcAft>
            </a:pPr>
            <a:r>
              <a:rPr lang="en-IN" sz="1400" b="1" u="sng" kern="100" dirty="0">
                <a:solidFill>
                  <a:schemeClr val="tx1"/>
                </a:solidFill>
                <a:effectLst/>
                <a:latin typeface="+mj-lt"/>
                <a:ea typeface="Times New Roman" panose="02020603050405020304" pitchFamily="18" charset="0"/>
                <a:cs typeface="Mangal" panose="02040503050203030202" pitchFamily="18" charset="0"/>
              </a:rPr>
              <a:t>4. Monitoring of traffic, user and entity </a:t>
            </a:r>
            <a:r>
              <a:rPr lang="en-IN" sz="1400" b="1" u="sng" kern="100" dirty="0" err="1">
                <a:solidFill>
                  <a:schemeClr val="tx1"/>
                </a:solidFill>
                <a:effectLst/>
                <a:latin typeface="+mj-lt"/>
                <a:ea typeface="Times New Roman" panose="02020603050405020304" pitchFamily="18" charset="0"/>
                <a:cs typeface="Mangal" panose="02040503050203030202" pitchFamily="18" charset="0"/>
              </a:rPr>
              <a:t>behavior</a:t>
            </a:r>
            <a:r>
              <a:rPr lang="en-IN" sz="1400" b="1" u="sng" kern="100" dirty="0">
                <a:solidFill>
                  <a:schemeClr val="tx1"/>
                </a:solidFill>
                <a:effectLst/>
                <a:latin typeface="+mj-lt"/>
                <a:ea typeface="Times New Roman" panose="02020603050405020304" pitchFamily="18" charset="0"/>
                <a:cs typeface="Mangal" panose="02040503050203030202" pitchFamily="18" charset="0"/>
              </a:rPr>
              <a:t> </a:t>
            </a:r>
            <a:br>
              <a:rPr lang="en-IN" sz="1400" b="1" u="sng" kern="100" dirty="0">
                <a:solidFill>
                  <a:schemeClr val="tx1"/>
                </a:solidFill>
                <a:effectLst/>
                <a:latin typeface="+mj-lt"/>
                <a:ea typeface="Times New Roman" panose="02020603050405020304" pitchFamily="18" charset="0"/>
                <a:cs typeface="Mangal" panose="02040503050203030202" pitchFamily="18" charset="0"/>
              </a:rPr>
            </a:br>
            <a:br>
              <a:rPr lang="en-IN" sz="1400" b="1" u="sng" kern="100" dirty="0">
                <a:solidFill>
                  <a:schemeClr val="tx1"/>
                </a:solidFill>
                <a:effectLst/>
                <a:latin typeface="+mj-lt"/>
                <a:ea typeface="Times New Roman" panose="02020603050405020304" pitchFamily="18" charset="0"/>
                <a:cs typeface="Mangal" panose="02040503050203030202" pitchFamily="18" charset="0"/>
              </a:rPr>
            </a:br>
            <a:r>
              <a:rPr lang="en-US" sz="1400" spc="10" dirty="0">
                <a:solidFill>
                  <a:schemeClr val="tx1"/>
                </a:solidFill>
                <a:effectLst/>
                <a:latin typeface="+mj-lt"/>
                <a:ea typeface="Times New Roman" panose="02020603050405020304" pitchFamily="18" charset="0"/>
              </a:rPr>
              <a:t>Monitoring network events generated each day by users, users, and entities is the process of gathering insight into their behavior. By collecting and analyzing this data, you can identify compromised credentials, lateral movement, and other malicious activity.</a:t>
            </a:r>
            <a:endParaRPr lang="en-IN" sz="1400" dirty="0">
              <a:solidFill>
                <a:schemeClr val="tx1"/>
              </a:solidFill>
              <a:effectLst/>
              <a:latin typeface="+mj-lt"/>
              <a:ea typeface="Times New Roman" panose="02020603050405020304" pitchFamily="18" charset="0"/>
            </a:endParaRPr>
          </a:p>
          <a:p>
            <a:pPr marL="36900" indent="0">
              <a:lnSpc>
                <a:spcPct val="107000"/>
              </a:lnSpc>
              <a:spcAft>
                <a:spcPts val="800"/>
              </a:spcAft>
              <a:buNone/>
            </a:pPr>
            <a:endParaRPr lang="en-IN" sz="1400" kern="100" dirty="0">
              <a:solidFill>
                <a:schemeClr val="tx1"/>
              </a:solidFill>
              <a:effectLst/>
              <a:latin typeface="+mj-lt"/>
              <a:ea typeface="Calibri" panose="020F0502020204030204" pitchFamily="34" charset="0"/>
              <a:cs typeface="Mangal" panose="02040503050203030202" pitchFamily="18" charset="0"/>
            </a:endParaRPr>
          </a:p>
          <a:p>
            <a:endParaRPr lang="en-IN" sz="1400" dirty="0">
              <a:solidFill>
                <a:schemeClr val="tx1"/>
              </a:solidFill>
              <a:latin typeface="+mj-lt"/>
            </a:endParaRPr>
          </a:p>
        </p:txBody>
      </p:sp>
    </p:spTree>
    <p:extLst>
      <p:ext uri="{BB962C8B-B14F-4D97-AF65-F5344CB8AC3E}">
        <p14:creationId xmlns:p14="http://schemas.microsoft.com/office/powerpoint/2010/main" val="2792794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FF0FE-3707-1FCA-9577-A3A2D9D9BD24}"/>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29CAE40-48A6-55E2-9748-CDE8F300FDC4}"/>
              </a:ext>
            </a:extLst>
          </p:cNvPr>
          <p:cNvSpPr>
            <a:spLocks noGrp="1"/>
          </p:cNvSpPr>
          <p:nvPr>
            <p:ph idx="1"/>
          </p:nvPr>
        </p:nvSpPr>
        <p:spPr/>
        <p:txBody>
          <a:bodyPr>
            <a:normAutofit fontScale="92500"/>
          </a:bodyPr>
          <a:lstStyle/>
          <a:p>
            <a:r>
              <a:rPr lang="en-US" b="0" i="0" dirty="0"/>
              <a:t>Advanced persistent threat attacks pose a serious risk to organizations and can result in the loss of critical information. To prevent these attacks, you must understand the hackers and what they are trying to do on your network. The best way to prevent an advanced persistent threat attack is to secure your systems and prevent unauthorized access. Many APT protection tools are available that can help you do this, and many are free.  </a:t>
            </a:r>
            <a:endParaRPr lang="en-US" dirty="0"/>
          </a:p>
          <a:p>
            <a:r>
              <a:rPr lang="en-US" b="0" i="0" dirty="0"/>
              <a:t>One of the best advanced persistent threat prevention is you need to protect your systems and prevent unauthorized access. These hackers often use legitimate tools and methods to achieve their goals and the best way to prevent them is to secure your systems and prevent unauthorized access. </a:t>
            </a:r>
            <a:endParaRPr lang="en-US" dirty="0"/>
          </a:p>
          <a:p>
            <a:endParaRPr lang="en-IN" dirty="0"/>
          </a:p>
        </p:txBody>
      </p:sp>
    </p:spTree>
    <p:extLst>
      <p:ext uri="{BB962C8B-B14F-4D97-AF65-F5344CB8AC3E}">
        <p14:creationId xmlns:p14="http://schemas.microsoft.com/office/powerpoint/2010/main" val="521560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INDEX</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3733850634"/>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69A2F-AC6B-5B45-3BD7-619F692AD68D}"/>
              </a:ext>
            </a:extLst>
          </p:cNvPr>
          <p:cNvSpPr>
            <a:spLocks noGrp="1"/>
          </p:cNvSpPr>
          <p:nvPr>
            <p:ph type="title"/>
          </p:nvPr>
        </p:nvSpPr>
        <p:spPr/>
        <p:txBody>
          <a:bodyPr>
            <a:noAutofit/>
          </a:bodyPr>
          <a:lstStyle/>
          <a:p>
            <a:r>
              <a:rPr lang="en-IN" sz="4800" b="1" dirty="0">
                <a:solidFill>
                  <a:schemeClr val="tx1"/>
                </a:solidFill>
                <a:effectLst/>
                <a:ea typeface="Times New Roman" panose="02020603050405020304" pitchFamily="18" charset="0"/>
                <a:cs typeface="Times New Roman" panose="02020603050405020304" pitchFamily="18" charset="0"/>
              </a:rPr>
              <a:t>What is an Advanced Persistent Threat?</a:t>
            </a:r>
            <a:br>
              <a:rPr lang="en-IN" sz="4800" dirty="0">
                <a:solidFill>
                  <a:schemeClr val="tx1"/>
                </a:solidFill>
                <a:effectLst/>
                <a:ea typeface="Calibri" panose="020F0502020204030204" pitchFamily="34" charset="0"/>
                <a:cs typeface="Times New Roman" panose="02020603050405020304" pitchFamily="18" charset="0"/>
              </a:rPr>
            </a:br>
            <a:endParaRPr lang="en-IN" sz="4800" dirty="0">
              <a:solidFill>
                <a:schemeClr val="tx1"/>
              </a:solidFill>
            </a:endParaRPr>
          </a:p>
        </p:txBody>
      </p:sp>
      <p:sp>
        <p:nvSpPr>
          <p:cNvPr id="3" name="Content Placeholder 2">
            <a:extLst>
              <a:ext uri="{FF2B5EF4-FFF2-40B4-BE49-F238E27FC236}">
                <a16:creationId xmlns:a16="http://schemas.microsoft.com/office/drawing/2014/main" id="{ACF3E944-A680-C546-AA9F-DED81A650D92}"/>
              </a:ext>
            </a:extLst>
          </p:cNvPr>
          <p:cNvSpPr>
            <a:spLocks noGrp="1"/>
          </p:cNvSpPr>
          <p:nvPr>
            <p:ph idx="1"/>
          </p:nvPr>
        </p:nvSpPr>
        <p:spPr/>
        <p:txBody>
          <a:bodyPr>
            <a:normAutofit fontScale="77500" lnSpcReduction="20000"/>
          </a:bodyPr>
          <a:lstStyle/>
          <a:p>
            <a:pPr algn="l"/>
            <a:r>
              <a:rPr lang="en-US" b="0" i="0" dirty="0">
                <a:solidFill>
                  <a:schemeClr val="tx1"/>
                </a:solidFill>
                <a:effectLst/>
                <a:latin typeface="+mj-lt"/>
              </a:rPr>
              <a:t>An advanced persistent threat is an attack in which an unauthorized user gains access to a system or network and remains there for an extended period of time without being detected. Advanced persistent threats are particularly dangerous for enterprises, as hackers have ongoing access to sensitive company data. Advanced persistent threats generally do not cause damage to company networks or local machines. Instead, the goal of advanced persistent threats is most often data theft.</a:t>
            </a:r>
          </a:p>
          <a:p>
            <a:pPr algn="l"/>
            <a:r>
              <a:rPr lang="en-US" b="0" i="0" dirty="0">
                <a:solidFill>
                  <a:schemeClr val="tx1"/>
                </a:solidFill>
                <a:effectLst/>
                <a:latin typeface="+mj-lt"/>
              </a:rPr>
              <a:t>Advanced persistent threats typically have several phases, including hacking the network, avoiding detection, constructing a plan of attack and mapping company data to determine where the desired data is most accessible, gathering sensitive company data, and exfiltrating that data.</a:t>
            </a:r>
          </a:p>
          <a:p>
            <a:pPr algn="l"/>
            <a:r>
              <a:rPr lang="en-US" b="0" i="0" dirty="0">
                <a:solidFill>
                  <a:schemeClr val="tx1"/>
                </a:solidFill>
                <a:effectLst/>
                <a:latin typeface="+mj-lt"/>
              </a:rPr>
              <a:t>Advanced persistent threats have caused several large, costly data breaches and are known for their ability to fly under the radar, remaining undetectable by traditional security measures. What’s more, advanced persistent threats are becoming increasingly common as cyber criminals look to more sophisticated measures to achieve their goals.</a:t>
            </a:r>
          </a:p>
          <a:p>
            <a:pPr>
              <a:lnSpc>
                <a:spcPct val="107000"/>
              </a:lnSpc>
              <a:spcAft>
                <a:spcPts val="800"/>
              </a:spcAft>
            </a:pPr>
            <a:endParaRPr lang="en-IN" dirty="0">
              <a:solidFill>
                <a:schemeClr val="tx1"/>
              </a:solidFill>
              <a:latin typeface="+mj-lt"/>
            </a:endParaRPr>
          </a:p>
        </p:txBody>
      </p:sp>
    </p:spTree>
    <p:extLst>
      <p:ext uri="{BB962C8B-B14F-4D97-AF65-F5344CB8AC3E}">
        <p14:creationId xmlns:p14="http://schemas.microsoft.com/office/powerpoint/2010/main" val="3482319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EBD0-53E4-917C-355D-A85B8330888B}"/>
              </a:ext>
            </a:extLst>
          </p:cNvPr>
          <p:cNvSpPr>
            <a:spLocks noGrp="1"/>
          </p:cNvSpPr>
          <p:nvPr>
            <p:ph type="title"/>
          </p:nvPr>
        </p:nvSpPr>
        <p:spPr>
          <a:xfrm>
            <a:off x="176462" y="609600"/>
            <a:ext cx="12015537" cy="1257300"/>
          </a:xfrm>
        </p:spPr>
        <p:txBody>
          <a:bodyPr>
            <a:noAutofit/>
          </a:bodyPr>
          <a:lstStyle/>
          <a:p>
            <a:r>
              <a:rPr lang="en-IN" sz="4800" b="1" dirty="0">
                <a:solidFill>
                  <a:schemeClr val="tx1"/>
                </a:solidFill>
                <a:effectLst/>
                <a:latin typeface="Arial" panose="020B0604020202020204" pitchFamily="34" charset="0"/>
                <a:ea typeface="Times New Roman" panose="02020603050405020304" pitchFamily="18" charset="0"/>
              </a:rPr>
              <a:t>What are the 3 Stages of an APT Attack?</a:t>
            </a:r>
            <a:br>
              <a:rPr lang="en-IN" sz="4800" b="1" dirty="0">
                <a:solidFill>
                  <a:schemeClr val="tx1"/>
                </a:solidFill>
                <a:effectLst/>
                <a:latin typeface="Times New Roman" panose="02020603050405020304" pitchFamily="18" charset="0"/>
                <a:ea typeface="Times New Roman" panose="02020603050405020304" pitchFamily="18" charset="0"/>
              </a:rPr>
            </a:br>
            <a:endParaRPr lang="en-IN" sz="4800" dirty="0">
              <a:solidFill>
                <a:schemeClr val="tx1"/>
              </a:solidFill>
            </a:endParaRPr>
          </a:p>
        </p:txBody>
      </p:sp>
      <p:sp>
        <p:nvSpPr>
          <p:cNvPr id="3" name="Content Placeholder 2">
            <a:extLst>
              <a:ext uri="{FF2B5EF4-FFF2-40B4-BE49-F238E27FC236}">
                <a16:creationId xmlns:a16="http://schemas.microsoft.com/office/drawing/2014/main" id="{FCD201B2-FA27-D986-56C7-29A447AD07FA}"/>
              </a:ext>
            </a:extLst>
          </p:cNvPr>
          <p:cNvSpPr>
            <a:spLocks noGrp="1"/>
          </p:cNvSpPr>
          <p:nvPr>
            <p:ph idx="1"/>
          </p:nvPr>
        </p:nvSpPr>
        <p:spPr/>
        <p:txBody>
          <a:bodyPr>
            <a:normAutofit fontScale="70000" lnSpcReduction="20000"/>
          </a:bodyPr>
          <a:lstStyle/>
          <a:p>
            <a:pPr>
              <a:lnSpc>
                <a:spcPct val="107000"/>
              </a:lnSpc>
              <a:spcBef>
                <a:spcPts val="200"/>
              </a:spcBef>
            </a:pPr>
            <a:r>
              <a:rPr lang="en-IN" sz="1800" b="1" dirty="0">
                <a:solidFill>
                  <a:schemeClr val="tx1"/>
                </a:solidFill>
                <a:effectLst/>
                <a:latin typeface="+mj-lt"/>
                <a:ea typeface="Times New Roman" panose="02020603050405020304" pitchFamily="18" charset="0"/>
                <a:cs typeface="Times New Roman" panose="02020603050405020304" pitchFamily="18" charset="0"/>
              </a:rPr>
              <a:t>Stage 1: Infiltration</a:t>
            </a:r>
            <a:br>
              <a:rPr lang="en-IN" sz="1800" b="1" dirty="0">
                <a:solidFill>
                  <a:schemeClr val="tx1"/>
                </a:solidFill>
                <a:effectLst/>
                <a:latin typeface="+mj-lt"/>
                <a:ea typeface="Times New Roman" panose="02020603050405020304" pitchFamily="18" charset="0"/>
                <a:cs typeface="Times New Roman" panose="02020603050405020304" pitchFamily="18" charset="0"/>
              </a:rPr>
            </a:br>
            <a:br>
              <a:rPr lang="en-IN" sz="1800" b="1" dirty="0">
                <a:solidFill>
                  <a:schemeClr val="tx1"/>
                </a:solidFill>
                <a:effectLst/>
                <a:latin typeface="+mj-lt"/>
                <a:ea typeface="Times New Roman" panose="02020603050405020304" pitchFamily="18" charset="0"/>
                <a:cs typeface="Times New Roman" panose="02020603050405020304" pitchFamily="18" charset="0"/>
              </a:rPr>
            </a:br>
            <a:r>
              <a:rPr lang="en-IN" sz="1800" spc="25" dirty="0">
                <a:solidFill>
                  <a:schemeClr val="tx1"/>
                </a:solidFill>
                <a:effectLst/>
                <a:latin typeface="+mj-lt"/>
                <a:ea typeface="Times New Roman" panose="02020603050405020304" pitchFamily="18" charset="0"/>
              </a:rPr>
              <a:t>In the first phase, </a:t>
            </a:r>
            <a:r>
              <a:rPr lang="en-IN" sz="1800" b="1" spc="25" dirty="0">
                <a:solidFill>
                  <a:schemeClr val="tx1"/>
                </a:solidFill>
                <a:effectLst/>
                <a:latin typeface="+mj-lt"/>
                <a:ea typeface="Times New Roman" panose="02020603050405020304" pitchFamily="18" charset="0"/>
              </a:rPr>
              <a:t>advanced persistent threats often gain access through social engineering techniques</a:t>
            </a:r>
            <a:r>
              <a:rPr lang="en-IN" sz="1800" spc="25" dirty="0">
                <a:solidFill>
                  <a:schemeClr val="tx1"/>
                </a:solidFill>
                <a:effectLst/>
                <a:latin typeface="+mj-lt"/>
                <a:ea typeface="Times New Roman" panose="02020603050405020304" pitchFamily="18" charset="0"/>
              </a:rPr>
              <a:t>. One indication of an APT is a</a:t>
            </a:r>
            <a:r>
              <a:rPr lang="en-IN" sz="1800" spc="25" dirty="0">
                <a:solidFill>
                  <a:schemeClr val="tx1"/>
                </a:solidFill>
                <a:effectLst/>
                <a:latin typeface="+mj-lt"/>
                <a:ea typeface="Times New Roman" panose="02020603050405020304" pitchFamily="18" charset="0"/>
                <a:hlinkClick r:id="rId2">
                  <a:extLst>
                    <a:ext uri="{A12FA001-AC4F-418D-AE19-62706E023703}">
                      <ahyp:hlinkClr xmlns:ahyp="http://schemas.microsoft.com/office/drawing/2018/hyperlinkcolor" val="tx"/>
                    </a:ext>
                  </a:extLst>
                </a:hlinkClick>
              </a:rPr>
              <a:t> phishing email</a:t>
            </a:r>
            <a:r>
              <a:rPr lang="en-IN" sz="1800" spc="25" dirty="0">
                <a:solidFill>
                  <a:schemeClr val="tx1"/>
                </a:solidFill>
                <a:effectLst/>
                <a:latin typeface="+mj-lt"/>
                <a:ea typeface="Times New Roman" panose="02020603050405020304" pitchFamily="18" charset="0"/>
              </a:rPr>
              <a:t> that selectively targets high-level individuals like senior executives or technology leaders, often using information obtained from other team members that have already been compromised. Email attacks that target specific individuals are called “spear-phishing.”</a:t>
            </a:r>
            <a:br>
              <a:rPr lang="en-IN" sz="1800" spc="25" dirty="0">
                <a:solidFill>
                  <a:schemeClr val="tx1"/>
                </a:solidFill>
                <a:effectLst/>
                <a:latin typeface="+mj-lt"/>
                <a:ea typeface="Times New Roman" panose="02020603050405020304" pitchFamily="18" charset="0"/>
              </a:rPr>
            </a:br>
            <a:r>
              <a:rPr lang="en-IN" sz="1800" spc="25" dirty="0">
                <a:solidFill>
                  <a:schemeClr val="tx1"/>
                </a:solidFill>
                <a:effectLst/>
                <a:latin typeface="+mj-lt"/>
                <a:ea typeface="Times New Roman" panose="02020603050405020304" pitchFamily="18" charset="0"/>
              </a:rPr>
              <a:t>       The email may seem to come from a team member and include references to an ongoing project. If several executives report being duped by a </a:t>
            </a:r>
            <a:r>
              <a:rPr lang="en-IN" sz="1800" spc="25" dirty="0">
                <a:solidFill>
                  <a:schemeClr val="tx1"/>
                </a:solidFill>
                <a:effectLst/>
                <a:latin typeface="+mj-lt"/>
                <a:ea typeface="Times New Roman" panose="02020603050405020304" pitchFamily="18" charset="0"/>
                <a:hlinkClick r:id="rId3">
                  <a:extLst>
                    <a:ext uri="{A12FA001-AC4F-418D-AE19-62706E023703}">
                      <ahyp:hlinkClr xmlns:ahyp="http://schemas.microsoft.com/office/drawing/2018/hyperlinkcolor" val="tx"/>
                    </a:ext>
                  </a:extLst>
                </a:hlinkClick>
              </a:rPr>
              <a:t>spear-phishing attack</a:t>
            </a:r>
            <a:r>
              <a:rPr lang="en-IN" sz="1800" spc="25" dirty="0">
                <a:solidFill>
                  <a:schemeClr val="tx1"/>
                </a:solidFill>
                <a:effectLst/>
                <a:latin typeface="+mj-lt"/>
                <a:ea typeface="Times New Roman" panose="02020603050405020304" pitchFamily="18" charset="0"/>
              </a:rPr>
              <a:t>, start looking for other signs of an APT.</a:t>
            </a:r>
            <a:endParaRPr lang="en-IN" sz="1800" dirty="0">
              <a:solidFill>
                <a:schemeClr val="tx1"/>
              </a:solidFill>
              <a:effectLst/>
              <a:latin typeface="+mj-lt"/>
              <a:ea typeface="Times New Roman" panose="02020603050405020304" pitchFamily="18" charset="0"/>
            </a:endParaRPr>
          </a:p>
          <a:p>
            <a:pPr>
              <a:lnSpc>
                <a:spcPct val="107000"/>
              </a:lnSpc>
              <a:spcBef>
                <a:spcPts val="200"/>
              </a:spcBef>
            </a:pPr>
            <a:r>
              <a:rPr lang="en-IN" sz="1800" b="1" dirty="0">
                <a:solidFill>
                  <a:schemeClr val="tx1"/>
                </a:solidFill>
                <a:effectLst/>
                <a:latin typeface="+mj-lt"/>
                <a:ea typeface="Times New Roman" panose="02020603050405020304" pitchFamily="18" charset="0"/>
                <a:cs typeface="Times New Roman" panose="02020603050405020304" pitchFamily="18" charset="0"/>
              </a:rPr>
              <a:t>Stage 2: Escalation and Lateral Movement</a:t>
            </a:r>
            <a:br>
              <a:rPr lang="en-IN" sz="1800" b="1" dirty="0">
                <a:solidFill>
                  <a:schemeClr val="tx1"/>
                </a:solidFill>
                <a:effectLst/>
                <a:latin typeface="+mj-lt"/>
                <a:ea typeface="Times New Roman" panose="02020603050405020304" pitchFamily="18" charset="0"/>
                <a:cs typeface="Times New Roman" panose="02020603050405020304" pitchFamily="18" charset="0"/>
              </a:rPr>
            </a:br>
            <a:br>
              <a:rPr lang="en-IN" sz="1800" b="1" dirty="0">
                <a:solidFill>
                  <a:schemeClr val="tx1"/>
                </a:solidFill>
                <a:effectLst/>
                <a:latin typeface="+mj-lt"/>
                <a:ea typeface="Times New Roman" panose="02020603050405020304" pitchFamily="18" charset="0"/>
                <a:cs typeface="Times New Roman" panose="02020603050405020304" pitchFamily="18" charset="0"/>
              </a:rPr>
            </a:br>
            <a:r>
              <a:rPr lang="en-IN" sz="1800" spc="25" dirty="0">
                <a:solidFill>
                  <a:schemeClr val="tx1"/>
                </a:solidFill>
                <a:effectLst/>
                <a:latin typeface="+mj-lt"/>
                <a:ea typeface="Times New Roman" panose="02020603050405020304" pitchFamily="18" charset="0"/>
              </a:rPr>
              <a:t>Once initial access has been gained, attackers insert </a:t>
            </a:r>
            <a:r>
              <a:rPr lang="en-IN" sz="1800" spc="25" dirty="0">
                <a:solidFill>
                  <a:schemeClr val="tx1"/>
                </a:solidFill>
                <a:effectLst/>
                <a:latin typeface="+mj-lt"/>
                <a:ea typeface="Times New Roman" panose="02020603050405020304" pitchFamily="18" charset="0"/>
                <a:hlinkClick r:id="rId4">
                  <a:extLst>
                    <a:ext uri="{A12FA001-AC4F-418D-AE19-62706E023703}">
                      <ahyp:hlinkClr xmlns:ahyp="http://schemas.microsoft.com/office/drawing/2018/hyperlinkcolor" val="tx"/>
                    </a:ext>
                  </a:extLst>
                </a:hlinkClick>
              </a:rPr>
              <a:t>malware</a:t>
            </a:r>
            <a:r>
              <a:rPr lang="en-IN" sz="1800" spc="25" dirty="0">
                <a:solidFill>
                  <a:schemeClr val="tx1"/>
                </a:solidFill>
                <a:effectLst/>
                <a:latin typeface="+mj-lt"/>
                <a:ea typeface="Times New Roman" panose="02020603050405020304" pitchFamily="18" charset="0"/>
              </a:rPr>
              <a:t> into an organization’s network to move to the second phase, expansion. They </a:t>
            </a:r>
            <a:r>
              <a:rPr lang="en-IN" sz="1800" b="1" spc="25" dirty="0">
                <a:solidFill>
                  <a:schemeClr val="tx1"/>
                </a:solidFill>
                <a:effectLst/>
                <a:latin typeface="+mj-lt"/>
                <a:ea typeface="Times New Roman" panose="02020603050405020304" pitchFamily="18" charset="0"/>
              </a:rPr>
              <a:t>move laterally to map the network and gather credentials</a:t>
            </a:r>
            <a:r>
              <a:rPr lang="en-IN" sz="1800" spc="25" dirty="0">
                <a:solidFill>
                  <a:schemeClr val="tx1"/>
                </a:solidFill>
                <a:effectLst/>
                <a:latin typeface="+mj-lt"/>
                <a:ea typeface="Times New Roman" panose="02020603050405020304" pitchFamily="18" charset="0"/>
              </a:rPr>
              <a:t> such as account names and passwords in order to access critical business information.</a:t>
            </a:r>
            <a:br>
              <a:rPr lang="en-IN" sz="1800" spc="25" dirty="0">
                <a:solidFill>
                  <a:schemeClr val="tx1"/>
                </a:solidFill>
                <a:effectLst/>
                <a:latin typeface="+mj-lt"/>
                <a:ea typeface="Times New Roman" panose="02020603050405020304" pitchFamily="18" charset="0"/>
              </a:rPr>
            </a:br>
            <a:r>
              <a:rPr lang="en-IN" sz="1800" spc="25" dirty="0">
                <a:solidFill>
                  <a:schemeClr val="tx1"/>
                </a:solidFill>
                <a:effectLst/>
                <a:latin typeface="+mj-lt"/>
                <a:ea typeface="Times New Roman" panose="02020603050405020304" pitchFamily="18" charset="0"/>
              </a:rPr>
              <a:t>      They may also establish  a “backdoor” — a scheme that allows them to sneak into the network later to conduct stealth operations. Additional entry points are often established to ensure that the attack can continue if a compromised point is discovered and closed.</a:t>
            </a:r>
            <a:endParaRPr lang="en-IN" sz="1800" dirty="0">
              <a:solidFill>
                <a:schemeClr val="tx1"/>
              </a:solidFill>
              <a:effectLst/>
              <a:latin typeface="+mj-lt"/>
              <a:ea typeface="Times New Roman" panose="02020603050405020304" pitchFamily="18" charset="0"/>
            </a:endParaRPr>
          </a:p>
          <a:p>
            <a:pPr>
              <a:lnSpc>
                <a:spcPct val="107000"/>
              </a:lnSpc>
              <a:spcBef>
                <a:spcPts val="200"/>
              </a:spcBef>
            </a:pPr>
            <a:r>
              <a:rPr lang="en-IN" sz="1800" b="1" dirty="0">
                <a:solidFill>
                  <a:schemeClr val="tx1"/>
                </a:solidFill>
                <a:effectLst/>
                <a:latin typeface="+mj-lt"/>
                <a:ea typeface="Times New Roman" panose="02020603050405020304" pitchFamily="18" charset="0"/>
                <a:cs typeface="Times New Roman" panose="02020603050405020304" pitchFamily="18" charset="0"/>
              </a:rPr>
              <a:t>Stage 3: Exfiltration</a:t>
            </a:r>
            <a:br>
              <a:rPr lang="en-IN" sz="1800" b="1" dirty="0">
                <a:solidFill>
                  <a:schemeClr val="tx1"/>
                </a:solidFill>
                <a:effectLst/>
                <a:latin typeface="+mj-lt"/>
                <a:ea typeface="Times New Roman" panose="02020603050405020304" pitchFamily="18" charset="0"/>
                <a:cs typeface="Times New Roman" panose="02020603050405020304" pitchFamily="18" charset="0"/>
              </a:rPr>
            </a:br>
            <a:br>
              <a:rPr lang="en-IN" sz="1800" b="1" dirty="0">
                <a:solidFill>
                  <a:schemeClr val="tx1"/>
                </a:solidFill>
                <a:effectLst/>
                <a:latin typeface="+mj-lt"/>
                <a:ea typeface="Times New Roman" panose="02020603050405020304" pitchFamily="18" charset="0"/>
                <a:cs typeface="Times New Roman" panose="02020603050405020304" pitchFamily="18" charset="0"/>
              </a:rPr>
            </a:br>
            <a:r>
              <a:rPr lang="en-IN" sz="1800" spc="25" dirty="0">
                <a:solidFill>
                  <a:schemeClr val="tx1"/>
                </a:solidFill>
                <a:effectLst/>
                <a:latin typeface="+mj-lt"/>
                <a:ea typeface="Times New Roman" panose="02020603050405020304" pitchFamily="18" charset="0"/>
              </a:rPr>
              <a:t>To prepare for the third phase, cybercriminals typically </a:t>
            </a:r>
            <a:r>
              <a:rPr lang="en-IN" sz="1800" b="1" spc="25" dirty="0">
                <a:solidFill>
                  <a:schemeClr val="tx1"/>
                </a:solidFill>
                <a:effectLst/>
                <a:latin typeface="+mj-lt"/>
                <a:ea typeface="Times New Roman" panose="02020603050405020304" pitchFamily="18" charset="0"/>
              </a:rPr>
              <a:t>store stolen information in a secure location</a:t>
            </a:r>
            <a:r>
              <a:rPr lang="en-IN" sz="1800" spc="25" dirty="0">
                <a:solidFill>
                  <a:schemeClr val="tx1"/>
                </a:solidFill>
                <a:effectLst/>
                <a:latin typeface="+mj-lt"/>
                <a:ea typeface="Times New Roman" panose="02020603050405020304" pitchFamily="18" charset="0"/>
              </a:rPr>
              <a:t> within the network until enough data has been collected. They </a:t>
            </a:r>
            <a:r>
              <a:rPr lang="en-IN" sz="1800" b="1" spc="25" dirty="0">
                <a:solidFill>
                  <a:schemeClr val="tx1"/>
                </a:solidFill>
                <a:effectLst/>
                <a:latin typeface="+mj-lt"/>
                <a:ea typeface="Times New Roman" panose="02020603050405020304" pitchFamily="18" charset="0"/>
              </a:rPr>
              <a:t>then extract, or “exfiltrate” it without detection</a:t>
            </a:r>
            <a:r>
              <a:rPr lang="en-IN" sz="1800" spc="25" dirty="0">
                <a:solidFill>
                  <a:schemeClr val="tx1"/>
                </a:solidFill>
                <a:effectLst/>
                <a:latin typeface="+mj-lt"/>
                <a:ea typeface="Times New Roman" panose="02020603050405020304" pitchFamily="18" charset="0"/>
              </a:rPr>
              <a:t>. They may use tactics like a denial-of-service (DoS) attack to distract the security team and tie up network personnel while the data is being exfiltrated. The network can remain compromised, waiting for the thieves to return at any time.</a:t>
            </a:r>
            <a:endParaRPr lang="en-IN" sz="1800" dirty="0">
              <a:solidFill>
                <a:schemeClr val="tx1"/>
              </a:solidFill>
              <a:effectLst/>
              <a:latin typeface="+mj-lt"/>
              <a:ea typeface="Times New Roman" panose="02020603050405020304" pitchFamily="18" charset="0"/>
            </a:endParaRPr>
          </a:p>
          <a:p>
            <a:endParaRPr lang="en-IN" dirty="0">
              <a:solidFill>
                <a:schemeClr val="tx1"/>
              </a:solidFill>
              <a:latin typeface="+mj-lt"/>
            </a:endParaRPr>
          </a:p>
        </p:txBody>
      </p:sp>
    </p:spTree>
    <p:extLst>
      <p:ext uri="{BB962C8B-B14F-4D97-AF65-F5344CB8AC3E}">
        <p14:creationId xmlns:p14="http://schemas.microsoft.com/office/powerpoint/2010/main" val="3918752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93122-B1EF-299F-2321-DF853801DB07}"/>
              </a:ext>
            </a:extLst>
          </p:cNvPr>
          <p:cNvSpPr>
            <a:spLocks noGrp="1"/>
          </p:cNvSpPr>
          <p:nvPr>
            <p:ph type="title"/>
          </p:nvPr>
        </p:nvSpPr>
        <p:spPr/>
        <p:txBody>
          <a:bodyPr>
            <a:noAutofit/>
          </a:bodyPr>
          <a:lstStyle/>
          <a:p>
            <a:r>
              <a:rPr lang="en-IN" sz="44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Advanced Persistent Threat Examples</a:t>
            </a:r>
            <a:br>
              <a:rPr lang="en-IN" sz="4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IN" sz="4400" dirty="0">
              <a:solidFill>
                <a:schemeClr val="tx1"/>
              </a:solidFill>
            </a:endParaRPr>
          </a:p>
        </p:txBody>
      </p:sp>
      <p:sp>
        <p:nvSpPr>
          <p:cNvPr id="3" name="Content Placeholder 2">
            <a:extLst>
              <a:ext uri="{FF2B5EF4-FFF2-40B4-BE49-F238E27FC236}">
                <a16:creationId xmlns:a16="http://schemas.microsoft.com/office/drawing/2014/main" id="{AC42FE74-8712-B700-885B-3B8C458CC2CC}"/>
              </a:ext>
            </a:extLst>
          </p:cNvPr>
          <p:cNvSpPr>
            <a:spLocks noGrp="1"/>
          </p:cNvSpPr>
          <p:nvPr>
            <p:ph idx="1"/>
          </p:nvPr>
        </p:nvSpPr>
        <p:spPr/>
        <p:txBody>
          <a:bodyPr>
            <a:normAutofit fontScale="62500" lnSpcReduction="20000"/>
          </a:bodyPr>
          <a:lstStyle/>
          <a:p>
            <a:pPr>
              <a:lnSpc>
                <a:spcPct val="107000"/>
              </a:lnSpc>
              <a:spcAft>
                <a:spcPts val="800"/>
              </a:spcAft>
            </a:pPr>
            <a:r>
              <a:rPr lang="en-IN" sz="1800" b="1" spc="25" dirty="0">
                <a:solidFill>
                  <a:schemeClr val="tx1"/>
                </a:solidFill>
                <a:effectLst/>
                <a:latin typeface="+mj-lt"/>
                <a:ea typeface="Times New Roman" panose="02020603050405020304" pitchFamily="18" charset="0"/>
                <a:cs typeface="Times New Roman" panose="02020603050405020304" pitchFamily="18" charset="0"/>
              </a:rPr>
              <a:t>CrowdStrike currently tracks well over 150 adversaries</a:t>
            </a:r>
            <a:r>
              <a:rPr lang="en-IN" sz="1800" spc="25" dirty="0">
                <a:solidFill>
                  <a:schemeClr val="tx1"/>
                </a:solidFill>
                <a:effectLst/>
                <a:latin typeface="+mj-lt"/>
                <a:ea typeface="Times New Roman" panose="02020603050405020304" pitchFamily="18" charset="0"/>
                <a:cs typeface="Times New Roman" panose="02020603050405020304" pitchFamily="18" charset="0"/>
              </a:rPr>
              <a:t> around the world, including nation-states, </a:t>
            </a:r>
            <a:r>
              <a:rPr lang="en-IN" sz="1800" spc="25" dirty="0" err="1">
                <a:solidFill>
                  <a:schemeClr val="tx1"/>
                </a:solidFill>
                <a:effectLst/>
                <a:latin typeface="+mj-lt"/>
                <a:ea typeface="Times New Roman" panose="02020603050405020304" pitchFamily="18" charset="0"/>
                <a:cs typeface="Times New Roman" panose="02020603050405020304" pitchFamily="18" charset="0"/>
              </a:rPr>
              <a:t>eCriminals</a:t>
            </a:r>
            <a:r>
              <a:rPr lang="en-IN" sz="1800" spc="25" dirty="0">
                <a:solidFill>
                  <a:schemeClr val="tx1"/>
                </a:solidFill>
                <a:effectLst/>
                <a:latin typeface="+mj-lt"/>
                <a:ea typeface="Times New Roman" panose="02020603050405020304" pitchFamily="18" charset="0"/>
                <a:cs typeface="Times New Roman" panose="02020603050405020304" pitchFamily="18" charset="0"/>
              </a:rPr>
              <a:t> and hacktivists.</a:t>
            </a:r>
            <a:r>
              <a:rPr lang="en-IN" sz="1800" dirty="0">
                <a:solidFill>
                  <a:schemeClr val="tx1"/>
                </a:solidFill>
                <a:effectLst/>
                <a:latin typeface="+mj-lt"/>
                <a:ea typeface="Calibri" panose="020F0502020204030204" pitchFamily="34" charset="0"/>
                <a:cs typeface="Times New Roman" panose="02020603050405020304" pitchFamily="18" charset="0"/>
              </a:rPr>
              <a:t> </a:t>
            </a:r>
            <a:br>
              <a:rPr lang="en-IN" sz="1800" dirty="0">
                <a:solidFill>
                  <a:schemeClr val="tx1"/>
                </a:solidFill>
                <a:effectLst/>
                <a:latin typeface="+mj-lt"/>
                <a:ea typeface="Calibri" panose="020F0502020204030204" pitchFamily="34" charset="0"/>
                <a:cs typeface="Times New Roman" panose="02020603050405020304" pitchFamily="18" charset="0"/>
              </a:rPr>
            </a:br>
            <a:br>
              <a:rPr lang="en-IN" sz="1800" dirty="0">
                <a:solidFill>
                  <a:schemeClr val="tx1"/>
                </a:solidFill>
                <a:effectLst/>
                <a:latin typeface="+mj-lt"/>
                <a:ea typeface="Calibri" panose="020F0502020204030204" pitchFamily="34" charset="0"/>
                <a:cs typeface="Times New Roman" panose="02020603050405020304" pitchFamily="18" charset="0"/>
              </a:rPr>
            </a:br>
            <a:r>
              <a:rPr lang="en-IN" sz="1800" spc="25" dirty="0">
                <a:solidFill>
                  <a:schemeClr val="tx1"/>
                </a:solidFill>
                <a:effectLst/>
                <a:latin typeface="+mj-lt"/>
                <a:ea typeface="Times New Roman" panose="02020603050405020304" pitchFamily="18" charset="0"/>
                <a:cs typeface="Times New Roman" panose="02020603050405020304" pitchFamily="18" charset="0"/>
              </a:rPr>
              <a:t>Here are some notable examples of APTs detected by CrowdStrike:</a:t>
            </a:r>
            <a:endParaRPr lang="en-IN" sz="1800" dirty="0">
              <a:solidFill>
                <a:schemeClr val="tx1"/>
              </a:solidFill>
              <a:effectLst/>
              <a:latin typeface="+mj-lt"/>
              <a:ea typeface="Calibri" panose="020F0502020204030204" pitchFamily="34" charset="0"/>
              <a:cs typeface="Times New Roman" panose="02020603050405020304" pitchFamily="18" charset="0"/>
            </a:endParaRPr>
          </a:p>
          <a:p>
            <a:r>
              <a:rPr lang="en-IN" sz="1800" b="1" dirty="0">
                <a:solidFill>
                  <a:schemeClr val="tx1"/>
                </a:solidFill>
                <a:effectLst/>
                <a:latin typeface="+mj-lt"/>
                <a:ea typeface="Calibri" panose="020F0502020204030204" pitchFamily="34" charset="0"/>
                <a:cs typeface="Times New Roman" panose="02020603050405020304" pitchFamily="18" charset="0"/>
              </a:rPr>
              <a:t>GOBLIN PANDA</a:t>
            </a:r>
            <a:r>
              <a:rPr lang="en-IN" sz="1800" dirty="0">
                <a:solidFill>
                  <a:schemeClr val="tx1"/>
                </a:solidFill>
                <a:effectLst/>
                <a:latin typeface="+mj-lt"/>
                <a:ea typeface="Calibri" panose="020F0502020204030204" pitchFamily="34" charset="0"/>
                <a:cs typeface="Times New Roman" panose="02020603050405020304" pitchFamily="18" charset="0"/>
              </a:rPr>
              <a:t> (APT27) was first observed in September 2013 when CrowdStrike discovered </a:t>
            </a:r>
            <a:r>
              <a:rPr lang="en-IN" sz="1800" u="sng" dirty="0">
                <a:solidFill>
                  <a:schemeClr val="tx1"/>
                </a:solidFill>
                <a:effectLst/>
                <a:latin typeface="+mj-l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indicators of attack (IOAs)</a:t>
            </a:r>
            <a:r>
              <a:rPr lang="en-IN" sz="1800" dirty="0">
                <a:solidFill>
                  <a:schemeClr val="tx1"/>
                </a:solidFill>
                <a:effectLst/>
                <a:latin typeface="+mj-lt"/>
                <a:ea typeface="Calibri" panose="020F0502020204030204" pitchFamily="34" charset="0"/>
                <a:cs typeface="Times New Roman" panose="02020603050405020304" pitchFamily="18" charset="0"/>
              </a:rPr>
              <a:t> in the network of a technology company that operates in multiple sectors. This China-based adversary uses two Microsoft Word exploit documents with training-related themes to drop malicious files when opened. </a:t>
            </a:r>
            <a:r>
              <a:rPr lang="en-IN" sz="1800" b="1" dirty="0">
                <a:solidFill>
                  <a:schemeClr val="tx1"/>
                </a:solidFill>
                <a:effectLst/>
                <a:latin typeface="+mj-lt"/>
                <a:ea typeface="Calibri" panose="020F0502020204030204" pitchFamily="34" charset="0"/>
                <a:cs typeface="Times New Roman" panose="02020603050405020304" pitchFamily="18" charset="0"/>
              </a:rPr>
              <a:t> </a:t>
            </a:r>
            <a:endParaRPr lang="en-IN" sz="1800" dirty="0">
              <a:solidFill>
                <a:schemeClr val="tx1"/>
              </a:solidFill>
              <a:effectLst/>
              <a:latin typeface="+mj-lt"/>
              <a:ea typeface="Calibri" panose="020F0502020204030204" pitchFamily="34" charset="0"/>
              <a:cs typeface="Times New Roman" panose="02020603050405020304" pitchFamily="18" charset="0"/>
            </a:endParaRPr>
          </a:p>
          <a:p>
            <a:r>
              <a:rPr lang="en-IN" sz="1800" b="1" dirty="0">
                <a:solidFill>
                  <a:schemeClr val="tx1"/>
                </a:solidFill>
                <a:effectLst/>
                <a:latin typeface="+mj-lt"/>
                <a:ea typeface="Calibri" panose="020F0502020204030204" pitchFamily="34" charset="0"/>
                <a:cs typeface="Times New Roman" panose="02020603050405020304" pitchFamily="18" charset="0"/>
              </a:rPr>
              <a:t>FANCY BEAR</a:t>
            </a:r>
            <a:r>
              <a:rPr lang="en-IN" sz="1800" dirty="0">
                <a:solidFill>
                  <a:schemeClr val="tx1"/>
                </a:solidFill>
                <a:effectLst/>
                <a:latin typeface="+mj-lt"/>
                <a:ea typeface="Calibri" panose="020F0502020204030204" pitchFamily="34" charset="0"/>
                <a:cs typeface="Times New Roman" panose="02020603050405020304" pitchFamily="18" charset="0"/>
              </a:rPr>
              <a:t> (APT28), a Russia-based attacker, uses phishing messages and spoofed websites that closely resemble legitimate ones in order to gain access to conventional computers and mobile devices. </a:t>
            </a:r>
          </a:p>
          <a:p>
            <a:r>
              <a:rPr lang="en-IN" sz="1800" b="1" dirty="0">
                <a:solidFill>
                  <a:schemeClr val="tx1"/>
                </a:solidFill>
                <a:effectLst/>
                <a:latin typeface="+mj-lt"/>
                <a:ea typeface="Calibri" panose="020F0502020204030204" pitchFamily="34" charset="0"/>
                <a:cs typeface="Times New Roman" panose="02020603050405020304" pitchFamily="18" charset="0"/>
              </a:rPr>
              <a:t>Cozy Bear </a:t>
            </a:r>
            <a:r>
              <a:rPr lang="en-IN" sz="1800" dirty="0">
                <a:solidFill>
                  <a:schemeClr val="tx1"/>
                </a:solidFill>
                <a:effectLst/>
                <a:latin typeface="+mj-lt"/>
                <a:ea typeface="Calibri" panose="020F0502020204030204" pitchFamily="34" charset="0"/>
                <a:cs typeface="Times New Roman" panose="02020603050405020304" pitchFamily="18" charset="0"/>
              </a:rPr>
              <a:t>(APT29) is an adversary of Russian-origin, assessed as likely to be acting on behalf of the Foreign Intelligence Service of the Russian Federation. This adversary has been identified leveraging large-volume spear phishing campaigns to deliver an extensive range of malware types as part of an effort to target political, scientific, and national security entities across a variety of sectors. </a:t>
            </a:r>
          </a:p>
          <a:p>
            <a:r>
              <a:rPr lang="en-IN" sz="1800" b="1" dirty="0">
                <a:solidFill>
                  <a:schemeClr val="tx1"/>
                </a:solidFill>
                <a:effectLst/>
                <a:latin typeface="+mj-lt"/>
                <a:ea typeface="Calibri" panose="020F0502020204030204" pitchFamily="34" charset="0"/>
                <a:cs typeface="Times New Roman" panose="02020603050405020304" pitchFamily="18" charset="0"/>
              </a:rPr>
              <a:t>Ocean Buffalo </a:t>
            </a:r>
            <a:r>
              <a:rPr lang="en-IN" sz="1800" dirty="0">
                <a:solidFill>
                  <a:schemeClr val="tx1"/>
                </a:solidFill>
                <a:effectLst/>
                <a:latin typeface="+mj-lt"/>
                <a:ea typeface="Calibri" panose="020F0502020204030204" pitchFamily="34" charset="0"/>
                <a:cs typeface="Times New Roman" panose="02020603050405020304" pitchFamily="18" charset="0"/>
              </a:rPr>
              <a:t>(APT32) is a Vietnam-based targeted intrusion adversary reportedly active since at least 2012. This adversary is known to employ a wide range of Tactics, Techniques, and Procedures (TTPs), to include the use of both custom and off-the-shelf tools as well as the distribution of malware via Strategic Web Compromise (SWC) operations and spear phishing emails containing malicious attachments.</a:t>
            </a:r>
          </a:p>
          <a:p>
            <a:r>
              <a:rPr lang="en-IN" sz="1800" b="1" dirty="0">
                <a:solidFill>
                  <a:schemeClr val="tx1"/>
                </a:solidFill>
                <a:effectLst/>
                <a:latin typeface="+mj-lt"/>
                <a:ea typeface="Calibri" panose="020F0502020204030204" pitchFamily="34" charset="0"/>
                <a:cs typeface="Times New Roman" panose="02020603050405020304" pitchFamily="18" charset="0"/>
              </a:rPr>
              <a:t>HELIX KITTEN</a:t>
            </a:r>
            <a:r>
              <a:rPr lang="en-IN" sz="1800" dirty="0">
                <a:solidFill>
                  <a:schemeClr val="tx1"/>
                </a:solidFill>
                <a:effectLst/>
                <a:latin typeface="+mj-lt"/>
                <a:ea typeface="Calibri" panose="020F0502020204030204" pitchFamily="34" charset="0"/>
                <a:cs typeface="Times New Roman" panose="02020603050405020304" pitchFamily="18" charset="0"/>
              </a:rPr>
              <a:t> (APT34) has been active since at least late 2015 and is likely Iran-based. It targets organizations in aerospace, energy, financial, government, hospitality and telecommunications and uses well researched and structured spear-phishing messages that are highly relevant to targeted personnel.  </a:t>
            </a:r>
          </a:p>
          <a:p>
            <a:r>
              <a:rPr lang="en-IN" sz="1800" b="1" dirty="0">
                <a:solidFill>
                  <a:schemeClr val="tx1"/>
                </a:solidFill>
                <a:effectLst/>
                <a:latin typeface="+mj-lt"/>
                <a:ea typeface="Calibri" panose="020F0502020204030204" pitchFamily="34" charset="0"/>
                <a:cs typeface="Times New Roman" panose="02020603050405020304" pitchFamily="18" charset="0"/>
              </a:rPr>
              <a:t>Wicked Panda</a:t>
            </a:r>
            <a:r>
              <a:rPr lang="en-IN" sz="1800" dirty="0">
                <a:solidFill>
                  <a:schemeClr val="tx1"/>
                </a:solidFill>
                <a:effectLst/>
                <a:latin typeface="+mj-lt"/>
                <a:ea typeface="Calibri" panose="020F0502020204030204" pitchFamily="34" charset="0"/>
                <a:cs typeface="Times New Roman" panose="02020603050405020304" pitchFamily="18" charset="0"/>
              </a:rPr>
              <a:t> (APT41) has been one the most prolific and effective China-based adversaries from the mid-2010s into the 2020s. CrowdStrike Intelligence assesses Wicked Panda consists of a superset of groups involving several contractors working in the interests of the Chinese state while still carrying out criminal, for-profit activities, likely with some form of tacit approval from CCP officials.</a:t>
            </a:r>
          </a:p>
          <a:p>
            <a:endParaRPr lang="en-IN" dirty="0">
              <a:solidFill>
                <a:schemeClr val="tx1"/>
              </a:solidFill>
              <a:latin typeface="+mj-lt"/>
            </a:endParaRPr>
          </a:p>
        </p:txBody>
      </p:sp>
    </p:spTree>
    <p:extLst>
      <p:ext uri="{BB962C8B-B14F-4D97-AF65-F5344CB8AC3E}">
        <p14:creationId xmlns:p14="http://schemas.microsoft.com/office/powerpoint/2010/main" val="357189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FBA6-FC32-DE05-4AC4-E9AA45A78C6D}"/>
              </a:ext>
            </a:extLst>
          </p:cNvPr>
          <p:cNvSpPr>
            <a:spLocks noGrp="1"/>
          </p:cNvSpPr>
          <p:nvPr>
            <p:ph type="title"/>
          </p:nvPr>
        </p:nvSpPr>
        <p:spPr/>
        <p:txBody>
          <a:bodyPr>
            <a:normAutofit/>
          </a:bodyPr>
          <a:lstStyle/>
          <a:p>
            <a:r>
              <a:rPr lang="en-IN" sz="4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How do you Protect against APT Attacks?</a:t>
            </a:r>
            <a:br>
              <a:rPr lang="en-IN" sz="4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IN" sz="4000" dirty="0">
              <a:solidFill>
                <a:schemeClr val="tx1"/>
              </a:solidFill>
            </a:endParaRPr>
          </a:p>
        </p:txBody>
      </p:sp>
      <p:sp>
        <p:nvSpPr>
          <p:cNvPr id="3" name="Content Placeholder 2">
            <a:extLst>
              <a:ext uri="{FF2B5EF4-FFF2-40B4-BE49-F238E27FC236}">
                <a16:creationId xmlns:a16="http://schemas.microsoft.com/office/drawing/2014/main" id="{A1091F62-F433-F093-1D47-EB02A6655A03}"/>
              </a:ext>
            </a:extLst>
          </p:cNvPr>
          <p:cNvSpPr>
            <a:spLocks noGrp="1"/>
          </p:cNvSpPr>
          <p:nvPr>
            <p:ph idx="1"/>
          </p:nvPr>
        </p:nvSpPr>
        <p:spPr>
          <a:xfrm>
            <a:off x="913795" y="1422400"/>
            <a:ext cx="10353762" cy="5537200"/>
          </a:xfrm>
        </p:spPr>
        <p:txBody>
          <a:bodyPr>
            <a:normAutofit fontScale="92500" lnSpcReduction="20000"/>
          </a:bodyPr>
          <a:lstStyle/>
          <a:p>
            <a:pPr marL="36900" indent="0">
              <a:lnSpc>
                <a:spcPct val="107000"/>
              </a:lnSpc>
              <a:spcAft>
                <a:spcPts val="800"/>
              </a:spcAft>
              <a:buNone/>
            </a:pPr>
            <a:br>
              <a:rPr lang="en-IN" sz="1800" spc="25" dirty="0">
                <a:solidFill>
                  <a:schemeClr val="tx1"/>
                </a:solidFill>
                <a:effectLst/>
                <a:latin typeface="+mj-lt"/>
                <a:ea typeface="Times New Roman" panose="02020603050405020304" pitchFamily="18" charset="0"/>
                <a:cs typeface="Times New Roman" panose="02020603050405020304" pitchFamily="18" charset="0"/>
              </a:rPr>
            </a:br>
            <a:r>
              <a:rPr lang="en-IN" sz="1800" spc="25" dirty="0">
                <a:solidFill>
                  <a:schemeClr val="tx1"/>
                </a:solidFill>
                <a:effectLst/>
                <a:latin typeface="+mj-lt"/>
                <a:ea typeface="Times New Roman" panose="02020603050405020304" pitchFamily="18" charset="0"/>
                <a:cs typeface="Times New Roman" panose="02020603050405020304" pitchFamily="18" charset="0"/>
              </a:rPr>
              <a:t> There are many </a:t>
            </a:r>
            <a:r>
              <a:rPr lang="en-IN" sz="1800" u="sng" spc="25" dirty="0">
                <a:solidFill>
                  <a:schemeClr val="tx1"/>
                </a:solidFill>
                <a:effectLst/>
                <a:latin typeface="+mj-lt"/>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cybersecurity</a:t>
            </a:r>
            <a:r>
              <a:rPr lang="en-IN" sz="1800" spc="25" dirty="0">
                <a:solidFill>
                  <a:schemeClr val="tx1"/>
                </a:solidFill>
                <a:effectLst/>
                <a:latin typeface="+mj-lt"/>
                <a:ea typeface="Times New Roman" panose="02020603050405020304" pitchFamily="18" charset="0"/>
                <a:cs typeface="Times New Roman" panose="02020603050405020304" pitchFamily="18" charset="0"/>
              </a:rPr>
              <a:t> and intelligence solutions available to assist organizations in better protecting against APT attacks. Here are some of the best tactics to employ:</a:t>
            </a:r>
            <a:endParaRPr lang="en-IN" sz="1800" dirty="0">
              <a:solidFill>
                <a:schemeClr val="tx1"/>
              </a:solidFill>
              <a:effectLst/>
              <a:latin typeface="+mj-lt"/>
              <a:ea typeface="Calibri" panose="020F0502020204030204" pitchFamily="34" charset="0"/>
              <a:cs typeface="Times New Roman" panose="02020603050405020304" pitchFamily="18" charset="0"/>
            </a:endParaRPr>
          </a:p>
          <a:p>
            <a:r>
              <a:rPr lang="en-IN" sz="1800" b="1" dirty="0">
                <a:solidFill>
                  <a:schemeClr val="tx1"/>
                </a:solidFill>
                <a:effectLst/>
                <a:latin typeface="+mj-lt"/>
                <a:ea typeface="Calibri" panose="020F0502020204030204" pitchFamily="34" charset="0"/>
                <a:cs typeface="Times New Roman" panose="02020603050405020304" pitchFamily="18" charset="0"/>
              </a:rPr>
              <a:t>Sensor Coverage.</a:t>
            </a:r>
            <a:r>
              <a:rPr lang="en-IN" sz="1800" dirty="0">
                <a:solidFill>
                  <a:schemeClr val="tx1"/>
                </a:solidFill>
                <a:effectLst/>
                <a:latin typeface="+mj-lt"/>
                <a:ea typeface="Calibri" panose="020F0502020204030204" pitchFamily="34" charset="0"/>
                <a:cs typeface="Times New Roman" panose="02020603050405020304" pitchFamily="18" charset="0"/>
              </a:rPr>
              <a:t> Organizations must deploy capabilities that provide their defenders with full visibility across their environment to avoid blind spots that can become a safe haven for cyber threats.</a:t>
            </a:r>
          </a:p>
          <a:p>
            <a:r>
              <a:rPr lang="en-IN" sz="1800" b="1" dirty="0">
                <a:solidFill>
                  <a:schemeClr val="tx1"/>
                </a:solidFill>
                <a:effectLst/>
                <a:latin typeface="+mj-lt"/>
                <a:ea typeface="Calibri" panose="020F0502020204030204" pitchFamily="34" charset="0"/>
                <a:cs typeface="Times New Roman" panose="02020603050405020304" pitchFamily="18" charset="0"/>
              </a:rPr>
              <a:t>Technical Intelligence.</a:t>
            </a:r>
            <a:r>
              <a:rPr lang="en-IN" sz="1800" dirty="0">
                <a:solidFill>
                  <a:schemeClr val="tx1"/>
                </a:solidFill>
                <a:effectLst/>
                <a:latin typeface="+mj-lt"/>
                <a:ea typeface="Calibri" panose="020F0502020204030204" pitchFamily="34" charset="0"/>
                <a:cs typeface="Times New Roman" panose="02020603050405020304" pitchFamily="18" charset="0"/>
              </a:rPr>
              <a:t> Leverage technical intelligence, such as indicators of compromise (IOCs), and consume them into a </a:t>
            </a:r>
            <a:r>
              <a:rPr lang="en-IN" sz="1800" u="sng" dirty="0">
                <a:solidFill>
                  <a:schemeClr val="tx1"/>
                </a:solidFill>
                <a:effectLst/>
                <a:latin typeface="+mj-lt"/>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security information and event manager (SIEM)</a:t>
            </a:r>
            <a:r>
              <a:rPr lang="en-IN" sz="1800" dirty="0">
                <a:solidFill>
                  <a:schemeClr val="tx1"/>
                </a:solidFill>
                <a:effectLst/>
                <a:latin typeface="+mj-lt"/>
                <a:ea typeface="Calibri" panose="020F0502020204030204" pitchFamily="34" charset="0"/>
                <a:cs typeface="Times New Roman" panose="02020603050405020304" pitchFamily="18" charset="0"/>
              </a:rPr>
              <a:t> for data enrichment purposes. This allows for added intelligence when conducting event correlation, potentially highlighting events on the network that may have otherwise gone undetected.</a:t>
            </a:r>
          </a:p>
          <a:p>
            <a:r>
              <a:rPr lang="en-IN" sz="1800" b="1" dirty="0">
                <a:solidFill>
                  <a:schemeClr val="tx1"/>
                </a:solidFill>
                <a:effectLst/>
                <a:latin typeface="+mj-lt"/>
                <a:ea typeface="Calibri" panose="020F0502020204030204" pitchFamily="34" charset="0"/>
                <a:cs typeface="Times New Roman" panose="02020603050405020304" pitchFamily="18" charset="0"/>
              </a:rPr>
              <a:t>Service Provider.</a:t>
            </a:r>
            <a:r>
              <a:rPr lang="en-IN" sz="1800" dirty="0">
                <a:solidFill>
                  <a:schemeClr val="tx1"/>
                </a:solidFill>
                <a:effectLst/>
                <a:latin typeface="+mj-lt"/>
                <a:ea typeface="Calibri" panose="020F0502020204030204" pitchFamily="34" charset="0"/>
                <a:cs typeface="Times New Roman" panose="02020603050405020304" pitchFamily="18" charset="0"/>
              </a:rPr>
              <a:t> Collaborating with a best-of-breed cybersecurity firm is a necessity. Should the unthinkable happen, organizations might require assistance responding to a sophisticated cyber threat?</a:t>
            </a:r>
          </a:p>
          <a:p>
            <a:r>
              <a:rPr lang="en-IN" sz="1800" dirty="0">
                <a:solidFill>
                  <a:schemeClr val="tx1"/>
                </a:solidFill>
                <a:effectLst/>
                <a:latin typeface="+mj-lt"/>
                <a:ea typeface="Calibri" panose="020F0502020204030204" pitchFamily="34" charset="0"/>
                <a:cs typeface="Times New Roman" panose="02020603050405020304" pitchFamily="18" charset="0"/>
              </a:rPr>
              <a:t>A </a:t>
            </a:r>
            <a:r>
              <a:rPr lang="en-IN" sz="1800" b="1" dirty="0">
                <a:solidFill>
                  <a:schemeClr val="tx1"/>
                </a:solidFill>
                <a:effectLst/>
                <a:latin typeface="+mj-lt"/>
                <a:ea typeface="Calibri" panose="020F0502020204030204" pitchFamily="34" charset="0"/>
                <a:cs typeface="Times New Roman" panose="02020603050405020304" pitchFamily="18" charset="0"/>
              </a:rPr>
              <a:t>Web Application Firewall (</a:t>
            </a:r>
            <a:r>
              <a:rPr lang="en-IN" sz="1800" b="1" u="sng" dirty="0">
                <a:solidFill>
                  <a:schemeClr val="tx1"/>
                </a:solidFill>
                <a:effectLst/>
                <a:latin typeface="+mj-lt"/>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WAF</a:t>
            </a:r>
            <a:r>
              <a:rPr lang="en-IN" sz="1800" b="1" dirty="0">
                <a:solidFill>
                  <a:schemeClr val="tx1"/>
                </a:solidFill>
                <a:effectLst/>
                <a:latin typeface="+mj-lt"/>
                <a:ea typeface="Calibri" panose="020F0502020204030204" pitchFamily="34" charset="0"/>
                <a:cs typeface="Times New Roman" panose="02020603050405020304" pitchFamily="18" charset="0"/>
              </a:rPr>
              <a:t>)</a:t>
            </a:r>
            <a:r>
              <a:rPr lang="en-IN" sz="1800" dirty="0">
                <a:solidFill>
                  <a:schemeClr val="tx1"/>
                </a:solidFill>
                <a:effectLst/>
                <a:latin typeface="+mj-lt"/>
                <a:ea typeface="Calibri" panose="020F0502020204030204" pitchFamily="34" charset="0"/>
                <a:cs typeface="Times New Roman" panose="02020603050405020304" pitchFamily="18" charset="0"/>
              </a:rPr>
              <a:t> is a security device designed to protect organizations at the application level by filtering, monitoring and </a:t>
            </a:r>
            <a:r>
              <a:rPr lang="en-IN" sz="1800" dirty="0" err="1">
                <a:solidFill>
                  <a:schemeClr val="tx1"/>
                </a:solidFill>
                <a:effectLst/>
                <a:latin typeface="+mj-lt"/>
                <a:ea typeface="Calibri" panose="020F0502020204030204" pitchFamily="34" charset="0"/>
                <a:cs typeface="Times New Roman" panose="02020603050405020304" pitchFamily="18" charset="0"/>
              </a:rPr>
              <a:t>analyzing</a:t>
            </a:r>
            <a:r>
              <a:rPr lang="en-IN" sz="1800" dirty="0">
                <a:solidFill>
                  <a:schemeClr val="tx1"/>
                </a:solidFill>
                <a:effectLst/>
                <a:latin typeface="+mj-lt"/>
                <a:ea typeface="Calibri" panose="020F0502020204030204" pitchFamily="34" charset="0"/>
                <a:cs typeface="Times New Roman" panose="02020603050405020304" pitchFamily="18" charset="0"/>
              </a:rPr>
              <a:t> hypertext transfer protocol (HTTP) and hypertext transfer protocol secure (HTTPS) traffic between the web application and the internet.</a:t>
            </a:r>
          </a:p>
          <a:p>
            <a:r>
              <a:rPr lang="en-IN" sz="1800" b="1" dirty="0">
                <a:solidFill>
                  <a:schemeClr val="tx1"/>
                </a:solidFill>
                <a:effectLst/>
                <a:latin typeface="+mj-lt"/>
                <a:ea typeface="Calibri" panose="020F0502020204030204" pitchFamily="34" charset="0"/>
                <a:cs typeface="Times New Roman" panose="02020603050405020304" pitchFamily="18" charset="0"/>
              </a:rPr>
              <a:t>Threat Intelligence.</a:t>
            </a:r>
            <a:r>
              <a:rPr lang="en-IN" sz="1800" dirty="0">
                <a:solidFill>
                  <a:schemeClr val="tx1"/>
                </a:solidFill>
                <a:effectLst/>
                <a:latin typeface="+mj-lt"/>
                <a:ea typeface="Calibri" panose="020F0502020204030204" pitchFamily="34" charset="0"/>
                <a:cs typeface="Times New Roman" panose="02020603050405020304" pitchFamily="18" charset="0"/>
              </a:rPr>
              <a:t> </a:t>
            </a:r>
            <a:r>
              <a:rPr lang="en-IN" sz="1800" u="sng" dirty="0">
                <a:solidFill>
                  <a:schemeClr val="tx1"/>
                </a:solidFill>
                <a:effectLst/>
                <a:latin typeface="+mj-lt"/>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Threat intelligence</a:t>
            </a:r>
            <a:r>
              <a:rPr lang="en-IN" sz="1800" dirty="0">
                <a:solidFill>
                  <a:schemeClr val="tx1"/>
                </a:solidFill>
                <a:effectLst/>
                <a:latin typeface="+mj-lt"/>
                <a:ea typeface="Calibri" panose="020F0502020204030204" pitchFamily="34" charset="0"/>
                <a:cs typeface="Times New Roman" panose="02020603050405020304" pitchFamily="18" charset="0"/>
              </a:rPr>
              <a:t> assists with threat actor profiling, campaign tracking and malware family tracking. These days, it is more important to understand the context of an attack rather than just knowing an attack, itself happened, and this is where threat intelligence plays a vital role.</a:t>
            </a:r>
          </a:p>
          <a:p>
            <a:r>
              <a:rPr lang="en-IN" sz="1800" b="1" dirty="0">
                <a:solidFill>
                  <a:schemeClr val="tx1"/>
                </a:solidFill>
                <a:effectLst/>
                <a:latin typeface="+mj-lt"/>
                <a:ea typeface="Calibri" panose="020F0502020204030204" pitchFamily="34" charset="0"/>
                <a:cs typeface="Times New Roman" panose="02020603050405020304" pitchFamily="18" charset="0"/>
              </a:rPr>
              <a:t>Threat Hunting.</a:t>
            </a:r>
            <a:r>
              <a:rPr lang="en-IN" sz="1800" dirty="0">
                <a:solidFill>
                  <a:schemeClr val="tx1"/>
                </a:solidFill>
                <a:effectLst/>
                <a:latin typeface="+mj-lt"/>
                <a:ea typeface="Calibri" panose="020F0502020204030204" pitchFamily="34" charset="0"/>
                <a:cs typeface="Times New Roman" panose="02020603050405020304" pitchFamily="18" charset="0"/>
              </a:rPr>
              <a:t> Many organizations will find the need for 24/7, managed, human-based threat hunting to accompany their cybersecurity technology already in place.</a:t>
            </a:r>
          </a:p>
          <a:p>
            <a:endParaRPr lang="en-IN" dirty="0">
              <a:solidFill>
                <a:schemeClr val="tx1"/>
              </a:solidFill>
              <a:latin typeface="+mj-lt"/>
            </a:endParaRPr>
          </a:p>
        </p:txBody>
      </p:sp>
    </p:spTree>
    <p:extLst>
      <p:ext uri="{BB962C8B-B14F-4D97-AF65-F5344CB8AC3E}">
        <p14:creationId xmlns:p14="http://schemas.microsoft.com/office/powerpoint/2010/main" val="101303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526E0-A49B-0246-C6E6-5D70D15070F3}"/>
              </a:ext>
            </a:extLst>
          </p:cNvPr>
          <p:cNvSpPr>
            <a:spLocks noGrp="1"/>
          </p:cNvSpPr>
          <p:nvPr>
            <p:ph type="title"/>
          </p:nvPr>
        </p:nvSpPr>
        <p:spPr/>
        <p:txBody>
          <a:bodyPr>
            <a:normAutofit fontScale="90000"/>
          </a:bodyPr>
          <a:lstStyle/>
          <a:p>
            <a:r>
              <a:rPr lang="en-US" dirty="0"/>
              <a:t>CHARACTERSTICS OF AN APT ATTACK</a:t>
            </a:r>
            <a:endParaRPr lang="en-IN" dirty="0"/>
          </a:p>
        </p:txBody>
      </p:sp>
      <p:sp>
        <p:nvSpPr>
          <p:cNvPr id="3" name="Content Placeholder 2">
            <a:extLst>
              <a:ext uri="{FF2B5EF4-FFF2-40B4-BE49-F238E27FC236}">
                <a16:creationId xmlns:a16="http://schemas.microsoft.com/office/drawing/2014/main" id="{25A0D067-9F24-95B4-8A20-FFD4EB7F4F3A}"/>
              </a:ext>
            </a:extLst>
          </p:cNvPr>
          <p:cNvSpPr>
            <a:spLocks noGrp="1"/>
          </p:cNvSpPr>
          <p:nvPr>
            <p:ph idx="1"/>
          </p:nvPr>
        </p:nvSpPr>
        <p:spPr/>
        <p:txBody>
          <a:bodyPr>
            <a:normAutofit fontScale="70000" lnSpcReduction="20000"/>
          </a:bodyPr>
          <a:lstStyle/>
          <a:p>
            <a:r>
              <a:rPr lang="en-US" dirty="0"/>
              <a:t>TARGETED</a:t>
            </a:r>
          </a:p>
          <a:p>
            <a:r>
              <a:rPr lang="en-US" dirty="0"/>
              <a:t>SOPHISTICATED</a:t>
            </a:r>
          </a:p>
          <a:p>
            <a:r>
              <a:rPr lang="en-US" dirty="0"/>
              <a:t>STEALTH</a:t>
            </a:r>
          </a:p>
          <a:p>
            <a:r>
              <a:rPr lang="en-US" dirty="0"/>
              <a:t>LONGEVITY</a:t>
            </a:r>
          </a:p>
          <a:p>
            <a:r>
              <a:rPr lang="en-IN" dirty="0"/>
              <a:t>ADVANCED TECHNIQUES</a:t>
            </a:r>
          </a:p>
          <a:p>
            <a:r>
              <a:rPr lang="en-IN" dirty="0"/>
              <a:t>PERSISTENCE</a:t>
            </a:r>
          </a:p>
          <a:p>
            <a:r>
              <a:rPr lang="en-IN" dirty="0"/>
              <a:t>COVERT OPERATIONS</a:t>
            </a:r>
          </a:p>
          <a:p>
            <a:r>
              <a:rPr lang="en-IN" dirty="0"/>
              <a:t>MULTI-STAGE ATTACKS</a:t>
            </a:r>
          </a:p>
          <a:p>
            <a:r>
              <a:rPr lang="en-IN" dirty="0"/>
              <a:t>NATION-STATE OR WELL -RESOURCED  ACTORS</a:t>
            </a:r>
          </a:p>
          <a:p>
            <a:r>
              <a:rPr lang="en-IN" dirty="0"/>
              <a:t>SPECIFIC OBJECTIVES</a:t>
            </a:r>
          </a:p>
        </p:txBody>
      </p:sp>
    </p:spTree>
    <p:extLst>
      <p:ext uri="{BB962C8B-B14F-4D97-AF65-F5344CB8AC3E}">
        <p14:creationId xmlns:p14="http://schemas.microsoft.com/office/powerpoint/2010/main" val="2221575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9EAF5-BA18-33BF-287A-A5AA0F64346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B9EF12D-DD1D-7B03-503B-BC738B03D23C}"/>
              </a:ext>
            </a:extLst>
          </p:cNvPr>
          <p:cNvSpPr>
            <a:spLocks noGrp="1"/>
          </p:cNvSpPr>
          <p:nvPr>
            <p:ph idx="1"/>
          </p:nvPr>
        </p:nvSpPr>
        <p:spPr/>
        <p:txBody>
          <a:bodyPr/>
          <a:lstStyle/>
          <a:p>
            <a:pPr marL="342900" lvl="0" indent="-342900">
              <a:lnSpc>
                <a:spcPct val="107000"/>
              </a:lnSpc>
              <a:spcAft>
                <a:spcPts val="500"/>
              </a:spcAft>
              <a:buSzPts val="1000"/>
              <a:buFont typeface="Symbol" panose="05050102010706020507" pitchFamily="18" charset="2"/>
              <a:buChar char=""/>
              <a:tabLst>
                <a:tab pos="457200" algn="l"/>
              </a:tabLst>
            </a:pPr>
            <a:r>
              <a:rPr lang="en-US" sz="1800" b="1" u="sng" kern="0" dirty="0">
                <a:solidFill>
                  <a:schemeClr val="tx1"/>
                </a:solidFill>
                <a:effectLst/>
                <a:latin typeface="+mj-lt"/>
                <a:ea typeface="Times New Roman" panose="02020603050405020304" pitchFamily="18" charset="0"/>
                <a:cs typeface="Mangal" panose="02040503050203030202" pitchFamily="18" charset="0"/>
              </a:rPr>
              <a:t>Targeted</a:t>
            </a:r>
            <a:r>
              <a:rPr lang="en-US" sz="1800" u="sng" kern="0" dirty="0">
                <a:solidFill>
                  <a:schemeClr val="tx1"/>
                </a:solidFill>
                <a:effectLst/>
                <a:latin typeface="+mj-lt"/>
                <a:ea typeface="Times New Roman" panose="02020603050405020304" pitchFamily="18" charset="0"/>
                <a:cs typeface="Mangal" panose="02040503050203030202" pitchFamily="18" charset="0"/>
              </a:rPr>
              <a:t>:</a:t>
            </a:r>
            <a:r>
              <a:rPr lang="en-US" sz="1800" kern="0" dirty="0">
                <a:solidFill>
                  <a:schemeClr val="tx1"/>
                </a:solidFill>
                <a:effectLst/>
                <a:latin typeface="+mj-lt"/>
                <a:ea typeface="Times New Roman" panose="02020603050405020304" pitchFamily="18" charset="0"/>
                <a:cs typeface="Mangal" panose="02040503050203030202" pitchFamily="18" charset="0"/>
              </a:rPr>
              <a:t> APT attacks are typically targeted at specific organizations or individuals. The attackers will often conduct extensive research on their target in order to identify vulnerabilities and develop a tailored attack plan.</a:t>
            </a:r>
            <a:endParaRPr lang="en-IN" sz="1800" kern="100" dirty="0">
              <a:solidFill>
                <a:schemeClr val="tx1"/>
              </a:solidFill>
              <a:effectLst/>
              <a:latin typeface="+mj-lt"/>
              <a:ea typeface="Calibri" panose="020F0502020204030204" pitchFamily="34" charset="0"/>
              <a:cs typeface="Mangal" panose="02040503050203030202" pitchFamily="18" charset="0"/>
            </a:endParaRPr>
          </a:p>
          <a:p>
            <a:pPr marL="342900" lvl="0" indent="-342900">
              <a:lnSpc>
                <a:spcPct val="107000"/>
              </a:lnSpc>
              <a:spcAft>
                <a:spcPts val="500"/>
              </a:spcAft>
              <a:buSzPts val="1000"/>
              <a:buFont typeface="Symbol" panose="05050102010706020507" pitchFamily="18" charset="2"/>
              <a:buChar char=""/>
              <a:tabLst>
                <a:tab pos="457200" algn="l"/>
              </a:tabLst>
            </a:pPr>
            <a:r>
              <a:rPr lang="en-US" sz="1800" b="1" u="sng" kern="0" dirty="0">
                <a:solidFill>
                  <a:schemeClr val="tx1"/>
                </a:solidFill>
                <a:effectLst/>
                <a:latin typeface="+mj-lt"/>
                <a:ea typeface="Times New Roman" panose="02020603050405020304" pitchFamily="18" charset="0"/>
                <a:cs typeface="Mangal" panose="02040503050203030202" pitchFamily="18" charset="0"/>
              </a:rPr>
              <a:t>Sophisticated:</a:t>
            </a:r>
            <a:r>
              <a:rPr lang="en-US" sz="1800" kern="0" dirty="0">
                <a:solidFill>
                  <a:schemeClr val="tx1"/>
                </a:solidFill>
                <a:effectLst/>
                <a:latin typeface="+mj-lt"/>
                <a:ea typeface="Times New Roman" panose="02020603050405020304" pitchFamily="18" charset="0"/>
                <a:cs typeface="Mangal" panose="02040503050203030202" pitchFamily="18" charset="0"/>
              </a:rPr>
              <a:t> APT attacks often use sophisticated techniques, such as zero-day exploits, social engineering, and spear phishing. These techniques can be very difficult to defend against, even for well-protected organizations.</a:t>
            </a:r>
            <a:endParaRPr lang="en-IN" sz="1800" kern="100" dirty="0">
              <a:solidFill>
                <a:schemeClr val="tx1"/>
              </a:solidFill>
              <a:effectLst/>
              <a:latin typeface="+mj-lt"/>
              <a:ea typeface="Calibri" panose="020F0502020204030204" pitchFamily="34" charset="0"/>
              <a:cs typeface="Mangal" panose="02040503050203030202" pitchFamily="18" charset="0"/>
            </a:endParaRPr>
          </a:p>
          <a:p>
            <a:pPr marL="342900" lvl="0" indent="-342900">
              <a:lnSpc>
                <a:spcPct val="107000"/>
              </a:lnSpc>
              <a:spcAft>
                <a:spcPts val="500"/>
              </a:spcAft>
              <a:buSzPts val="1000"/>
              <a:buFont typeface="Symbol" panose="05050102010706020507" pitchFamily="18" charset="2"/>
              <a:buChar char=""/>
              <a:tabLst>
                <a:tab pos="457200" algn="l"/>
              </a:tabLst>
            </a:pPr>
            <a:r>
              <a:rPr lang="en-US" sz="1800" b="1" u="sng" kern="0" dirty="0">
                <a:solidFill>
                  <a:schemeClr val="tx1"/>
                </a:solidFill>
                <a:effectLst/>
                <a:latin typeface="+mj-lt"/>
                <a:ea typeface="Times New Roman" panose="02020603050405020304" pitchFamily="18" charset="0"/>
                <a:cs typeface="Mangal" panose="02040503050203030202" pitchFamily="18" charset="0"/>
              </a:rPr>
              <a:t>Stealth:</a:t>
            </a:r>
            <a:r>
              <a:rPr lang="en-US" sz="1800" kern="0" dirty="0">
                <a:solidFill>
                  <a:schemeClr val="tx1"/>
                </a:solidFill>
                <a:effectLst/>
                <a:latin typeface="+mj-lt"/>
                <a:ea typeface="Times New Roman" panose="02020603050405020304" pitchFamily="18" charset="0"/>
                <a:cs typeface="Mangal" panose="02040503050203030202" pitchFamily="18" charset="0"/>
              </a:rPr>
              <a:t> APT attackers are very good at hiding their tracks. They often use custom malware that is designed to evade detection by traditional security tools.</a:t>
            </a:r>
            <a:endParaRPr lang="en-IN" sz="1800" kern="100" dirty="0">
              <a:solidFill>
                <a:schemeClr val="tx1"/>
              </a:solidFill>
              <a:effectLst/>
              <a:latin typeface="+mj-lt"/>
              <a:ea typeface="Calibri" panose="020F0502020204030204" pitchFamily="34" charset="0"/>
              <a:cs typeface="Mangal" panose="02040503050203030202" pitchFamily="18" charset="0"/>
            </a:endParaRPr>
          </a:p>
          <a:p>
            <a:pPr marL="342900" lvl="0" indent="-342900">
              <a:lnSpc>
                <a:spcPct val="107000"/>
              </a:lnSpc>
              <a:spcAft>
                <a:spcPts val="500"/>
              </a:spcAft>
              <a:buSzPts val="1000"/>
              <a:buFont typeface="Symbol" panose="05050102010706020507" pitchFamily="18" charset="2"/>
              <a:buChar char=""/>
              <a:tabLst>
                <a:tab pos="457200" algn="l"/>
              </a:tabLst>
            </a:pPr>
            <a:r>
              <a:rPr lang="en-US" sz="1800" b="1" u="sng" kern="0" dirty="0">
                <a:solidFill>
                  <a:schemeClr val="tx1"/>
                </a:solidFill>
                <a:effectLst/>
                <a:latin typeface="+mj-lt"/>
                <a:ea typeface="Times New Roman" panose="02020603050405020304" pitchFamily="18" charset="0"/>
                <a:cs typeface="Mangal" panose="02040503050203030202" pitchFamily="18" charset="0"/>
              </a:rPr>
              <a:t>Longevity:</a:t>
            </a:r>
            <a:r>
              <a:rPr lang="en-US" sz="1800" kern="0" dirty="0">
                <a:solidFill>
                  <a:schemeClr val="tx1"/>
                </a:solidFill>
                <a:effectLst/>
                <a:latin typeface="+mj-lt"/>
                <a:ea typeface="Times New Roman" panose="02020603050405020304" pitchFamily="18" charset="0"/>
                <a:cs typeface="Mangal" panose="02040503050203030202" pitchFamily="18" charset="0"/>
              </a:rPr>
              <a:t> APT attacks can last for months or even years. The attackers will often establish a presence in the victim's network and then slowly gather information over time.</a:t>
            </a:r>
            <a:endParaRPr lang="en-IN" sz="1800" kern="100" dirty="0">
              <a:solidFill>
                <a:schemeClr val="tx1"/>
              </a:solidFill>
              <a:effectLst/>
              <a:latin typeface="+mj-lt"/>
              <a:ea typeface="Calibri" panose="020F0502020204030204" pitchFamily="34" charset="0"/>
              <a:cs typeface="Mangal" panose="02040503050203030202" pitchFamily="18" charset="0"/>
            </a:endParaRPr>
          </a:p>
          <a:p>
            <a:pPr marL="36900" indent="0">
              <a:buNone/>
            </a:pPr>
            <a:endParaRPr lang="en-IN" dirty="0">
              <a:solidFill>
                <a:schemeClr val="tx1"/>
              </a:solidFill>
              <a:latin typeface="+mj-lt"/>
            </a:endParaRPr>
          </a:p>
        </p:txBody>
      </p:sp>
    </p:spTree>
    <p:extLst>
      <p:ext uri="{BB962C8B-B14F-4D97-AF65-F5344CB8AC3E}">
        <p14:creationId xmlns:p14="http://schemas.microsoft.com/office/powerpoint/2010/main" val="241182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29E3A-7DCF-1D0B-C418-96C7088005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DC7B57-EF92-96E8-BF94-D42B10916831}"/>
              </a:ext>
            </a:extLst>
          </p:cNvPr>
          <p:cNvSpPr>
            <a:spLocks noGrp="1"/>
          </p:cNvSpPr>
          <p:nvPr>
            <p:ph idx="1"/>
          </p:nvPr>
        </p:nvSpPr>
        <p:spPr/>
        <p:txBody>
          <a:bodyPr>
            <a:normAutofit fontScale="62500" lnSpcReduction="20000"/>
          </a:bodyPr>
          <a:lstStyle/>
          <a:p>
            <a:r>
              <a:rPr lang="en-US" dirty="0"/>
              <a:t>Advanced Techniques:  APT attackers employ advanced and sophisticated techniques to bypass traditional security defenses. They may utilize zero-day exploits, custom malware, or techniques that evade detection by security solutions.</a:t>
            </a:r>
          </a:p>
          <a:p>
            <a:r>
              <a:rPr lang="en-US" dirty="0"/>
              <a:t> Persistence:  APTs are designed to maintain long-term presence within the targeted network or system. Attackers employ stealthy methods to establish backdoors, create hidden user accounts, or install persistent malware that can evade detection.</a:t>
            </a:r>
          </a:p>
          <a:p>
            <a:r>
              <a:rPr lang="en-US" dirty="0"/>
              <a:t> Targeted Approach:  APTs are specifically tailored to target particular  organizations, industries, or individuals. Attackers conduct extensive reconnaissance to gather information about the target's infrastructure, vulnerabilities, and potential points of entry. </a:t>
            </a:r>
          </a:p>
          <a:p>
            <a:r>
              <a:rPr lang="en-US" dirty="0"/>
              <a:t>Covert Operations:  APT attackers focus on remaining undetected for an extended period to accomplish their objectives. They often use advanced evasion techniques, encryption, and anti-forensic measures to hide their activities and avoid detection by security monitoring systems.</a:t>
            </a:r>
          </a:p>
          <a:p>
            <a:r>
              <a:rPr lang="en-US" dirty="0"/>
              <a:t> Multi-Stage Attacks: APTs typically involve multiple stages and tactics. Attackers may use initial compromise techniques like spear-phishing, watering hole attacks, or supply chain attacks to gain a foothold. They then progress through various stages, including lateral movement, privilege escalation, data exfiltration, and persistence.</a:t>
            </a:r>
          </a:p>
          <a:p>
            <a:r>
              <a:rPr lang="en-US" dirty="0"/>
              <a:t> Nation-State or Well-Resourced Actors:  APTs are often associated with nation-state actors or well-funded organizations. These adversaries have significant resources, including skilled personnel, financial backing, and access to advanced tools and technologies.</a:t>
            </a:r>
            <a:endParaRPr lang="en-IN" dirty="0"/>
          </a:p>
        </p:txBody>
      </p:sp>
    </p:spTree>
    <p:extLst>
      <p:ext uri="{BB962C8B-B14F-4D97-AF65-F5344CB8AC3E}">
        <p14:creationId xmlns:p14="http://schemas.microsoft.com/office/powerpoint/2010/main" val="9520908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{6D0660BD-0E72-4DF1-955E-D48929536B5B}tf12214701_win32</Template>
  <TotalTime>995</TotalTime>
  <Words>2264</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Goudy Old Style</vt:lpstr>
      <vt:lpstr>Symbol</vt:lpstr>
      <vt:lpstr>Times New Roman</vt:lpstr>
      <vt:lpstr>Wingdings</vt:lpstr>
      <vt:lpstr>Wingdings 2</vt:lpstr>
      <vt:lpstr>SlateVTI</vt:lpstr>
      <vt:lpstr>ADVANCED PRESISTENT THREAT</vt:lpstr>
      <vt:lpstr>INDEX</vt:lpstr>
      <vt:lpstr>What is an Advanced Persistent Threat? </vt:lpstr>
      <vt:lpstr>What are the 3 Stages of an APT Attack? </vt:lpstr>
      <vt:lpstr>Advanced Persistent Threat Examples </vt:lpstr>
      <vt:lpstr>How do you Protect against APT Attacks? </vt:lpstr>
      <vt:lpstr>CHARACTERSTICS OF AN APT ATTACK</vt:lpstr>
      <vt:lpstr>PowerPoint Presentation</vt:lpstr>
      <vt:lpstr>PowerPoint Presentation</vt:lpstr>
      <vt:lpstr>ATP EMERGING TRENDS</vt:lpstr>
      <vt:lpstr>PowerPoint Presentation</vt:lpstr>
      <vt:lpstr>ATP DETECTION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PRESISTENT THREAT</dc:title>
  <dc:creator>Nikita Nikale</dc:creator>
  <cp:lastModifiedBy>Nikita Nikale</cp:lastModifiedBy>
  <cp:revision>4</cp:revision>
  <dcterms:created xsi:type="dcterms:W3CDTF">2023-06-24T10:24:50Z</dcterms:created>
  <dcterms:modified xsi:type="dcterms:W3CDTF">2023-06-25T07:18:25Z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2023-06-24T11:13:35Z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dbc480cb-6e98-4a4b-825f-83d449278590</vt:lpwstr>
  </property>
  <property fmtid="{D5CDD505-2E9C-101B-9397-08002B2CF9AE}" pid="7" name="MSIP_Label_defa4170-0d19-0005-0004-bc88714345d2_ActionId">
    <vt:lpwstr>c7dfc848-127e-4d4e-b8dd-d6c9b34f6a19</vt:lpwstr>
  </property>
  <property fmtid="{D5CDD505-2E9C-101B-9397-08002B2CF9AE}" pid="8" name="MSIP_Label_defa4170-0d19-0005-0004-bc88714345d2_ContentBits">
    <vt:lpwstr>0</vt:lpwstr>
  </property>
</Properties>
</file>