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2" r:id="rId3"/>
    <p:sldId id="257" r:id="rId4"/>
    <p:sldId id="258" r:id="rId5"/>
    <p:sldId id="265" r:id="rId6"/>
    <p:sldId id="266" r:id="rId7"/>
    <p:sldId id="267" r:id="rId8"/>
    <p:sldId id="260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5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0" autoAdjust="0"/>
    <p:restoredTop sz="94660"/>
  </p:normalViewPr>
  <p:slideViewPr>
    <p:cSldViewPr snapToGrid="0" showGuides="1">
      <p:cViewPr>
        <p:scale>
          <a:sx n="40" d="100"/>
          <a:sy n="40" d="100"/>
        </p:scale>
        <p:origin x="1500" y="632"/>
      </p:cViewPr>
      <p:guideLst>
        <p:guide orient="horz" pos="2160"/>
        <p:guide pos="25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44E00E-715A-423C-A2B0-AB8EC97BDA9B}" type="datetimeFigureOut">
              <a:rPr lang="en-GB" smtClean="0"/>
              <a:t>08/06/2020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C2EC90-F4D7-4A5D-BE03-18E65F624DA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5264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2EC90-F4D7-4A5D-BE03-18E65F624DA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3987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3BDED-7A90-4264-A83B-2E080B95BFE9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9092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590AD-6D3F-4648-B0FA-2F34D7304427}" type="datetime1">
              <a:rPr lang="en-GB" smtClean="0"/>
              <a:t>08/06/2020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Sven Schawald, Niklas Petersen, Aline Lanzrath</a:t>
            </a:r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5F91D-AD75-439C-8539-4BA22F73A77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268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F56D7-F770-4326-8CE6-6AD17AD8280D}" type="datetime1">
              <a:rPr lang="en-GB" smtClean="0"/>
              <a:t>08/06/2020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Sven Schawald, Niklas Petersen, Aline Lanzrath</a:t>
            </a:r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5F91D-AD75-439C-8539-4BA22F73A77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638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C1B62-B150-4CBD-8FE9-855BE1BE7C46}" type="datetime1">
              <a:rPr lang="en-GB" smtClean="0"/>
              <a:t>08/06/2020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Sven Schawald, Niklas Petersen, Aline Lanzrath</a:t>
            </a:r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5F91D-AD75-439C-8539-4BA22F73A77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0520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5DF98-DBE3-4594-B19B-896AA0344800}" type="datetime1">
              <a:rPr lang="en-GB" smtClean="0"/>
              <a:t>08/06/2020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Sven Schawald, Niklas Petersen, Aline Lanzrath</a:t>
            </a:r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5F91D-AD75-439C-8539-4BA22F73A77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3700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DB7A9-DA8D-4D6D-B00C-435D2002E0A6}" type="datetime1">
              <a:rPr lang="en-GB" smtClean="0"/>
              <a:t>08/06/2020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Sven Schawald, Niklas Petersen, Aline Lanzrath</a:t>
            </a:r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5F91D-AD75-439C-8539-4BA22F73A77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0557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8A78D-B1D5-450E-87E0-9DBA623A2B88}" type="datetime1">
              <a:rPr lang="en-GB" smtClean="0"/>
              <a:t>08/06/2020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Sven Schawald, Niklas Petersen, Aline Lanzrath</a:t>
            </a: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5F91D-AD75-439C-8539-4BA22F73A77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5527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DDEBB-20EC-4940-9F16-8793BFD570FB}" type="datetime1">
              <a:rPr lang="en-GB" smtClean="0"/>
              <a:t>08/06/2020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Sven Schawald, Niklas Petersen, Aline Lanzrath</a:t>
            </a:r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5F91D-AD75-439C-8539-4BA22F73A77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1253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F1B0E-6560-44E0-8D43-FC17F65D98B1}" type="datetime1">
              <a:rPr lang="en-GB" smtClean="0"/>
              <a:t>08/06/2020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Sven Schawald, Niklas Petersen, Aline Lanzrath</a:t>
            </a: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5F91D-AD75-439C-8539-4BA22F73A77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3965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C756B-67F2-4A58-9DCC-12FE49DEA8C7}" type="datetime1">
              <a:rPr lang="en-GB" smtClean="0"/>
              <a:t>08/06/2020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Sven Schawald, Niklas Petersen, Aline Lanzrath</a:t>
            </a:r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5F91D-AD75-439C-8539-4BA22F73A77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9579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E03AF-1ECB-427C-8D1F-EAA0B28B4FE4}" type="datetime1">
              <a:rPr lang="en-GB" smtClean="0"/>
              <a:t>08/06/2020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Sven Schawald, Niklas Petersen, Aline Lanzrath</a:t>
            </a: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5F91D-AD75-439C-8539-4BA22F73A77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7426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D80E1-7281-4A1F-B33F-3765B76DFB9C}" type="datetime1">
              <a:rPr lang="en-GB" smtClean="0"/>
              <a:t>08/06/2020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Sven Schawald, Niklas Petersen, Aline Lanzrath</a:t>
            </a: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5F91D-AD75-439C-8539-4BA22F73A77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5552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7EFE3-952D-48BF-97D3-50F265CB0719}" type="datetime1">
              <a:rPr lang="en-GB" smtClean="0"/>
              <a:t>08/06/2020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Sven Schawald, Niklas Petersen, Aline Lanzrath</a:t>
            </a:r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5F91D-AD75-439C-8539-4BA22F73A77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665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2" Type="http://schemas.openxmlformats.org/officeDocument/2006/relationships/tags" Target="../tags/tag2.xml"/><Relationship Id="rId16" Type="http://schemas.openxmlformats.org/officeDocument/2006/relationships/notesSlide" Target="../notesSlides/notesSlide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slideLayout" Target="../slideLayouts/slideLayout6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seewetter-kiel.de/seewetter/daten_symbole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err="1"/>
              <a:t>Einführung</a:t>
            </a:r>
            <a:r>
              <a:rPr lang="en-GB" b="1" dirty="0"/>
              <a:t> in Data</a:t>
            </a:r>
            <a:br>
              <a:rPr lang="en-GB" b="1" dirty="0"/>
            </a:br>
            <a:r>
              <a:rPr lang="en-GB" b="1" dirty="0"/>
              <a:t>Science und </a:t>
            </a:r>
            <a:r>
              <a:rPr lang="en-GB" b="1" dirty="0" err="1"/>
              <a:t>maschinelles</a:t>
            </a:r>
            <a:r>
              <a:rPr lang="en-GB" b="1" dirty="0"/>
              <a:t/>
            </a:r>
            <a:br>
              <a:rPr lang="en-GB" b="1" dirty="0"/>
            </a:br>
            <a:r>
              <a:rPr lang="en-GB" b="1" dirty="0" err="1"/>
              <a:t>Lernen</a:t>
            </a:r>
            <a:r>
              <a:rPr lang="en-GB" b="1" dirty="0"/>
              <a:t> </a:t>
            </a:r>
            <a:r>
              <a:rPr lang="en-GB" b="1" dirty="0" err="1"/>
              <a:t>mit</a:t>
            </a:r>
            <a:r>
              <a:rPr lang="en-GB" b="1" dirty="0"/>
              <a:t> R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941085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de-DE" b="1" dirty="0"/>
              <a:t>Gruppe 02</a:t>
            </a:r>
          </a:p>
          <a:p>
            <a:r>
              <a:rPr lang="de-DE" dirty="0"/>
              <a:t>Sven Schadwald, Niklas Peters, Aline Lanzrath</a:t>
            </a:r>
          </a:p>
          <a:p>
            <a:endParaRPr lang="de-DE" dirty="0"/>
          </a:p>
          <a:p>
            <a:r>
              <a:rPr lang="de-DE" sz="2000" dirty="0"/>
              <a:t>08.06.2020</a:t>
            </a:r>
            <a:endParaRPr lang="en-GB" sz="20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2918" y="5881688"/>
            <a:ext cx="2114550" cy="590550"/>
          </a:xfrm>
          <a:prstGeom prst="rect">
            <a:avLst/>
          </a:prstGeom>
        </p:spPr>
      </p:pic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Sven Schadwald, Niklas Peters, Aline Lanzrath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5F91D-AD75-439C-8539-4BA22F73A77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9252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hlinkClick r:id="" action="ppaction://noaction"/>
          </p:cNvPr>
          <p:cNvSpPr/>
          <p:nvPr>
            <p:custDataLst>
              <p:tags r:id="rId2"/>
            </p:custDataLst>
          </p:nvPr>
        </p:nvSpPr>
        <p:spPr>
          <a:xfrm>
            <a:off x="858674" y="2626848"/>
            <a:ext cx="4458696" cy="40000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180" tIns="76180" rIns="0" bIns="7618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defRPr/>
            </a:pPr>
            <a:endParaRPr lang="en-US" b="1" dirty="0">
              <a:solidFill>
                <a:prstClr val="black">
                  <a:lumMod val="100000"/>
                </a:prstClr>
              </a:solidFill>
            </a:endParaRPr>
          </a:p>
        </p:txBody>
      </p:sp>
      <p:sp>
        <p:nvSpPr>
          <p:cNvPr id="12" name="Rechteck 11">
            <a:hlinkClick r:id="" action="ppaction://noaction"/>
          </p:cNvPr>
          <p:cNvSpPr/>
          <p:nvPr>
            <p:custDataLst>
              <p:tags r:id="rId3"/>
            </p:custDataLst>
          </p:nvPr>
        </p:nvSpPr>
        <p:spPr>
          <a:xfrm>
            <a:off x="395186" y="2626848"/>
            <a:ext cx="400005" cy="400006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180" tIns="76180" rIns="76180" bIns="761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>
                <a:solidFill>
                  <a:prstClr val="white">
                    <a:lumMod val="100000"/>
                  </a:prstClr>
                </a:solidFill>
              </a:rPr>
              <a:t>3</a:t>
            </a:r>
          </a:p>
        </p:txBody>
      </p:sp>
      <p:sp>
        <p:nvSpPr>
          <p:cNvPr id="8" name="Rechteck 7">
            <a:hlinkClick r:id="" action="ppaction://noaction"/>
          </p:cNvPr>
          <p:cNvSpPr/>
          <p:nvPr>
            <p:custDataLst>
              <p:tags r:id="rId4"/>
            </p:custDataLst>
          </p:nvPr>
        </p:nvSpPr>
        <p:spPr>
          <a:xfrm>
            <a:off x="395186" y="2163359"/>
            <a:ext cx="400005" cy="400006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180" tIns="76180" rIns="76180" bIns="761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>
                <a:solidFill>
                  <a:prstClr val="white">
                    <a:lumMod val="100000"/>
                  </a:prstClr>
                </a:solidFill>
              </a:rPr>
              <a:t>2</a:t>
            </a:r>
          </a:p>
        </p:txBody>
      </p:sp>
      <p:sp>
        <p:nvSpPr>
          <p:cNvPr id="4" name="Rechteck 3">
            <a:hlinkClick r:id="" action="ppaction://noaction"/>
          </p:cNvPr>
          <p:cNvSpPr/>
          <p:nvPr>
            <p:custDataLst>
              <p:tags r:id="rId5"/>
            </p:custDataLst>
          </p:nvPr>
        </p:nvSpPr>
        <p:spPr>
          <a:xfrm>
            <a:off x="395186" y="1699869"/>
            <a:ext cx="400005" cy="400006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180" tIns="76180" rIns="76180" bIns="761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>
                <a:solidFill>
                  <a:prstClr val="white">
                    <a:lumMod val="100000"/>
                  </a:prstClr>
                </a:solidFill>
              </a:rPr>
              <a:t>1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395186" y="859753"/>
            <a:ext cx="6456000" cy="49156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+mn-lt"/>
                <a:cs typeface="Arial" panose="020B0604020202020204" pitchFamily="34" charset="0"/>
              </a:rPr>
              <a:t>Agenda</a:t>
            </a:r>
          </a:p>
        </p:txBody>
      </p:sp>
      <p:sp>
        <p:nvSpPr>
          <p:cNvPr id="26" name="Rechteck 25">
            <a:hlinkClick r:id="" action="ppaction://noaction"/>
          </p:cNvPr>
          <p:cNvSpPr/>
          <p:nvPr>
            <p:custDataLst>
              <p:tags r:id="rId7"/>
            </p:custDataLst>
          </p:nvPr>
        </p:nvSpPr>
        <p:spPr>
          <a:xfrm>
            <a:off x="395186" y="2626848"/>
            <a:ext cx="400005" cy="400006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180" tIns="76180" rIns="76180" bIns="761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>
                <a:solidFill>
                  <a:prstClr val="white">
                    <a:lumMod val="100000"/>
                  </a:prstClr>
                </a:solidFill>
              </a:rPr>
              <a:t>3</a:t>
            </a:r>
          </a:p>
        </p:txBody>
      </p:sp>
      <p:sp>
        <p:nvSpPr>
          <p:cNvPr id="27" name="Rechteck 26">
            <a:hlinkClick r:id="" action="ppaction://noaction"/>
          </p:cNvPr>
          <p:cNvSpPr/>
          <p:nvPr>
            <p:custDataLst>
              <p:tags r:id="rId8"/>
            </p:custDataLst>
          </p:nvPr>
        </p:nvSpPr>
        <p:spPr>
          <a:xfrm>
            <a:off x="858675" y="2163359"/>
            <a:ext cx="3609156" cy="40000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180" tIns="76180" rIns="0" bIns="7618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dirty="0" err="1">
                <a:solidFill>
                  <a:prstClr val="black">
                    <a:lumMod val="100000"/>
                  </a:prstClr>
                </a:solidFill>
              </a:rPr>
              <a:t>Balkendiagramme</a:t>
            </a:r>
            <a:endParaRPr lang="en-US" b="1" dirty="0">
              <a:solidFill>
                <a:prstClr val="black">
                  <a:lumMod val="100000"/>
                </a:prstClr>
              </a:solidFill>
            </a:endParaRPr>
          </a:p>
        </p:txBody>
      </p:sp>
      <p:sp>
        <p:nvSpPr>
          <p:cNvPr id="28" name="Rechteck 27">
            <a:hlinkClick r:id="" action="ppaction://noaction"/>
          </p:cNvPr>
          <p:cNvSpPr/>
          <p:nvPr>
            <p:custDataLst>
              <p:tags r:id="rId9"/>
            </p:custDataLst>
          </p:nvPr>
        </p:nvSpPr>
        <p:spPr>
          <a:xfrm>
            <a:off x="395186" y="2163359"/>
            <a:ext cx="400005" cy="400006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180" tIns="76180" rIns="76180" bIns="761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>
                <a:solidFill>
                  <a:prstClr val="white">
                    <a:lumMod val="100000"/>
                  </a:prstClr>
                </a:solidFill>
              </a:rPr>
              <a:t>2</a:t>
            </a:r>
          </a:p>
        </p:txBody>
      </p:sp>
      <p:sp>
        <p:nvSpPr>
          <p:cNvPr id="29" name="Rechteck 28">
            <a:hlinkClick r:id="" action="ppaction://noaction"/>
          </p:cNvPr>
          <p:cNvSpPr/>
          <p:nvPr>
            <p:custDataLst>
              <p:tags r:id="rId10"/>
            </p:custDataLst>
          </p:nvPr>
        </p:nvSpPr>
        <p:spPr>
          <a:xfrm>
            <a:off x="858675" y="1699869"/>
            <a:ext cx="4721966" cy="3596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180" tIns="76180" rIns="0" bIns="7618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b="1" dirty="0" err="1">
                <a:solidFill>
                  <a:prstClr val="black">
                    <a:lumMod val="100000"/>
                  </a:prstClr>
                </a:solidFill>
              </a:rPr>
              <a:t>Vorstellung</a:t>
            </a:r>
            <a:r>
              <a:rPr lang="en-US" b="1" dirty="0">
                <a:solidFill>
                  <a:prstClr val="black">
                    <a:lumMod val="100000"/>
                  </a:prstClr>
                </a:solidFill>
              </a:rPr>
              <a:t> </a:t>
            </a:r>
            <a:r>
              <a:rPr lang="en-US" b="1" dirty="0" err="1">
                <a:solidFill>
                  <a:prstClr val="black">
                    <a:lumMod val="100000"/>
                  </a:prstClr>
                </a:solidFill>
              </a:rPr>
              <a:t>Datensatz</a:t>
            </a:r>
            <a:r>
              <a:rPr lang="en-US" b="1" dirty="0">
                <a:solidFill>
                  <a:prstClr val="black">
                    <a:lumMod val="100000"/>
                  </a:prstClr>
                </a:solidFill>
              </a:rPr>
              <a:t> </a:t>
            </a:r>
          </a:p>
        </p:txBody>
      </p:sp>
      <p:sp>
        <p:nvSpPr>
          <p:cNvPr id="30" name="Rechteck 29">
            <a:hlinkClick r:id="" action="ppaction://noaction"/>
          </p:cNvPr>
          <p:cNvSpPr/>
          <p:nvPr>
            <p:custDataLst>
              <p:tags r:id="rId11"/>
            </p:custDataLst>
          </p:nvPr>
        </p:nvSpPr>
        <p:spPr>
          <a:xfrm>
            <a:off x="395186" y="1699869"/>
            <a:ext cx="400005" cy="400006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180" tIns="76180" rIns="76180" bIns="761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>
                <a:solidFill>
                  <a:prstClr val="white">
                    <a:lumMod val="100000"/>
                  </a:prstClr>
                </a:solidFill>
              </a:rPr>
              <a:t>1</a:t>
            </a:r>
          </a:p>
        </p:txBody>
      </p:sp>
      <p:sp>
        <p:nvSpPr>
          <p:cNvPr id="31" name="Rechteck 30">
            <a:hlinkClick r:id="" action="ppaction://noaction"/>
          </p:cNvPr>
          <p:cNvSpPr/>
          <p:nvPr>
            <p:custDataLst>
              <p:tags r:id="rId12"/>
            </p:custDataLst>
          </p:nvPr>
        </p:nvSpPr>
        <p:spPr>
          <a:xfrm>
            <a:off x="858674" y="2652573"/>
            <a:ext cx="3724833" cy="37428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180" tIns="76180" rIns="0" bIns="7618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dirty="0" err="1">
                <a:solidFill>
                  <a:prstClr val="black">
                    <a:lumMod val="100000"/>
                  </a:prstClr>
                </a:solidFill>
              </a:rPr>
              <a:t>Vorhersage</a:t>
            </a:r>
            <a:r>
              <a:rPr lang="en-US" b="1" dirty="0">
                <a:solidFill>
                  <a:prstClr val="black">
                    <a:lumMod val="100000"/>
                  </a:prstClr>
                </a:solidFill>
              </a:rPr>
              <a:t> des </a:t>
            </a:r>
            <a:r>
              <a:rPr lang="en-US" b="1" dirty="0" err="1">
                <a:solidFill>
                  <a:prstClr val="black">
                    <a:lumMod val="100000"/>
                  </a:prstClr>
                </a:solidFill>
              </a:rPr>
              <a:t>Umsatzes</a:t>
            </a:r>
            <a:r>
              <a:rPr lang="en-US" b="1" dirty="0">
                <a:solidFill>
                  <a:prstClr val="black">
                    <a:lumMod val="100000"/>
                  </a:prstClr>
                </a:solidFill>
              </a:rPr>
              <a:t> am 04.06.2019 </a:t>
            </a:r>
            <a:r>
              <a:rPr lang="en-US" b="1" dirty="0" err="1">
                <a:solidFill>
                  <a:prstClr val="black">
                    <a:lumMod val="100000"/>
                  </a:prstClr>
                </a:solidFill>
              </a:rPr>
              <a:t>mit</a:t>
            </a:r>
            <a:r>
              <a:rPr lang="en-US" b="1" dirty="0">
                <a:solidFill>
                  <a:prstClr val="black">
                    <a:lumMod val="100000"/>
                  </a:prstClr>
                </a:solidFill>
              </a:rPr>
              <a:t> SVM</a:t>
            </a:r>
            <a:endParaRPr lang="en-US" sz="1400" b="1" dirty="0">
              <a:solidFill>
                <a:prstClr val="black">
                  <a:lumMod val="100000"/>
                </a:prstClr>
              </a:solidFill>
            </a:endParaRPr>
          </a:p>
        </p:txBody>
      </p:sp>
      <p:sp>
        <p:nvSpPr>
          <p:cNvPr id="32" name="Rechteck 31">
            <a:hlinkClick r:id="" action="ppaction://noaction"/>
          </p:cNvPr>
          <p:cNvSpPr/>
          <p:nvPr>
            <p:custDataLst>
              <p:tags r:id="rId13"/>
            </p:custDataLst>
          </p:nvPr>
        </p:nvSpPr>
        <p:spPr>
          <a:xfrm>
            <a:off x="858674" y="3097230"/>
            <a:ext cx="5998478" cy="40000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180" tIns="76180" rIns="0" bIns="7618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dirty="0" err="1">
                <a:solidFill>
                  <a:prstClr val="black">
                    <a:lumMod val="100000"/>
                  </a:prstClr>
                </a:solidFill>
              </a:rPr>
              <a:t>Vorhersage</a:t>
            </a:r>
            <a:r>
              <a:rPr lang="en-US" b="1" dirty="0">
                <a:solidFill>
                  <a:prstClr val="black">
                    <a:lumMod val="100000"/>
                  </a:prstClr>
                </a:solidFill>
              </a:rPr>
              <a:t> des </a:t>
            </a:r>
            <a:r>
              <a:rPr lang="en-US" b="1" dirty="0" err="1">
                <a:solidFill>
                  <a:prstClr val="black">
                    <a:lumMod val="100000"/>
                  </a:prstClr>
                </a:solidFill>
              </a:rPr>
              <a:t>Umsatzes</a:t>
            </a:r>
            <a:r>
              <a:rPr lang="en-US" b="1" dirty="0">
                <a:solidFill>
                  <a:prstClr val="black">
                    <a:lumMod val="100000"/>
                  </a:prstClr>
                </a:solidFill>
              </a:rPr>
              <a:t> am 04.06.2019 </a:t>
            </a:r>
            <a:r>
              <a:rPr lang="en-US" b="1" dirty="0" err="1">
                <a:solidFill>
                  <a:prstClr val="black">
                    <a:lumMod val="100000"/>
                  </a:prstClr>
                </a:solidFill>
              </a:rPr>
              <a:t>durch</a:t>
            </a:r>
            <a:r>
              <a:rPr lang="en-US" b="1" dirty="0">
                <a:solidFill>
                  <a:prstClr val="black">
                    <a:lumMod val="100000"/>
                  </a:prstClr>
                </a:solidFill>
              </a:rPr>
              <a:t> </a:t>
            </a:r>
            <a:r>
              <a:rPr lang="en-US" b="1" dirty="0" err="1">
                <a:solidFill>
                  <a:prstClr val="black">
                    <a:lumMod val="100000"/>
                  </a:prstClr>
                </a:solidFill>
              </a:rPr>
              <a:t>neuronales</a:t>
            </a:r>
            <a:r>
              <a:rPr lang="en-US" b="1" dirty="0">
                <a:solidFill>
                  <a:prstClr val="black">
                    <a:lumMod val="100000"/>
                  </a:prstClr>
                </a:solidFill>
              </a:rPr>
              <a:t> </a:t>
            </a:r>
            <a:r>
              <a:rPr lang="en-US" b="1" dirty="0" err="1">
                <a:solidFill>
                  <a:prstClr val="black">
                    <a:lumMod val="100000"/>
                  </a:prstClr>
                </a:solidFill>
              </a:rPr>
              <a:t>Netz</a:t>
            </a:r>
            <a:endParaRPr lang="en-US" b="1" dirty="0">
              <a:solidFill>
                <a:prstClr val="black">
                  <a:lumMod val="100000"/>
                </a:prstClr>
              </a:solidFill>
            </a:endParaRPr>
          </a:p>
        </p:txBody>
      </p:sp>
      <p:sp>
        <p:nvSpPr>
          <p:cNvPr id="33" name="Rechteck 32">
            <a:hlinkClick r:id="" action="ppaction://noaction"/>
          </p:cNvPr>
          <p:cNvSpPr/>
          <p:nvPr>
            <p:custDataLst>
              <p:tags r:id="rId14"/>
            </p:custDataLst>
          </p:nvPr>
        </p:nvSpPr>
        <p:spPr>
          <a:xfrm>
            <a:off x="395186" y="3129825"/>
            <a:ext cx="400005" cy="400006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180" tIns="76180" rIns="76180" bIns="761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/>
            </a:pPr>
            <a:r>
              <a:rPr lang="de-DE" b="1" dirty="0">
                <a:solidFill>
                  <a:prstClr val="white">
                    <a:lumMod val="100000"/>
                  </a:prstClr>
                </a:solidFill>
              </a:rPr>
              <a:t>4</a:t>
            </a:r>
            <a:endParaRPr lang="en-US" b="1" dirty="0">
              <a:solidFill>
                <a:prstClr val="white">
                  <a:lumMod val="100000"/>
                </a:prstClr>
              </a:solidFill>
            </a:endParaRPr>
          </a:p>
        </p:txBody>
      </p:sp>
      <p:sp>
        <p:nvSpPr>
          <p:cNvPr id="54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11644358" y="6558897"/>
            <a:ext cx="470087" cy="289605"/>
          </a:xfrm>
        </p:spPr>
        <p:txBody>
          <a:bodyPr/>
          <a:lstStyle/>
          <a:p>
            <a:pPr>
              <a:defRPr/>
            </a:pPr>
            <a:fld id="{FC0CC166-4E39-43B8-AB91-BDD1C4C9E224}" type="slidenum">
              <a:rPr lang="de-DE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de-DE" dirty="0">
              <a:solidFill>
                <a:prstClr val="black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Sven Schadwald, Niklas Peters, Aline Lanzrath</a:t>
            </a:r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71548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97951" y="397063"/>
            <a:ext cx="10515600" cy="1325563"/>
          </a:xfrm>
        </p:spPr>
        <p:txBody>
          <a:bodyPr>
            <a:normAutofit/>
          </a:bodyPr>
          <a:lstStyle/>
          <a:p>
            <a:pPr marL="360363" indent="-360363">
              <a:buFont typeface="+mj-lt"/>
              <a:buAutoNum type="romanUcPeriod"/>
            </a:pPr>
            <a:r>
              <a:rPr lang="de-DE" b="1" dirty="0"/>
              <a:t>Vorstellung des Datensatzes</a:t>
            </a:r>
            <a:endParaRPr lang="en-GB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97951" y="1667071"/>
            <a:ext cx="11815280" cy="5054404"/>
          </a:xfrm>
        </p:spPr>
        <p:txBody>
          <a:bodyPr>
            <a:normAutofit/>
          </a:bodyPr>
          <a:lstStyle/>
          <a:p>
            <a:pPr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de-DE" sz="1800" b="1" dirty="0"/>
              <a:t>Produktbezogene Einflussfaktoren </a:t>
            </a:r>
          </a:p>
          <a:p>
            <a:pPr lvl="1">
              <a:spcAft>
                <a:spcPts val="1800"/>
              </a:spcAft>
            </a:pPr>
            <a:r>
              <a:rPr lang="de-DE" sz="1600" b="1" dirty="0"/>
              <a:t>Warengruppe:  </a:t>
            </a:r>
            <a:r>
              <a:rPr lang="de-DE" sz="1600" dirty="0"/>
              <a:t>Nominalskaliert. Kodierung: </a:t>
            </a:r>
            <a:r>
              <a:rPr lang="en-GB" sz="1400" dirty="0"/>
              <a:t>1 </a:t>
            </a:r>
            <a:r>
              <a:rPr lang="en-GB" sz="1400" i="1" dirty="0" err="1"/>
              <a:t>Brot</a:t>
            </a:r>
            <a:r>
              <a:rPr lang="en-GB" sz="1400" i="1" dirty="0"/>
              <a:t>, 2 </a:t>
            </a:r>
            <a:r>
              <a:rPr lang="en-GB" sz="1400" i="1" dirty="0" err="1"/>
              <a:t>Brötchen</a:t>
            </a:r>
            <a:r>
              <a:rPr lang="en-GB" sz="1400" i="1" dirty="0"/>
              <a:t>, 3 Croissant, 4 </a:t>
            </a:r>
            <a:r>
              <a:rPr lang="en-GB" sz="1400" i="1" dirty="0" err="1"/>
              <a:t>Konditorei</a:t>
            </a:r>
            <a:r>
              <a:rPr lang="en-GB" sz="1400" i="1" dirty="0"/>
              <a:t>, 5 </a:t>
            </a:r>
            <a:r>
              <a:rPr lang="en-GB" sz="1400" i="1" dirty="0" err="1"/>
              <a:t>Kuchen</a:t>
            </a:r>
            <a:r>
              <a:rPr lang="en-GB" sz="1400" i="1" dirty="0"/>
              <a:t>, 6 </a:t>
            </a:r>
            <a:r>
              <a:rPr lang="en-GB" sz="1400" i="1" dirty="0" err="1"/>
              <a:t>Saisonbrot</a:t>
            </a:r>
            <a:endParaRPr lang="de-DE" sz="1400" i="1" dirty="0"/>
          </a:p>
          <a:p>
            <a:pPr>
              <a:spcAft>
                <a:spcPts val="800"/>
              </a:spcAft>
            </a:pPr>
            <a:r>
              <a:rPr lang="de-DE" sz="1800" b="1" dirty="0"/>
              <a:t>Wetterbezogene Einflussfaktoren</a:t>
            </a:r>
          </a:p>
          <a:p>
            <a:pPr lvl="1"/>
            <a:r>
              <a:rPr lang="de-DE" sz="1600" b="1" dirty="0"/>
              <a:t>Temperatur: </a:t>
            </a:r>
            <a:r>
              <a:rPr lang="de-DE" sz="1600" dirty="0"/>
              <a:t>Intervallskaliert, Maßeinheit: </a:t>
            </a:r>
            <a:r>
              <a:rPr lang="de-DE" sz="1400" i="1" dirty="0"/>
              <a:t>Grad </a:t>
            </a:r>
            <a:r>
              <a:rPr lang="de-DE" sz="1400" i="1" dirty="0" err="1" smtClean="0"/>
              <a:t>Celcius</a:t>
            </a:r>
            <a:r>
              <a:rPr lang="de-DE" sz="1400" i="1" dirty="0" smtClean="0"/>
              <a:t>; </a:t>
            </a:r>
            <a:r>
              <a:rPr lang="de-DE" sz="1400" dirty="0" smtClean="0"/>
              <a:t>Kodierung in 4 Stufen: </a:t>
            </a:r>
            <a:r>
              <a:rPr lang="de-DE" sz="1400" dirty="0"/>
              <a:t>&lt;</a:t>
            </a:r>
            <a:r>
              <a:rPr lang="de-DE" sz="1400" dirty="0" smtClean="0"/>
              <a:t>0°C, 0°C-15°C, 15°C - 25°C, &lt; 25°C  </a:t>
            </a:r>
            <a:endParaRPr lang="de-DE" sz="1400" i="1" dirty="0"/>
          </a:p>
          <a:p>
            <a:pPr lvl="1"/>
            <a:r>
              <a:rPr lang="de-DE" sz="1600" b="1" dirty="0"/>
              <a:t>Windstärke:  </a:t>
            </a:r>
            <a:r>
              <a:rPr lang="de-DE" sz="1600" dirty="0"/>
              <a:t>Intervallskaliert, Maßeinheit: </a:t>
            </a:r>
            <a:r>
              <a:rPr lang="en-GB" sz="1400" i="1" dirty="0" smtClean="0"/>
              <a:t>m/s, </a:t>
            </a:r>
            <a:r>
              <a:rPr lang="en-GB" sz="1400" dirty="0" err="1" smtClean="0"/>
              <a:t>Kodierung</a:t>
            </a:r>
            <a:r>
              <a:rPr lang="en-GB" sz="1400" dirty="0" smtClean="0"/>
              <a:t> in 4 </a:t>
            </a:r>
            <a:r>
              <a:rPr lang="en-GB" sz="1400" dirty="0" err="1" smtClean="0"/>
              <a:t>Stufen</a:t>
            </a:r>
            <a:r>
              <a:rPr lang="en-GB" sz="1400" dirty="0" smtClean="0"/>
              <a:t>:  0-12, 13-20, 20-35</a:t>
            </a:r>
            <a:endParaRPr lang="en-GB" sz="1400" i="1" dirty="0"/>
          </a:p>
          <a:p>
            <a:pPr lvl="1"/>
            <a:r>
              <a:rPr lang="de-DE" sz="1600" b="1" dirty="0"/>
              <a:t>Bewölkungsrad: </a:t>
            </a:r>
            <a:r>
              <a:rPr lang="de-DE" sz="1600" dirty="0" err="1"/>
              <a:t>Ordinalskaliert</a:t>
            </a:r>
            <a:r>
              <a:rPr lang="de-DE" sz="1600" dirty="0"/>
              <a:t>, Kodierung: </a:t>
            </a:r>
            <a:r>
              <a:rPr lang="de-DE" sz="1400" i="1" dirty="0"/>
              <a:t>1 = niedrige Bewölkung bis 8 = starke Bewölkung</a:t>
            </a:r>
          </a:p>
          <a:p>
            <a:pPr lvl="1">
              <a:spcAft>
                <a:spcPts val="1800"/>
              </a:spcAft>
            </a:pPr>
            <a:r>
              <a:rPr lang="de-DE" sz="1600" b="1" dirty="0"/>
              <a:t>Wettercode: </a:t>
            </a:r>
            <a:r>
              <a:rPr lang="de-DE" sz="1600" dirty="0"/>
              <a:t>Nominalskaliert, Kodierung:  </a:t>
            </a:r>
            <a:r>
              <a:rPr lang="de-DE" sz="1400" i="1" dirty="0"/>
              <a:t>1 -99 siehe </a:t>
            </a:r>
            <a:r>
              <a:rPr lang="de-DE" sz="1400" i="1" dirty="0">
                <a:hlinkClick r:id="rId2"/>
              </a:rPr>
              <a:t>http://</a:t>
            </a:r>
            <a:r>
              <a:rPr lang="de-DE" sz="1400" i="1" dirty="0" smtClean="0">
                <a:hlinkClick r:id="rId2"/>
              </a:rPr>
              <a:t>www.seewetter-kiel.de/seewetter/daten_symbole.htm</a:t>
            </a:r>
            <a:r>
              <a:rPr lang="de-DE" sz="1400" i="1" dirty="0" smtClean="0"/>
              <a:t> --&gt; </a:t>
            </a:r>
            <a:r>
              <a:rPr lang="de-DE" sz="1400" b="1" i="1" dirty="0" smtClean="0">
                <a:solidFill>
                  <a:srgbClr val="FF0000"/>
                </a:solidFill>
              </a:rPr>
              <a:t>Niklas: Welche Codes</a:t>
            </a:r>
            <a:endParaRPr lang="de-DE" sz="1400" b="1" i="1" dirty="0">
              <a:solidFill>
                <a:srgbClr val="FF0000"/>
              </a:solidFill>
            </a:endParaRPr>
          </a:p>
          <a:p>
            <a:pPr>
              <a:spcAft>
                <a:spcPts val="800"/>
              </a:spcAft>
            </a:pPr>
            <a:r>
              <a:rPr lang="de-DE" sz="1800" b="1" dirty="0"/>
              <a:t>Zeitbezogene Einflussfaktoren</a:t>
            </a:r>
          </a:p>
          <a:p>
            <a:pPr lvl="1"/>
            <a:r>
              <a:rPr lang="de-DE" sz="1600" b="1" dirty="0"/>
              <a:t>Feiertage: </a:t>
            </a:r>
            <a:r>
              <a:rPr lang="de-DE" sz="1600" dirty="0"/>
              <a:t>Nominalskaliert (dichotom), Kodierung: </a:t>
            </a:r>
            <a:r>
              <a:rPr lang="de-DE" sz="1400" i="1" dirty="0" smtClean="0"/>
              <a:t>0 </a:t>
            </a:r>
            <a:r>
              <a:rPr lang="de-DE" sz="1400" i="1" dirty="0"/>
              <a:t>= kein </a:t>
            </a:r>
            <a:r>
              <a:rPr lang="de-DE" sz="1400" i="1" dirty="0" smtClean="0"/>
              <a:t>Feiertag, 1 = Christi Himmelfahrt, 2= Ostermontag, 3= Pfingstmontag 4= Tag der Arbeit, 5 = Tag der deutschen Einheit</a:t>
            </a:r>
            <a:endParaRPr lang="de-DE" sz="1400" i="1" dirty="0"/>
          </a:p>
          <a:p>
            <a:pPr lvl="1"/>
            <a:r>
              <a:rPr lang="de-DE" sz="1600" b="1" dirty="0"/>
              <a:t>Wochentage:  </a:t>
            </a:r>
            <a:r>
              <a:rPr lang="de-DE" sz="1600" dirty="0"/>
              <a:t>Nominalskaliert, Kodierung:</a:t>
            </a:r>
            <a:r>
              <a:rPr lang="de-DE" sz="1600" i="1" dirty="0"/>
              <a:t> 1 = </a:t>
            </a:r>
            <a:r>
              <a:rPr lang="de-DE" sz="1400" i="1" dirty="0"/>
              <a:t>Montag bis 7 = Sonntag</a:t>
            </a:r>
          </a:p>
          <a:p>
            <a:pPr lvl="1"/>
            <a:r>
              <a:rPr lang="de-DE" sz="1600" b="1" dirty="0"/>
              <a:t>Schulferien, Nominalskaliert (dichotom</a:t>
            </a:r>
            <a:r>
              <a:rPr lang="de-DE" sz="1600" b="1" i="1" dirty="0"/>
              <a:t>): </a:t>
            </a:r>
            <a:r>
              <a:rPr lang="de-DE" sz="1400" i="1" dirty="0"/>
              <a:t>1 = Osterferien, 2 = Pfingsten, 3 = Sommerferien 4 = Herbstferien, 5 = Weihnachtsferien</a:t>
            </a:r>
          </a:p>
          <a:p>
            <a:pPr lvl="1"/>
            <a:r>
              <a:rPr lang="de-DE" sz="1600" b="1" dirty="0"/>
              <a:t>Kieler Woche: </a:t>
            </a:r>
            <a:r>
              <a:rPr lang="de-DE" sz="1600" dirty="0"/>
              <a:t>Nominalskaliert (dichotom): </a:t>
            </a:r>
            <a:r>
              <a:rPr lang="de-DE" sz="1400" i="1" dirty="0"/>
              <a:t>1= Kieler Woche, 0 = keine Kieler Woche 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2918" y="5881688"/>
            <a:ext cx="2114550" cy="590550"/>
          </a:xfrm>
          <a:prstGeom prst="rect">
            <a:avLst/>
          </a:prstGeom>
        </p:spPr>
      </p:pic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Sven Schadwald, Niklas Peters, Aline Lanzrath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5F91D-AD75-439C-8539-4BA22F73A771}" type="slidenum">
              <a:rPr lang="en-GB" smtClean="0"/>
              <a:t>3</a:t>
            </a:fld>
            <a:endParaRPr lang="en-GB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4"/>
          <a:srcRect t="19017" b="60291"/>
          <a:stretch/>
        </p:blipFill>
        <p:spPr>
          <a:xfrm>
            <a:off x="3931558" y="1590308"/>
            <a:ext cx="1996631" cy="413153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5"/>
          <a:srcRect b="71169"/>
          <a:stretch/>
        </p:blipFill>
        <p:spPr>
          <a:xfrm>
            <a:off x="3782923" y="2528750"/>
            <a:ext cx="2145266" cy="463884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10085" y="4395074"/>
            <a:ext cx="402958" cy="402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171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14218" y="410368"/>
            <a:ext cx="10515600" cy="1325563"/>
          </a:xfrm>
        </p:spPr>
        <p:txBody>
          <a:bodyPr>
            <a:normAutofit/>
          </a:bodyPr>
          <a:lstStyle/>
          <a:p>
            <a:pPr marL="534988" indent="-534988">
              <a:buFont typeface="+mj-lt"/>
              <a:buAutoNum type="romanUcPeriod" startAt="2"/>
            </a:pPr>
            <a:r>
              <a:rPr lang="de-DE" b="1" dirty="0"/>
              <a:t>Balkendiagramm 1</a:t>
            </a:r>
            <a:br>
              <a:rPr lang="de-DE" b="1" dirty="0"/>
            </a:br>
            <a:r>
              <a:rPr lang="de-DE" sz="2000" b="1" dirty="0"/>
              <a:t>Vorhersage des Umsatzes in Abhängigkeit der Schulferien</a:t>
            </a:r>
            <a:endParaRPr lang="en-GB" sz="2000" b="1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2918" y="5881688"/>
            <a:ext cx="2114550" cy="590550"/>
          </a:xfrm>
          <a:prstGeom prst="rect">
            <a:avLst/>
          </a:prstGeom>
        </p:spPr>
      </p:pic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Sven Schadwald, Niklas Peters, Aline Lanzrath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5F91D-AD75-439C-8539-4BA22F73A771}" type="slidenum">
              <a:rPr lang="en-GB" smtClean="0"/>
              <a:t>4</a:t>
            </a:fld>
            <a:endParaRPr lang="en-GB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xmlns="" id="{3709DC1D-1E28-4C05-BAB9-99307A47E8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8534" y="2017315"/>
            <a:ext cx="6753225" cy="4057650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 rot="5400000">
            <a:off x="2133600" y="3724276"/>
            <a:ext cx="714375" cy="8096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>
                <a:solidFill>
                  <a:schemeClr val="tx1"/>
                </a:solidFill>
              </a:rPr>
              <a:t>Mittlerer Umsatz</a:t>
            </a:r>
            <a:endParaRPr lang="en-GB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6347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xmlns="" id="{761A48CD-4590-4E07-B647-A1BAE9B2C5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256"/>
          <a:stretch/>
        </p:blipFill>
        <p:spPr>
          <a:xfrm>
            <a:off x="2724150" y="2266950"/>
            <a:ext cx="6743700" cy="386040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14218" y="410368"/>
            <a:ext cx="10515600" cy="1325563"/>
          </a:xfrm>
        </p:spPr>
        <p:txBody>
          <a:bodyPr>
            <a:normAutofit/>
          </a:bodyPr>
          <a:lstStyle/>
          <a:p>
            <a:pPr marL="534988" indent="-534988">
              <a:buFont typeface="+mj-lt"/>
              <a:buAutoNum type="romanUcPeriod" startAt="2"/>
            </a:pPr>
            <a:r>
              <a:rPr lang="de-DE" b="1" dirty="0"/>
              <a:t>Balkendiagramm 2</a:t>
            </a:r>
            <a:br>
              <a:rPr lang="de-DE" b="1" dirty="0"/>
            </a:br>
            <a:r>
              <a:rPr lang="de-DE" sz="2000" b="1" dirty="0"/>
              <a:t>Vorhersage des Umsatzes in Abhängigkeit der Feiertage</a:t>
            </a:r>
            <a:endParaRPr lang="en-GB" sz="2000" b="1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2918" y="5881688"/>
            <a:ext cx="2114550" cy="590550"/>
          </a:xfrm>
          <a:prstGeom prst="rect">
            <a:avLst/>
          </a:prstGeom>
        </p:spPr>
      </p:pic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Sven Schadwald, Niklas Peters, Aline Lanzrath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5F91D-AD75-439C-8539-4BA22F73A771}" type="slidenum">
              <a:rPr lang="en-GB" smtClean="0"/>
              <a:t>5</a:t>
            </a:fld>
            <a:endParaRPr lang="en-GB"/>
          </a:p>
        </p:txBody>
      </p:sp>
      <p:sp>
        <p:nvSpPr>
          <p:cNvPr id="3" name="Rechteck 2"/>
          <p:cNvSpPr/>
          <p:nvPr/>
        </p:nvSpPr>
        <p:spPr>
          <a:xfrm>
            <a:off x="4343400" y="3429001"/>
            <a:ext cx="923925" cy="21145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4"/>
          <a:srcRect b="49048"/>
          <a:stretch/>
        </p:blipFill>
        <p:spPr>
          <a:xfrm>
            <a:off x="9067800" y="410368"/>
            <a:ext cx="2286000" cy="1019175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9457789" y="2246843"/>
            <a:ext cx="2584807" cy="312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err="1" smtClean="0"/>
              <a:t>Insights</a:t>
            </a:r>
            <a:r>
              <a:rPr lang="de-DE" sz="2400" b="1" dirty="0"/>
              <a:t>.</a:t>
            </a:r>
            <a:endParaRPr lang="de-DE" sz="2400" b="1" dirty="0" smtClean="0"/>
          </a:p>
          <a:p>
            <a:endParaRPr lang="de-DE" b="1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dirty="0" smtClean="0"/>
              <a:t>Signifikant erhöhter  Umsatz an Feiertagen</a:t>
            </a:r>
          </a:p>
          <a:p>
            <a:endParaRPr lang="de-DE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dirty="0" smtClean="0"/>
              <a:t> Signifikant erhöhter Umsatz wenn der Feiertag auf einen Montag fällt und es Sommer ist </a:t>
            </a:r>
            <a:r>
              <a:rPr lang="de-DE" sz="1100" dirty="0" smtClean="0"/>
              <a:t>(langes Wochenende an Pfingsten) </a:t>
            </a:r>
          </a:p>
        </p:txBody>
      </p:sp>
      <p:sp>
        <p:nvSpPr>
          <p:cNvPr id="11" name="Rechteck 10"/>
          <p:cNvSpPr/>
          <p:nvPr/>
        </p:nvSpPr>
        <p:spPr>
          <a:xfrm>
            <a:off x="2686050" y="3790950"/>
            <a:ext cx="400050" cy="5619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hteck 11"/>
          <p:cNvSpPr/>
          <p:nvPr/>
        </p:nvSpPr>
        <p:spPr>
          <a:xfrm rot="5400000">
            <a:off x="2371725" y="3676650"/>
            <a:ext cx="714375" cy="8096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>
                <a:solidFill>
                  <a:schemeClr val="tx1"/>
                </a:solidFill>
              </a:rPr>
              <a:t>Mittlerer Umsatz</a:t>
            </a:r>
            <a:endParaRPr lang="en-GB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4745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14218" y="410368"/>
            <a:ext cx="10515600" cy="1325563"/>
          </a:xfrm>
        </p:spPr>
        <p:txBody>
          <a:bodyPr>
            <a:normAutofit/>
          </a:bodyPr>
          <a:lstStyle/>
          <a:p>
            <a:pPr marL="534988" indent="-534988">
              <a:buFont typeface="+mj-lt"/>
              <a:buAutoNum type="romanUcPeriod" startAt="2"/>
            </a:pPr>
            <a:r>
              <a:rPr lang="de-DE" b="1" dirty="0"/>
              <a:t>Balkendiagramm 3</a:t>
            </a:r>
            <a:br>
              <a:rPr lang="de-DE" b="1" dirty="0"/>
            </a:br>
            <a:r>
              <a:rPr lang="de-DE" sz="2000" b="1" dirty="0"/>
              <a:t>Vorhersage des Umsatzes in Abhängigkeit </a:t>
            </a:r>
            <a:r>
              <a:rPr lang="de-DE" sz="2000" b="1" dirty="0" smtClean="0"/>
              <a:t>der</a:t>
            </a:r>
            <a:r>
              <a:rPr lang="de-DE" sz="2000" b="1" dirty="0" smtClean="0"/>
              <a:t> </a:t>
            </a:r>
            <a:r>
              <a:rPr lang="de-DE" sz="2000" b="1" dirty="0"/>
              <a:t>Temperatur</a:t>
            </a:r>
            <a:endParaRPr lang="en-GB" sz="2000" b="1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2918" y="5881688"/>
            <a:ext cx="2114550" cy="590550"/>
          </a:xfrm>
          <a:prstGeom prst="rect">
            <a:avLst/>
          </a:prstGeom>
        </p:spPr>
      </p:pic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Sven Schadwald, Niklas Peters, Aline Lanzrath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5F91D-AD75-439C-8539-4BA22F73A771}" type="slidenum">
              <a:rPr lang="en-GB" smtClean="0"/>
              <a:t>6</a:t>
            </a:fld>
            <a:endParaRPr lang="en-GB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xmlns="" id="{24F046AA-757B-4A9C-82F3-ADD3D26D2F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829"/>
          <a:stretch/>
        </p:blipFill>
        <p:spPr>
          <a:xfrm>
            <a:off x="2446159" y="2257425"/>
            <a:ext cx="6705600" cy="3860403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xmlns="" id="{DBA1FD20-3C20-43ED-9AE6-6E4C5137961C}"/>
              </a:ext>
            </a:extLst>
          </p:cNvPr>
          <p:cNvSpPr txBox="1"/>
          <p:nvPr/>
        </p:nvSpPr>
        <p:spPr>
          <a:xfrm>
            <a:off x="3690693" y="5743188"/>
            <a:ext cx="474810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1200" dirty="0"/>
              <a:t>&lt;0°C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xmlns="" id="{7D1723D1-E15D-4CA4-B68B-09480E38E1D8}"/>
              </a:ext>
            </a:extLst>
          </p:cNvPr>
          <p:cNvSpPr txBox="1"/>
          <p:nvPr/>
        </p:nvSpPr>
        <p:spPr>
          <a:xfrm>
            <a:off x="7904800" y="5749990"/>
            <a:ext cx="55335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1200" dirty="0"/>
              <a:t>&gt;25°C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xmlns="" id="{D77097B3-B518-4ABD-80F9-2EA6120A698B}"/>
              </a:ext>
            </a:extLst>
          </p:cNvPr>
          <p:cNvSpPr/>
          <p:nvPr/>
        </p:nvSpPr>
        <p:spPr>
          <a:xfrm>
            <a:off x="4933312" y="5866426"/>
            <a:ext cx="1847461" cy="2612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xmlns="" id="{018F2EE3-2602-4AEB-9050-67EF44FA0C07}"/>
              </a:ext>
            </a:extLst>
          </p:cNvPr>
          <p:cNvSpPr txBox="1"/>
          <p:nvPr/>
        </p:nvSpPr>
        <p:spPr>
          <a:xfrm>
            <a:off x="4972093" y="5727928"/>
            <a:ext cx="736099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1200" dirty="0"/>
              <a:t>0°C-15°C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xmlns="" id="{6D8EE407-1FBA-4BE0-BD34-4200B1DB468D}"/>
              </a:ext>
            </a:extLst>
          </p:cNvPr>
          <p:cNvSpPr txBox="1"/>
          <p:nvPr/>
        </p:nvSpPr>
        <p:spPr>
          <a:xfrm>
            <a:off x="6334599" y="5727927"/>
            <a:ext cx="81464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1200" dirty="0"/>
              <a:t>15°C-25°C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xmlns="" id="{8DAD0F2E-7FAC-403C-8883-7CFD7DB9C23C}"/>
              </a:ext>
            </a:extLst>
          </p:cNvPr>
          <p:cNvSpPr txBox="1"/>
          <p:nvPr/>
        </p:nvSpPr>
        <p:spPr>
          <a:xfrm>
            <a:off x="5421873" y="5955162"/>
            <a:ext cx="130779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1200" dirty="0" err="1"/>
              <a:t>Temperatur_Code</a:t>
            </a:r>
            <a:endParaRPr lang="de-DE" sz="1200" dirty="0"/>
          </a:p>
        </p:txBody>
      </p:sp>
      <p:sp>
        <p:nvSpPr>
          <p:cNvPr id="15" name="Rechteck 14"/>
          <p:cNvSpPr/>
          <p:nvPr/>
        </p:nvSpPr>
        <p:spPr>
          <a:xfrm rot="5400000">
            <a:off x="2190750" y="3486152"/>
            <a:ext cx="714375" cy="8096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>
                <a:solidFill>
                  <a:schemeClr val="tx1"/>
                </a:solidFill>
              </a:rPr>
              <a:t>Mittlerer Umsatz</a:t>
            </a:r>
            <a:endParaRPr lang="en-GB" sz="1100" dirty="0">
              <a:solidFill>
                <a:schemeClr val="tx1"/>
              </a:solidFill>
            </a:endParaRPr>
          </a:p>
        </p:txBody>
      </p:sp>
      <p:pic>
        <p:nvPicPr>
          <p:cNvPr id="16" name="Grafik 15"/>
          <p:cNvPicPr>
            <a:picLocks noChangeAspect="1"/>
          </p:cNvPicPr>
          <p:nvPr/>
        </p:nvPicPr>
        <p:blipFill rotWithShape="1">
          <a:blip r:embed="rId4"/>
          <a:srcRect b="71169"/>
          <a:stretch/>
        </p:blipFill>
        <p:spPr>
          <a:xfrm>
            <a:off x="9151759" y="609265"/>
            <a:ext cx="2145266" cy="463884"/>
          </a:xfrm>
          <a:prstGeom prst="rect">
            <a:avLst/>
          </a:prstGeom>
        </p:spPr>
      </p:pic>
      <p:sp>
        <p:nvSpPr>
          <p:cNvPr id="17" name="Textfeld 16"/>
          <p:cNvSpPr txBox="1"/>
          <p:nvPr/>
        </p:nvSpPr>
        <p:spPr>
          <a:xfrm>
            <a:off x="9457789" y="2246843"/>
            <a:ext cx="2584807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err="1" smtClean="0"/>
              <a:t>Insights</a:t>
            </a:r>
            <a:r>
              <a:rPr lang="de-DE" sz="2400" b="1" dirty="0"/>
              <a:t>.</a:t>
            </a:r>
            <a:endParaRPr lang="de-DE" sz="2400" b="1" dirty="0" smtClean="0"/>
          </a:p>
          <a:p>
            <a:endParaRPr lang="de-DE" b="1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dirty="0" smtClean="0"/>
              <a:t>Der Umsatz steigt mit steigender Temperatur</a:t>
            </a:r>
          </a:p>
          <a:p>
            <a:endParaRPr lang="de-DE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dirty="0" smtClean="0"/>
              <a:t> Insbesondere bei frühlingshaften und sommerlichen Temperaturen werden hohe Umsätze erzielt</a:t>
            </a:r>
            <a:endParaRPr lang="de-DE" sz="1100" dirty="0" smtClean="0"/>
          </a:p>
        </p:txBody>
      </p:sp>
    </p:spTree>
    <p:extLst>
      <p:ext uri="{BB962C8B-B14F-4D97-AF65-F5344CB8AC3E}">
        <p14:creationId xmlns:p14="http://schemas.microsoft.com/office/powerpoint/2010/main" val="3660196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2918" y="5881688"/>
            <a:ext cx="2114550" cy="590550"/>
          </a:xfrm>
          <a:prstGeom prst="rect">
            <a:avLst/>
          </a:prstGeom>
        </p:spPr>
      </p:pic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Sven Schadwald, Niklas Peters, Aline Lanzrath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5F91D-AD75-439C-8539-4BA22F73A771}" type="slidenum">
              <a:rPr lang="en-GB" smtClean="0"/>
              <a:t>7</a:t>
            </a:fld>
            <a:endParaRPr lang="en-GB"/>
          </a:p>
        </p:txBody>
      </p:sp>
      <p:sp>
        <p:nvSpPr>
          <p:cNvPr id="17" name="Textfeld 16"/>
          <p:cNvSpPr txBox="1"/>
          <p:nvPr/>
        </p:nvSpPr>
        <p:spPr>
          <a:xfrm>
            <a:off x="647164" y="1690688"/>
            <a:ext cx="6250941" cy="4272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b="1" dirty="0" smtClean="0"/>
          </a:p>
          <a:p>
            <a:r>
              <a:rPr lang="de-DE" sz="2600" b="1" dirty="0" smtClean="0"/>
              <a:t>↑</a:t>
            </a:r>
            <a:r>
              <a:rPr lang="de-DE" dirty="0" smtClean="0"/>
              <a:t>Umsatz </a:t>
            </a:r>
            <a:endParaRPr lang="de-DE" dirty="0"/>
          </a:p>
          <a:p>
            <a:endParaRPr lang="de-DE" dirty="0" smtClean="0"/>
          </a:p>
          <a:p>
            <a:r>
              <a:rPr lang="de-DE" dirty="0" smtClean="0"/>
              <a:t>Wenn…</a:t>
            </a:r>
          </a:p>
          <a:p>
            <a:endParaRPr lang="de-DE" dirty="0"/>
          </a:p>
          <a:p>
            <a:pPr marL="285750" indent="-285750">
              <a:spcAft>
                <a:spcPts val="200"/>
              </a:spcAft>
              <a:buFont typeface="Wingdings" panose="05000000000000000000" pitchFamily="2" charset="2"/>
              <a:buChar char="ü"/>
            </a:pPr>
            <a:r>
              <a:rPr lang="de-DE" dirty="0" smtClean="0"/>
              <a:t>Kieler Woche</a:t>
            </a:r>
          </a:p>
          <a:p>
            <a:pPr marL="285750" indent="-285750">
              <a:spcAft>
                <a:spcPts val="200"/>
              </a:spcAft>
              <a:buFont typeface="Wingdings" panose="05000000000000000000" pitchFamily="2" charset="2"/>
              <a:buChar char="ü"/>
            </a:pPr>
            <a:r>
              <a:rPr lang="de-DE" dirty="0" smtClean="0"/>
              <a:t>Feiertag</a:t>
            </a:r>
          </a:p>
          <a:p>
            <a:pPr marL="285750" indent="-285750">
              <a:spcAft>
                <a:spcPts val="200"/>
              </a:spcAft>
              <a:buFont typeface="Wingdings" panose="05000000000000000000" pitchFamily="2" charset="2"/>
              <a:buChar char="ü"/>
            </a:pPr>
            <a:r>
              <a:rPr lang="de-DE" dirty="0" smtClean="0"/>
              <a:t>Wochenende</a:t>
            </a:r>
          </a:p>
          <a:p>
            <a:pPr marL="285750" indent="-285750">
              <a:spcAft>
                <a:spcPts val="200"/>
              </a:spcAft>
              <a:buFont typeface="Wingdings" panose="05000000000000000000" pitchFamily="2" charset="2"/>
              <a:buChar char="ü"/>
            </a:pPr>
            <a:r>
              <a:rPr lang="de-DE" dirty="0" smtClean="0"/>
              <a:t>Verlängertes Wochenende durch Feiertag, der auf Montag fällt (z.B. Pfingstmontag)</a:t>
            </a:r>
          </a:p>
          <a:p>
            <a:pPr marL="285750" indent="-285750">
              <a:spcAft>
                <a:spcPts val="200"/>
              </a:spcAft>
              <a:buFont typeface="Wingdings" panose="05000000000000000000" pitchFamily="2" charset="2"/>
              <a:buChar char="ü"/>
            </a:pPr>
            <a:r>
              <a:rPr lang="de-DE" dirty="0" smtClean="0"/>
              <a:t>Wolkenloser Himmel</a:t>
            </a:r>
          </a:p>
          <a:p>
            <a:pPr marL="285750" indent="-285750">
              <a:spcAft>
                <a:spcPts val="200"/>
              </a:spcAft>
              <a:buFont typeface="Wingdings" panose="05000000000000000000" pitchFamily="2" charset="2"/>
              <a:buChar char="ü"/>
            </a:pPr>
            <a:r>
              <a:rPr lang="de-DE" dirty="0" smtClean="0"/>
              <a:t>Hohe Temperaturen</a:t>
            </a:r>
          </a:p>
          <a:p>
            <a:pPr marL="285750" indent="-285750">
              <a:spcAft>
                <a:spcPts val="200"/>
              </a:spcAft>
              <a:buFont typeface="Wingdings" panose="05000000000000000000" pitchFamily="2" charset="2"/>
              <a:buChar char="ü"/>
            </a:pPr>
            <a:r>
              <a:rPr lang="de-DE" dirty="0" smtClean="0"/>
              <a:t>Verkauf von Brot, Brötchen und Croissants (hohe Margen) </a:t>
            </a:r>
            <a:endParaRPr lang="de-DE" dirty="0"/>
          </a:p>
          <a:p>
            <a:pPr marL="285750" indent="-285750">
              <a:spcAft>
                <a:spcPts val="200"/>
              </a:spcAft>
              <a:buFont typeface="Wingdings" panose="05000000000000000000" pitchFamily="2" charset="2"/>
              <a:buChar char="ü"/>
            </a:pPr>
            <a:endParaRPr lang="de-DE" dirty="0" smtClean="0"/>
          </a:p>
        </p:txBody>
      </p:sp>
      <p:sp>
        <p:nvSpPr>
          <p:cNvPr id="18" name="Titel 1"/>
          <p:cNvSpPr>
            <a:spLocks noGrp="1"/>
          </p:cNvSpPr>
          <p:nvPr>
            <p:ph type="title"/>
          </p:nvPr>
        </p:nvSpPr>
        <p:spPr>
          <a:xfrm>
            <a:off x="345042" y="365125"/>
            <a:ext cx="10515600" cy="1325563"/>
          </a:xfrm>
        </p:spPr>
        <p:txBody>
          <a:bodyPr>
            <a:normAutofit/>
          </a:bodyPr>
          <a:lstStyle/>
          <a:p>
            <a:pPr marL="627063" indent="-627063">
              <a:buFont typeface="+mj-lt"/>
              <a:buAutoNum type="romanUcPeriod" startAt="3"/>
            </a:pPr>
            <a:r>
              <a:rPr lang="de-DE" b="1" dirty="0" smtClean="0"/>
              <a:t>Umsatztreiber</a:t>
            </a:r>
            <a:r>
              <a:rPr lang="de-DE" b="1" dirty="0"/>
              <a:t/>
            </a:r>
            <a:br>
              <a:rPr lang="de-DE" b="1" dirty="0"/>
            </a:br>
            <a:r>
              <a:rPr lang="de-DE" sz="2000" dirty="0" smtClean="0"/>
              <a:t>Signifikante Prädiktoren des Bäckereiumsatzes </a:t>
            </a:r>
            <a:endParaRPr lang="en-GB" sz="2000" dirty="0"/>
          </a:p>
        </p:txBody>
      </p:sp>
      <p:sp>
        <p:nvSpPr>
          <p:cNvPr id="20" name="Textfeld 19"/>
          <p:cNvSpPr txBox="1"/>
          <p:nvPr/>
        </p:nvSpPr>
        <p:spPr>
          <a:xfrm>
            <a:off x="7734271" y="1856570"/>
            <a:ext cx="3917293" cy="3062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b="1" dirty="0" smtClean="0"/>
          </a:p>
          <a:p>
            <a:r>
              <a:rPr lang="de-DE" sz="2600" b="1" dirty="0" smtClean="0">
                <a:sym typeface="Symbol" panose="05050102010706020507" pitchFamily="18" charset="2"/>
              </a:rPr>
              <a:t> </a:t>
            </a:r>
            <a:r>
              <a:rPr lang="de-DE" dirty="0" smtClean="0"/>
              <a:t>Umsatz </a:t>
            </a:r>
            <a:endParaRPr lang="de-DE" dirty="0"/>
          </a:p>
          <a:p>
            <a:endParaRPr lang="de-DE" dirty="0" smtClean="0"/>
          </a:p>
          <a:p>
            <a:r>
              <a:rPr lang="de-DE" dirty="0" smtClean="0"/>
              <a:t>Wenn…</a:t>
            </a:r>
          </a:p>
          <a:p>
            <a:endParaRPr lang="de-DE" dirty="0"/>
          </a:p>
          <a:p>
            <a:pPr marL="285750" indent="-285750">
              <a:spcAft>
                <a:spcPts val="200"/>
              </a:spcAft>
              <a:buFont typeface="Wingdings" panose="05000000000000000000" pitchFamily="2" charset="2"/>
              <a:buChar char="ü"/>
            </a:pPr>
            <a:r>
              <a:rPr lang="de-DE" dirty="0" smtClean="0"/>
              <a:t>Werktag</a:t>
            </a:r>
          </a:p>
          <a:p>
            <a:pPr marL="285750" indent="-285750">
              <a:spcAft>
                <a:spcPts val="200"/>
              </a:spcAft>
              <a:buFont typeface="Wingdings" panose="05000000000000000000" pitchFamily="2" charset="2"/>
              <a:buChar char="ü"/>
            </a:pPr>
            <a:r>
              <a:rPr lang="de-DE" dirty="0" smtClean="0"/>
              <a:t>Kühle Temperaturen</a:t>
            </a:r>
          </a:p>
          <a:p>
            <a:pPr marL="285750" indent="-285750">
              <a:spcAft>
                <a:spcPts val="200"/>
              </a:spcAft>
              <a:buFont typeface="Wingdings" panose="05000000000000000000" pitchFamily="2" charset="2"/>
              <a:buChar char="ü"/>
            </a:pPr>
            <a:r>
              <a:rPr lang="de-DE" dirty="0" smtClean="0"/>
              <a:t>Schnellfall</a:t>
            </a:r>
          </a:p>
          <a:p>
            <a:pPr marL="285750" indent="-285750">
              <a:spcAft>
                <a:spcPts val="200"/>
              </a:spcAft>
              <a:buFont typeface="Wingdings" panose="05000000000000000000" pitchFamily="2" charset="2"/>
              <a:buChar char="ü"/>
            </a:pPr>
            <a:r>
              <a:rPr lang="de-DE" dirty="0" smtClean="0"/>
              <a:t>Verkauf von Konditorei und Saisonbrot (geringe Margen)</a:t>
            </a:r>
          </a:p>
        </p:txBody>
      </p:sp>
      <p:sp>
        <p:nvSpPr>
          <p:cNvPr id="9" name="Rechteck 8"/>
          <p:cNvSpPr/>
          <p:nvPr/>
        </p:nvSpPr>
        <p:spPr>
          <a:xfrm>
            <a:off x="2438400" y="1856570"/>
            <a:ext cx="5037221" cy="2731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Ergänzen: Unsere Codes mit in die Modelle (Codes schon in R drin und schauen was wir hier noch erkennen können)</a:t>
            </a:r>
          </a:p>
          <a:p>
            <a:pPr algn="ctr"/>
            <a:r>
              <a:rPr lang="de-DE" dirty="0" smtClean="0"/>
              <a:t>Haben wir irgendwie MAPE-Werte oder ähnliches, die wir hier auch berichten könnten?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5614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5042" y="365125"/>
            <a:ext cx="10515600" cy="1325563"/>
          </a:xfrm>
        </p:spPr>
        <p:txBody>
          <a:bodyPr>
            <a:normAutofit/>
          </a:bodyPr>
          <a:lstStyle/>
          <a:p>
            <a:pPr marL="627063" indent="-627063">
              <a:buFont typeface="+mj-lt"/>
              <a:buAutoNum type="romanUcPeriod" startAt="3"/>
            </a:pPr>
            <a:r>
              <a:rPr lang="de-DE" b="1" dirty="0"/>
              <a:t>Vorhersage des Umsatzes am 04.06.2019</a:t>
            </a:r>
            <a:br>
              <a:rPr lang="de-DE" b="1" dirty="0"/>
            </a:br>
            <a:r>
              <a:rPr lang="de-DE" sz="2000" dirty="0"/>
              <a:t>Analysen SVM – Je Warengruppe</a:t>
            </a:r>
            <a:endParaRPr lang="en-GB" sz="2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2918" y="5881688"/>
            <a:ext cx="2114550" cy="590550"/>
          </a:xfrm>
          <a:prstGeom prst="rect">
            <a:avLst/>
          </a:prstGeom>
        </p:spPr>
      </p:pic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Sven Schadwald, Niklas Peters, Aline Lanzrath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5F91D-AD75-439C-8539-4BA22F73A771}" type="slidenum">
              <a:rPr lang="en-GB" smtClean="0"/>
              <a:t>8</a:t>
            </a:fld>
            <a:endParaRPr lang="en-GB"/>
          </a:p>
        </p:txBody>
      </p:sp>
      <p:sp>
        <p:nvSpPr>
          <p:cNvPr id="7" name="Rechteck 6"/>
          <p:cNvSpPr/>
          <p:nvPr/>
        </p:nvSpPr>
        <p:spPr>
          <a:xfrm>
            <a:off x="2438400" y="1856570"/>
            <a:ext cx="5037221" cy="2731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Screenshots und Fehlermeldungen einfügen</a:t>
            </a:r>
          </a:p>
          <a:p>
            <a:pPr algn="ctr"/>
            <a:r>
              <a:rPr lang="de-DE" dirty="0" smtClean="0"/>
              <a:t>Wenn möglich Code nochmals checken und überall House </a:t>
            </a:r>
            <a:r>
              <a:rPr lang="de-DE" dirty="0" err="1" smtClean="0"/>
              <a:t>Pricing</a:t>
            </a:r>
            <a:r>
              <a:rPr lang="de-DE" dirty="0" smtClean="0"/>
              <a:t> durch unsere Daten ersetzen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0197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4493" y="410368"/>
            <a:ext cx="10515600" cy="1325563"/>
          </a:xfrm>
        </p:spPr>
        <p:txBody>
          <a:bodyPr>
            <a:normAutofit/>
          </a:bodyPr>
          <a:lstStyle/>
          <a:p>
            <a:pPr marL="719138" indent="-719138">
              <a:buFont typeface="+mj-lt"/>
              <a:buAutoNum type="romanUcPeriod" startAt="4"/>
            </a:pPr>
            <a:r>
              <a:rPr lang="de-DE" b="1" dirty="0"/>
              <a:t>Vorhersage des Umsatzes am 04.06.2019</a:t>
            </a:r>
            <a:br>
              <a:rPr lang="de-DE" b="1" dirty="0"/>
            </a:br>
            <a:r>
              <a:rPr lang="de-DE" sz="2000" dirty="0"/>
              <a:t>Analysen Neuronales Netz – </a:t>
            </a:r>
            <a:r>
              <a:rPr lang="de-DE" sz="2000"/>
              <a:t>Je Warengruppe</a:t>
            </a:r>
            <a:endParaRPr lang="en-GB" sz="2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2918" y="5881688"/>
            <a:ext cx="2114550" cy="590550"/>
          </a:xfrm>
          <a:prstGeom prst="rect">
            <a:avLst/>
          </a:prstGeom>
        </p:spPr>
      </p:pic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Sven Schadwald, Niklas Peters, Aline Lanzrath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5F91D-AD75-439C-8539-4BA22F73A771}" type="slidenum">
              <a:rPr lang="en-GB" smtClean="0"/>
              <a:t>9</a:t>
            </a:fld>
            <a:endParaRPr lang="en-GB"/>
          </a:p>
        </p:txBody>
      </p:sp>
      <p:sp>
        <p:nvSpPr>
          <p:cNvPr id="7" name="Rechteck 6"/>
          <p:cNvSpPr/>
          <p:nvPr/>
        </p:nvSpPr>
        <p:spPr>
          <a:xfrm>
            <a:off x="2438400" y="1856570"/>
            <a:ext cx="5037221" cy="2731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Screenshots und Fehlermeldungen einfügen</a:t>
            </a:r>
          </a:p>
          <a:p>
            <a:pPr algn="ctr"/>
            <a:r>
              <a:rPr lang="de-DE" dirty="0" smtClean="0"/>
              <a:t>Wenn möglich Code nochmals checken und überall House </a:t>
            </a:r>
            <a:r>
              <a:rPr lang="de-DE" dirty="0" err="1" smtClean="0"/>
              <a:t>Pricing</a:t>
            </a:r>
            <a:r>
              <a:rPr lang="de-DE" dirty="0" smtClean="0"/>
              <a:t> durch unsere Daten ersetzen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850206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LIDEID" val="c42e7e1a-7118-4341-9069-feaa5663e6ca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c7747696-4732-4891-b066-f7f57c4eb8ec_Topic"/>
  <p:tag name="EE4P_AGENDAWIZARD_CONTENT" val="/Part 2: Digital Selling Competencies (Sales manager sample)"/>
  <p:tag name="EE4P_AGENDAWIZARD_PROPERTIES" val="67.62968/133.875/472.4441/31.5047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c7747696-4732-4891-b066-f7f57c4eb8ec_ItemNo"/>
  <p:tag name="EE4P_AGENDAWIZARD_CONTENT" val="/1"/>
  <p:tag name="EE4P_AGENDAWIZARD_PROPERTIES" val="31.12504/133.875/31.50465/31.5047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ff07c61-6d86-4742-9119-084f37aaf02c_Topic"/>
  <p:tag name="EE4P_AGENDAWIZARD_CONTENT" val="/Part 1: Intention to choose a sales career (student sample)"/>
  <p:tag name="EE4P_AGENDAWIZARD_PROPERTIES" val="67.62968/170.3798/472.4441/31.5047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f96cf8e6-3797-4ffb-8b66-cb57ccba3f45_Topic"/>
  <p:tag name="EE4P_AGENDAWIZARD_CONTENT" val="/Appendix: Controls &amp; Further items"/>
  <p:tag name="EE4P_AGENDAWIZARD_PROPERTIES" val="67.62968/243.3892/472.4441/31.5047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f96cf8e6-3797-4ffb-8b66-cb57ccba3f45_ItemNo"/>
  <p:tag name="EE4P_AGENDAWIZARD_CONTENT" val="/4"/>
  <p:tag name="EE4P_AGENDAWIZARD_PROPERTIES" val="31.12504/243.3892/31.50465/31.5047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6ab9166c-528b-4011-8384-bcb611e45cba_Topic"/>
  <p:tag name="EE4P_AGENDAWIZARD_CONTENT" val="/Pending decisions"/>
  <p:tag name="EE4P_AGENDAWIZARD_PROPERTIES" val="67.62968/206.8845/472.4441/31.5047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6ab9166c-528b-4011-8384-bcb611e45cba_ItemNo"/>
  <p:tag name="EE4P_AGENDAWIZARD_CONTENT" val="/3"/>
  <p:tag name="EE4P_AGENDAWIZARD_PROPERTIES" val="31.12504/206.8845/31.50465/31.5047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ff07c61-6d86-4742-9119-084f37aaf02c_ItemNo"/>
  <p:tag name="EE4P_AGENDAWIZARD_CONTENT" val="/2"/>
  <p:tag name="EE4P_AGENDAWIZARD_PROPERTIES" val="31.12504/170.3798/31.50465/31.5047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c7747696-4732-4891-b066-f7f57c4eb8ec_ItemNo"/>
  <p:tag name="EE4P_AGENDAWIZARD_CONTENT" val="/1"/>
  <p:tag name="EE4P_AGENDAWIZARD_PROPERTIES" val="31.12504/133.875/31.50465/31.5047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titl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6ab9166c-528b-4011-8384-bcb611e45cba_ItemNo"/>
  <p:tag name="EE4P_AGENDAWIZARD_CONTENT" val="/3"/>
  <p:tag name="EE4P_AGENDAWIZARD_PROPERTIES" val="31.12504/206.8845/31.50465/31.5047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ff07c61-6d86-4742-9119-084f37aaf02c_Topic"/>
  <p:tag name="EE4P_AGENDAWIZARD_CONTENT" val="/Part 1: Intention to choose a sales career (student sample)"/>
  <p:tag name="EE4P_AGENDAWIZARD_PROPERTIES" val="67.62968/170.3798/472.4441/31.5047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ff07c61-6d86-4742-9119-084f37aaf02c_ItemNo"/>
  <p:tag name="EE4P_AGENDAWIZARD_CONTENT" val="/2"/>
  <p:tag name="EE4P_AGENDAWIZARD_PROPERTIES" val="31.12504/170.3798/31.50465/31.5047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524</Words>
  <Application>Microsoft Office PowerPoint</Application>
  <PresentationFormat>Breitbild</PresentationFormat>
  <Paragraphs>101</Paragraphs>
  <Slides>9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Symbol</vt:lpstr>
      <vt:lpstr>Wingdings</vt:lpstr>
      <vt:lpstr>Office Theme</vt:lpstr>
      <vt:lpstr>Einführung in Data Science und maschinelles Lernen mit R</vt:lpstr>
      <vt:lpstr>Agenda</vt:lpstr>
      <vt:lpstr>Vorstellung des Datensatzes</vt:lpstr>
      <vt:lpstr>Balkendiagramm 1 Vorhersage des Umsatzes in Abhängigkeit der Schulferien</vt:lpstr>
      <vt:lpstr>Balkendiagramm 2 Vorhersage des Umsatzes in Abhängigkeit der Feiertage</vt:lpstr>
      <vt:lpstr>Balkendiagramm 3 Vorhersage des Umsatzes in Abhängigkeit der Temperatur</vt:lpstr>
      <vt:lpstr>Umsatztreiber Signifikante Prädiktoren des Bäckereiumsatzes </vt:lpstr>
      <vt:lpstr>Vorhersage des Umsatzes am 04.06.2019 Analysen SVM – Je Warengruppe</vt:lpstr>
      <vt:lpstr>Vorhersage des Umsatzes am 04.06.2019 Analysen Neuronales Netz – Je Warengruppe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Einführung in Data Science und maschinelles Lernen mit R</dc:title>
  <dc:creator>Oliver Lanzrath</dc:creator>
  <cp:lastModifiedBy>Oliver Lanzrath</cp:lastModifiedBy>
  <cp:revision>20</cp:revision>
  <dcterms:created xsi:type="dcterms:W3CDTF">2020-06-01T15:21:11Z</dcterms:created>
  <dcterms:modified xsi:type="dcterms:W3CDTF">2020-06-08T20:17:50Z</dcterms:modified>
</cp:coreProperties>
</file>