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65" r:id="rId6"/>
    <p:sldId id="266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50" y="258"/>
      </p:cViewPr>
      <p:guideLst>
        <p:guide orient="horz" pos="2160"/>
        <p:guide pos="2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4E00E-715A-423C-A2B0-AB8EC97BDA9B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2EC90-F4D7-4A5D-BE03-18E65F624D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26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2EC90-F4D7-4A5D-BE03-18E65F624D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8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BDED-7A90-4264-A83B-2E080B95BFE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09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90AD-6D3F-4648-B0FA-2F34D7304427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56D7-F770-4326-8CE6-6AD17AD8280D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3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1B62-B150-4CBD-8FE9-855BE1BE7C46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2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DF98-DBE3-4594-B19B-896AA0344800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70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B7A9-DA8D-4D6D-B00C-435D2002E0A6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5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A78D-B1D5-450E-87E0-9DBA623A2B88}" type="datetime1">
              <a:rPr lang="en-GB" smtClean="0"/>
              <a:t>08/06/2020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52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DEBB-20EC-4940-9F16-8793BFD570FB}" type="datetime1">
              <a:rPr lang="en-GB" smtClean="0"/>
              <a:t>08/06/2020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25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1B0E-6560-44E0-8D43-FC17F65D98B1}" type="datetime1">
              <a:rPr lang="en-GB" smtClean="0"/>
              <a:t>08/06/2020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96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756B-67F2-4A58-9DCC-12FE49DEA8C7}" type="datetime1">
              <a:rPr lang="en-GB" smtClean="0"/>
              <a:t>08/06/2020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5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03AF-1ECB-427C-8D1F-EAA0B28B4FE4}" type="datetime1">
              <a:rPr lang="en-GB" smtClean="0"/>
              <a:t>08/06/2020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42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80E1-7281-4A1F-B33F-3765B76DFB9C}" type="datetime1">
              <a:rPr lang="en-GB" smtClean="0"/>
              <a:t>08/06/2020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55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7EFE3-952D-48BF-97D3-50F265CB0719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Einführung</a:t>
            </a:r>
            <a:r>
              <a:rPr lang="en-GB" b="1" dirty="0"/>
              <a:t> in Data</a:t>
            </a:r>
            <a:br>
              <a:rPr lang="en-GB" b="1" dirty="0"/>
            </a:br>
            <a:r>
              <a:rPr lang="en-GB" b="1" dirty="0"/>
              <a:t>Science und </a:t>
            </a:r>
            <a:r>
              <a:rPr lang="en-GB" b="1" dirty="0" err="1"/>
              <a:t>maschinelles</a:t>
            </a:r>
            <a:br>
              <a:rPr lang="en-GB" b="1" dirty="0"/>
            </a:br>
            <a:r>
              <a:rPr lang="en-GB" b="1" dirty="0" err="1"/>
              <a:t>Lernen</a:t>
            </a:r>
            <a:r>
              <a:rPr lang="en-GB" b="1" dirty="0"/>
              <a:t> </a:t>
            </a:r>
            <a:r>
              <a:rPr lang="en-GB" b="1" dirty="0" err="1"/>
              <a:t>mit</a:t>
            </a:r>
            <a:r>
              <a:rPr lang="en-GB" b="1" dirty="0"/>
              <a:t> 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94108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Gruppe 02</a:t>
            </a:r>
          </a:p>
          <a:p>
            <a:r>
              <a:rPr lang="de-DE" dirty="0"/>
              <a:t>Sven Schadwald, Niklas Peters, Aline Lanzrath</a:t>
            </a:r>
          </a:p>
          <a:p>
            <a:endParaRPr lang="de-DE" dirty="0"/>
          </a:p>
          <a:p>
            <a:r>
              <a:rPr lang="de-DE" sz="2000" dirty="0"/>
              <a:t>08.06.2020</a:t>
            </a:r>
            <a:endParaRPr lang="en-GB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Schadwald, Niklas Peters, Aline Lanzrath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25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>
            <a:off x="858674" y="2626848"/>
            <a:ext cx="4458696" cy="4000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12" name="Rechteck 11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395186" y="2626848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3</a:t>
            </a:r>
          </a:p>
        </p:txBody>
      </p:sp>
      <p:sp>
        <p:nvSpPr>
          <p:cNvPr id="8" name="Rechteck 7">
            <a:hlinkClick r:id="" action="ppaction://noaction"/>
          </p:cNvPr>
          <p:cNvSpPr/>
          <p:nvPr>
            <p:custDataLst>
              <p:tags r:id="rId4"/>
            </p:custDataLst>
          </p:nvPr>
        </p:nvSpPr>
        <p:spPr>
          <a:xfrm>
            <a:off x="395186" y="2163359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2</a:t>
            </a:r>
          </a:p>
        </p:txBody>
      </p:sp>
      <p:sp>
        <p:nvSpPr>
          <p:cNvPr id="4" name="Rechteck 3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>
            <a:off x="395186" y="1699869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395186" y="859753"/>
            <a:ext cx="6456000" cy="4915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26" name="Rechteck 25">
            <a:hlinkClick r:id="" action="ppaction://noaction"/>
          </p:cNvPr>
          <p:cNvSpPr/>
          <p:nvPr>
            <p:custDataLst>
              <p:tags r:id="rId7"/>
            </p:custDataLst>
          </p:nvPr>
        </p:nvSpPr>
        <p:spPr>
          <a:xfrm>
            <a:off x="395186" y="2626848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3</a:t>
            </a:r>
          </a:p>
        </p:txBody>
      </p:sp>
      <p:sp>
        <p:nvSpPr>
          <p:cNvPr id="27" name="Rechteck 26">
            <a:hlinkClick r:id="" action="ppaction://noaction"/>
          </p:cNvPr>
          <p:cNvSpPr/>
          <p:nvPr>
            <p:custDataLst>
              <p:tags r:id="rId8"/>
            </p:custDataLst>
          </p:nvPr>
        </p:nvSpPr>
        <p:spPr>
          <a:xfrm>
            <a:off x="858675" y="2163359"/>
            <a:ext cx="3609156" cy="4000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Balkendiagramme</a:t>
            </a:r>
            <a:endParaRPr lang="en-US" b="1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28" name="Rechteck 27">
            <a:hlinkClick r:id="" action="ppaction://noaction"/>
          </p:cNvPr>
          <p:cNvSpPr/>
          <p:nvPr>
            <p:custDataLst>
              <p:tags r:id="rId9"/>
            </p:custDataLst>
          </p:nvPr>
        </p:nvSpPr>
        <p:spPr>
          <a:xfrm>
            <a:off x="395186" y="2163359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2</a:t>
            </a:r>
          </a:p>
        </p:txBody>
      </p:sp>
      <p:sp>
        <p:nvSpPr>
          <p:cNvPr id="29" name="Rechteck 28">
            <a:hlinkClick r:id="" action="ppaction://noaction"/>
          </p:cNvPr>
          <p:cNvSpPr/>
          <p:nvPr>
            <p:custDataLst>
              <p:tags r:id="rId10"/>
            </p:custDataLst>
          </p:nvPr>
        </p:nvSpPr>
        <p:spPr>
          <a:xfrm>
            <a:off x="858675" y="1699869"/>
            <a:ext cx="4721966" cy="359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Vorstellung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Datensatz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</a:t>
            </a:r>
          </a:p>
        </p:txBody>
      </p:sp>
      <p:sp>
        <p:nvSpPr>
          <p:cNvPr id="30" name="Rechteck 29">
            <a:hlinkClick r:id="" action="ppaction://noaction"/>
          </p:cNvPr>
          <p:cNvSpPr/>
          <p:nvPr>
            <p:custDataLst>
              <p:tags r:id="rId11"/>
            </p:custDataLst>
          </p:nvPr>
        </p:nvSpPr>
        <p:spPr>
          <a:xfrm>
            <a:off x="395186" y="1699869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1</a:t>
            </a:r>
          </a:p>
        </p:txBody>
      </p:sp>
      <p:sp>
        <p:nvSpPr>
          <p:cNvPr id="31" name="Rechteck 30">
            <a:hlinkClick r:id="" action="ppaction://noaction"/>
          </p:cNvPr>
          <p:cNvSpPr/>
          <p:nvPr>
            <p:custDataLst>
              <p:tags r:id="rId12"/>
            </p:custDataLst>
          </p:nvPr>
        </p:nvSpPr>
        <p:spPr>
          <a:xfrm>
            <a:off x="858674" y="2652573"/>
            <a:ext cx="3724833" cy="37428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Vorhersage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des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Umsatzes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am 04.06.2019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mit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SVM</a:t>
            </a:r>
            <a:endParaRPr lang="en-US" sz="1400" b="1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32" name="Rechteck 31">
            <a:hlinkClick r:id="" action="ppaction://noaction"/>
          </p:cNvPr>
          <p:cNvSpPr/>
          <p:nvPr>
            <p:custDataLst>
              <p:tags r:id="rId13"/>
            </p:custDataLst>
          </p:nvPr>
        </p:nvSpPr>
        <p:spPr>
          <a:xfrm>
            <a:off x="858674" y="3097230"/>
            <a:ext cx="5998478" cy="4000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Vorhersage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des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Umsatzes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am 04.06.2019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durch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neuronales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Netz</a:t>
            </a:r>
            <a:endParaRPr lang="en-US" b="1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33" name="Rechteck 32">
            <a:hlinkClick r:id="" action="ppaction://noaction"/>
          </p:cNvPr>
          <p:cNvSpPr/>
          <p:nvPr>
            <p:custDataLst>
              <p:tags r:id="rId14"/>
            </p:custDataLst>
          </p:nvPr>
        </p:nvSpPr>
        <p:spPr>
          <a:xfrm>
            <a:off x="395186" y="3129825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de-DE" b="1" dirty="0">
                <a:solidFill>
                  <a:prstClr val="white">
                    <a:lumMod val="100000"/>
                  </a:prstClr>
                </a:solidFill>
              </a:rPr>
              <a:t>4</a:t>
            </a:r>
            <a:endParaRPr lang="en-US" b="1" dirty="0">
              <a:solidFill>
                <a:prstClr val="white">
                  <a:lumMod val="100000"/>
                </a:prstClr>
              </a:solidFill>
            </a:endParaRPr>
          </a:p>
        </p:txBody>
      </p:sp>
      <p:sp>
        <p:nvSpPr>
          <p:cNvPr id="54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1644358" y="6558897"/>
            <a:ext cx="470087" cy="289605"/>
          </a:xfrm>
        </p:spPr>
        <p:txBody>
          <a:bodyPr/>
          <a:lstStyle/>
          <a:p>
            <a:pPr>
              <a:defRPr/>
            </a:pPr>
            <a:fld id="{FC0CC166-4E39-43B8-AB91-BDD1C4C9E224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Schadwald, Niklas Peters, Aline Lanzrath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54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7951" y="397063"/>
            <a:ext cx="10515600" cy="1325563"/>
          </a:xfrm>
        </p:spPr>
        <p:txBody>
          <a:bodyPr>
            <a:normAutofit/>
          </a:bodyPr>
          <a:lstStyle/>
          <a:p>
            <a:pPr marL="360363" indent="-360363">
              <a:buFont typeface="+mj-lt"/>
              <a:buAutoNum type="romanUcPeriod"/>
            </a:pPr>
            <a:r>
              <a:rPr lang="de-DE" b="1" dirty="0"/>
              <a:t>Vorstellung des Datensatzes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7951" y="1667071"/>
            <a:ext cx="11815280" cy="5054404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800" b="1" dirty="0"/>
              <a:t>Produktbezogene Einflussfaktoren </a:t>
            </a:r>
          </a:p>
          <a:p>
            <a:pPr lvl="1">
              <a:spcAft>
                <a:spcPts val="1800"/>
              </a:spcAft>
            </a:pPr>
            <a:r>
              <a:rPr lang="de-DE" sz="1600" b="1" dirty="0"/>
              <a:t>Warengruppe:  </a:t>
            </a:r>
            <a:r>
              <a:rPr lang="de-DE" sz="1600" dirty="0"/>
              <a:t>Nominalskaliert. Kodierung: </a:t>
            </a:r>
            <a:r>
              <a:rPr lang="en-GB" sz="1400" dirty="0"/>
              <a:t>1 </a:t>
            </a:r>
            <a:r>
              <a:rPr lang="en-GB" sz="1400" i="1" dirty="0" err="1"/>
              <a:t>Brot</a:t>
            </a:r>
            <a:r>
              <a:rPr lang="en-GB" sz="1400" i="1" dirty="0"/>
              <a:t>, 2 </a:t>
            </a:r>
            <a:r>
              <a:rPr lang="en-GB" sz="1400" i="1" dirty="0" err="1"/>
              <a:t>Brötchen</a:t>
            </a:r>
            <a:r>
              <a:rPr lang="en-GB" sz="1400" i="1" dirty="0"/>
              <a:t>, 3 Croissant, 4 </a:t>
            </a:r>
            <a:r>
              <a:rPr lang="en-GB" sz="1400" i="1" dirty="0" err="1"/>
              <a:t>Konditorei</a:t>
            </a:r>
            <a:r>
              <a:rPr lang="en-GB" sz="1400" i="1" dirty="0"/>
              <a:t>, 5 </a:t>
            </a:r>
            <a:r>
              <a:rPr lang="en-GB" sz="1400" i="1" dirty="0" err="1"/>
              <a:t>Kuchen</a:t>
            </a:r>
            <a:r>
              <a:rPr lang="en-GB" sz="1400" i="1" dirty="0"/>
              <a:t>, 6 </a:t>
            </a:r>
            <a:r>
              <a:rPr lang="en-GB" sz="1400" i="1" dirty="0" err="1"/>
              <a:t>Saisonbrot</a:t>
            </a:r>
            <a:endParaRPr lang="de-DE" sz="1400" i="1" dirty="0"/>
          </a:p>
          <a:p>
            <a:pPr>
              <a:spcAft>
                <a:spcPts val="800"/>
              </a:spcAft>
            </a:pPr>
            <a:r>
              <a:rPr lang="de-DE" sz="1800" b="1" dirty="0"/>
              <a:t>Wetterbezogene Einflussfaktoren</a:t>
            </a:r>
          </a:p>
          <a:p>
            <a:pPr lvl="1"/>
            <a:r>
              <a:rPr lang="de-DE" sz="1600" b="1" dirty="0"/>
              <a:t>Temperatur: </a:t>
            </a:r>
            <a:r>
              <a:rPr lang="de-DE" sz="1600" dirty="0"/>
              <a:t>Intervallskaliert, Maßeinheit: </a:t>
            </a:r>
            <a:r>
              <a:rPr lang="de-DE" sz="1400" i="1" dirty="0"/>
              <a:t>Grad </a:t>
            </a:r>
            <a:r>
              <a:rPr lang="de-DE" sz="1400" i="1" dirty="0" err="1"/>
              <a:t>Celcius</a:t>
            </a:r>
            <a:endParaRPr lang="de-DE" sz="1400" i="1" dirty="0"/>
          </a:p>
          <a:p>
            <a:pPr lvl="1"/>
            <a:r>
              <a:rPr lang="de-DE" sz="1600" b="1" dirty="0"/>
              <a:t>Windstärke:  </a:t>
            </a:r>
            <a:r>
              <a:rPr lang="de-DE" sz="1600" dirty="0"/>
              <a:t>Intervallskaliert, Maßeinheit: </a:t>
            </a:r>
            <a:r>
              <a:rPr lang="en-GB" sz="1400" i="1" dirty="0"/>
              <a:t>m/s</a:t>
            </a:r>
          </a:p>
          <a:p>
            <a:pPr lvl="1"/>
            <a:r>
              <a:rPr lang="de-DE" sz="1600" b="1" dirty="0"/>
              <a:t>Bewölkungsrad: </a:t>
            </a:r>
            <a:r>
              <a:rPr lang="de-DE" sz="1600" dirty="0" err="1"/>
              <a:t>Ordinalskaliert</a:t>
            </a:r>
            <a:r>
              <a:rPr lang="de-DE" sz="1600" dirty="0"/>
              <a:t>, Kodierung: </a:t>
            </a:r>
            <a:r>
              <a:rPr lang="de-DE" sz="1400" i="1" dirty="0"/>
              <a:t>1 = niedrige Bewölkung bis 8 = starke Bewölkung</a:t>
            </a:r>
          </a:p>
          <a:p>
            <a:pPr lvl="1">
              <a:spcAft>
                <a:spcPts val="1800"/>
              </a:spcAft>
            </a:pPr>
            <a:r>
              <a:rPr lang="de-DE" sz="1600" b="1" dirty="0"/>
              <a:t>Wettercode: </a:t>
            </a:r>
            <a:r>
              <a:rPr lang="de-DE" sz="1600" dirty="0"/>
              <a:t>Nominalskaliert, Kodierung:  </a:t>
            </a:r>
            <a:r>
              <a:rPr lang="de-DE" sz="1400" i="1" dirty="0"/>
              <a:t>1 -99 siehe http://www.seewetter-kiel.de/seewetter/daten_symbole.htm</a:t>
            </a:r>
          </a:p>
          <a:p>
            <a:pPr>
              <a:spcAft>
                <a:spcPts val="800"/>
              </a:spcAft>
            </a:pPr>
            <a:r>
              <a:rPr lang="de-DE" sz="1800" b="1" dirty="0"/>
              <a:t>Zeitbezogene Einflussfaktoren</a:t>
            </a:r>
          </a:p>
          <a:p>
            <a:pPr lvl="1"/>
            <a:r>
              <a:rPr lang="de-DE" sz="1600" b="1" dirty="0"/>
              <a:t>Feiertage: </a:t>
            </a:r>
            <a:r>
              <a:rPr lang="de-DE" sz="1600" dirty="0"/>
              <a:t>Nominalskaliert (dichotom), Kodierung: </a:t>
            </a:r>
            <a:r>
              <a:rPr lang="de-DE" sz="1400" i="1" dirty="0"/>
              <a:t>1 = Feiertag, 0 = kein Feiertag</a:t>
            </a:r>
          </a:p>
          <a:p>
            <a:pPr lvl="1"/>
            <a:r>
              <a:rPr lang="de-DE" sz="1600" b="1" dirty="0"/>
              <a:t>Wochentage:  </a:t>
            </a:r>
            <a:r>
              <a:rPr lang="de-DE" sz="1600" dirty="0"/>
              <a:t>Nominalskaliert, Kodierung:</a:t>
            </a:r>
            <a:r>
              <a:rPr lang="de-DE" sz="1600" i="1" dirty="0"/>
              <a:t> 1 = </a:t>
            </a:r>
            <a:r>
              <a:rPr lang="de-DE" sz="1400" i="1" dirty="0"/>
              <a:t>Montag bis 7 = Sonntag</a:t>
            </a:r>
          </a:p>
          <a:p>
            <a:pPr lvl="1"/>
            <a:r>
              <a:rPr lang="de-DE" sz="1600" b="1" dirty="0"/>
              <a:t>Schulferien, Nominalskaliert (dichotom</a:t>
            </a:r>
            <a:r>
              <a:rPr lang="de-DE" sz="1600" b="1" i="1" dirty="0"/>
              <a:t>): </a:t>
            </a:r>
            <a:r>
              <a:rPr lang="de-DE" sz="1400" i="1" dirty="0"/>
              <a:t>1 = Osterferien, 2 = Pfingsten, 3 = Sommerferien 4 = Herbstferien, 5 = Weihnachtsferien</a:t>
            </a:r>
          </a:p>
          <a:p>
            <a:pPr lvl="1"/>
            <a:r>
              <a:rPr lang="de-DE" sz="1600" b="1" dirty="0"/>
              <a:t>Kieler Woche: </a:t>
            </a:r>
            <a:r>
              <a:rPr lang="de-DE" sz="1600" dirty="0"/>
              <a:t>Nominalskaliert (dichotom): </a:t>
            </a:r>
            <a:r>
              <a:rPr lang="de-DE" sz="1400" i="1" dirty="0"/>
              <a:t>1= Kieler Woche, 0 = keine Kieler Woche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Schadwald, Niklas Peters, Aline Lanzrath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3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t="19017" b="60291"/>
          <a:stretch/>
        </p:blipFill>
        <p:spPr>
          <a:xfrm>
            <a:off x="3931558" y="1590308"/>
            <a:ext cx="1996631" cy="41315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b="71169"/>
          <a:stretch/>
        </p:blipFill>
        <p:spPr>
          <a:xfrm>
            <a:off x="3782923" y="2528750"/>
            <a:ext cx="2145266" cy="46388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085" y="4395074"/>
            <a:ext cx="402958" cy="4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4218" y="410368"/>
            <a:ext cx="10515600" cy="1325563"/>
          </a:xfrm>
        </p:spPr>
        <p:txBody>
          <a:bodyPr>
            <a:normAutofit/>
          </a:bodyPr>
          <a:lstStyle/>
          <a:p>
            <a:pPr marL="534988" indent="-534988">
              <a:buFont typeface="+mj-lt"/>
              <a:buAutoNum type="romanUcPeriod" startAt="2"/>
            </a:pPr>
            <a:r>
              <a:rPr lang="de-DE" b="1" dirty="0"/>
              <a:t>Balkendiagramm 1</a:t>
            </a:r>
            <a:br>
              <a:rPr lang="de-DE" b="1" dirty="0"/>
            </a:br>
            <a:r>
              <a:rPr lang="de-DE" sz="2000" b="1" dirty="0"/>
              <a:t>Vorhersage des Umsatzes in Abhängigkeit der Schulferien</a:t>
            </a:r>
            <a:endParaRPr lang="en-GB" sz="2000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Schadwald, Niklas Peters, Aline Lanzrath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4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28" y="418058"/>
            <a:ext cx="2137025" cy="9616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709DC1D-1E28-4C05-BAB9-99307A47E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534" y="2017315"/>
            <a:ext cx="67532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4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4218" y="410368"/>
            <a:ext cx="10515600" cy="1325563"/>
          </a:xfrm>
        </p:spPr>
        <p:txBody>
          <a:bodyPr>
            <a:normAutofit/>
          </a:bodyPr>
          <a:lstStyle/>
          <a:p>
            <a:pPr marL="534988" indent="-534988">
              <a:buFont typeface="+mj-lt"/>
              <a:buAutoNum type="romanUcPeriod" startAt="2"/>
            </a:pPr>
            <a:r>
              <a:rPr lang="de-DE" b="1" dirty="0"/>
              <a:t>Balkendiagramm 2</a:t>
            </a:r>
            <a:br>
              <a:rPr lang="de-DE" b="1" dirty="0"/>
            </a:br>
            <a:r>
              <a:rPr lang="de-DE" sz="2000" b="1" dirty="0"/>
              <a:t>Vorhersage des Umsatzes in Abhängigkeit der Feiertage</a:t>
            </a:r>
            <a:endParaRPr lang="en-GB" sz="2000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Schadwald, Niklas Peters, Aline Lanzrath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5</a:t>
            </a:fld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1A48CD-4590-4E07-B647-A1BAE9B2C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1964928"/>
            <a:ext cx="6743700" cy="41624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E15A607-4E80-4BB6-B84A-3D8D7DABC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1128" y="418058"/>
            <a:ext cx="2137025" cy="96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4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4218" y="410368"/>
            <a:ext cx="10515600" cy="1325563"/>
          </a:xfrm>
        </p:spPr>
        <p:txBody>
          <a:bodyPr>
            <a:normAutofit/>
          </a:bodyPr>
          <a:lstStyle/>
          <a:p>
            <a:pPr marL="534988" indent="-534988">
              <a:buFont typeface="+mj-lt"/>
              <a:buAutoNum type="romanUcPeriod" startAt="2"/>
            </a:pPr>
            <a:r>
              <a:rPr lang="de-DE" b="1" dirty="0"/>
              <a:t>Balkendiagramm 3</a:t>
            </a:r>
            <a:br>
              <a:rPr lang="de-DE" b="1" dirty="0"/>
            </a:br>
            <a:r>
              <a:rPr lang="de-DE" sz="2000" b="1" dirty="0"/>
              <a:t>Vorhersage des Umsatzes in Abhängigkeit zur Temperatur</a:t>
            </a:r>
            <a:endParaRPr lang="en-GB" sz="2000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Schadwald, Niklas Peters, Aline Lanzrath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6</a:t>
            </a:fld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E15A607-4E80-4BB6-B84A-3D8D7DABC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28" y="418058"/>
            <a:ext cx="2137025" cy="96166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4F046AA-757B-4A9C-82F3-ADD3D26D2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159" y="1974453"/>
            <a:ext cx="6705600" cy="41433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BA1FD20-3C20-43ED-9AE6-6E4C5137961C}"/>
              </a:ext>
            </a:extLst>
          </p:cNvPr>
          <p:cNvSpPr txBox="1"/>
          <p:nvPr/>
        </p:nvSpPr>
        <p:spPr>
          <a:xfrm>
            <a:off x="3690693" y="5743188"/>
            <a:ext cx="4748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&lt;0°C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1723D1-E15D-4CA4-B68B-09480E38E1D8}"/>
              </a:ext>
            </a:extLst>
          </p:cNvPr>
          <p:cNvSpPr txBox="1"/>
          <p:nvPr/>
        </p:nvSpPr>
        <p:spPr>
          <a:xfrm>
            <a:off x="7904800" y="5749990"/>
            <a:ext cx="55335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&gt;25°C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77097B3-B518-4ABD-80F9-2EA6120A698B}"/>
              </a:ext>
            </a:extLst>
          </p:cNvPr>
          <p:cNvSpPr/>
          <p:nvPr/>
        </p:nvSpPr>
        <p:spPr>
          <a:xfrm>
            <a:off x="4933312" y="5866426"/>
            <a:ext cx="1847461" cy="261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18F2EE3-2602-4AEB-9050-67EF44FA0C07}"/>
              </a:ext>
            </a:extLst>
          </p:cNvPr>
          <p:cNvSpPr txBox="1"/>
          <p:nvPr/>
        </p:nvSpPr>
        <p:spPr>
          <a:xfrm>
            <a:off x="4972093" y="5727928"/>
            <a:ext cx="73609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0°C-15°C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D8EE407-1FBA-4BE0-BD34-4200B1DB468D}"/>
              </a:ext>
            </a:extLst>
          </p:cNvPr>
          <p:cNvSpPr txBox="1"/>
          <p:nvPr/>
        </p:nvSpPr>
        <p:spPr>
          <a:xfrm>
            <a:off x="6334599" y="5727927"/>
            <a:ext cx="81464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15°C-25°C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AD0F2E-7FAC-403C-8883-7CFD7DB9C23C}"/>
              </a:ext>
            </a:extLst>
          </p:cNvPr>
          <p:cNvSpPr txBox="1"/>
          <p:nvPr/>
        </p:nvSpPr>
        <p:spPr>
          <a:xfrm>
            <a:off x="5421873" y="5955162"/>
            <a:ext cx="13077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/>
              <a:t>Temperatur_Code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66019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042" y="365125"/>
            <a:ext cx="10515600" cy="1325563"/>
          </a:xfrm>
        </p:spPr>
        <p:txBody>
          <a:bodyPr>
            <a:normAutofit/>
          </a:bodyPr>
          <a:lstStyle/>
          <a:p>
            <a:pPr marL="627063" indent="-627063">
              <a:buFont typeface="+mj-lt"/>
              <a:buAutoNum type="romanUcPeriod" startAt="3"/>
            </a:pPr>
            <a:r>
              <a:rPr lang="de-DE" b="1" dirty="0"/>
              <a:t>Vorhersage des Umsatzes am 04.06.2019</a:t>
            </a:r>
            <a:br>
              <a:rPr lang="de-DE" b="1" dirty="0"/>
            </a:br>
            <a:r>
              <a:rPr lang="de-DE" sz="2000" dirty="0"/>
              <a:t>Analysen SVM – Je Warengruppe</a:t>
            </a:r>
            <a:endParaRPr lang="en-GB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Schadwald, Niklas Peters, Aline Lanzrath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19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4493" y="410368"/>
            <a:ext cx="10515600" cy="1325563"/>
          </a:xfrm>
        </p:spPr>
        <p:txBody>
          <a:bodyPr>
            <a:normAutofit/>
          </a:bodyPr>
          <a:lstStyle/>
          <a:p>
            <a:pPr marL="719138" indent="-719138">
              <a:buFont typeface="+mj-lt"/>
              <a:buAutoNum type="romanUcPeriod" startAt="4"/>
            </a:pPr>
            <a:r>
              <a:rPr lang="de-DE" b="1" dirty="0"/>
              <a:t>Vorhersage des Umsatzes am 04.06.2019</a:t>
            </a:r>
            <a:br>
              <a:rPr lang="de-DE" b="1" dirty="0"/>
            </a:br>
            <a:r>
              <a:rPr lang="de-DE" sz="2000" dirty="0"/>
              <a:t>Analysen Neuronales Netz – </a:t>
            </a:r>
            <a:r>
              <a:rPr lang="de-DE" sz="2000"/>
              <a:t>Je Warengruppe</a:t>
            </a:r>
            <a:endParaRPr lang="en-GB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Schadwald, Niklas Peters, Aline Lanzrath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2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c42e7e1a-7118-4341-9069-feaa5663e6c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7747696-4732-4891-b066-f7f57c4eb8ec_Topic"/>
  <p:tag name="EE4P_AGENDAWIZARD_CONTENT" val="/Part 2: Digital Selling Competencies (Sales manager sample)"/>
  <p:tag name="EE4P_AGENDAWIZARD_PROPERTIES" val="67.62968/133.875/472.4441/31.5047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7747696-4732-4891-b066-f7f57c4eb8ec_ItemNo"/>
  <p:tag name="EE4P_AGENDAWIZARD_CONTENT" val="/1"/>
  <p:tag name="EE4P_AGENDAWIZARD_PROPERTIES" val="31.12504/133.875/31.50465/31.5047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ff07c61-6d86-4742-9119-084f37aaf02c_Topic"/>
  <p:tag name="EE4P_AGENDAWIZARD_CONTENT" val="/Part 1: Intention to choose a sales career (student sample)"/>
  <p:tag name="EE4P_AGENDAWIZARD_PROPERTIES" val="67.62968/170.3798/472.4441/31.5047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96cf8e6-3797-4ffb-8b66-cb57ccba3f45_Topic"/>
  <p:tag name="EE4P_AGENDAWIZARD_CONTENT" val="/Appendix: Controls &amp; Further items"/>
  <p:tag name="EE4P_AGENDAWIZARD_PROPERTIES" val="67.62968/243.3892/472.4441/31.504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96cf8e6-3797-4ffb-8b66-cb57ccba3f45_ItemNo"/>
  <p:tag name="EE4P_AGENDAWIZARD_CONTENT" val="/4"/>
  <p:tag name="EE4P_AGENDAWIZARD_PROPERTIES" val="31.12504/243.3892/31.50465/31.5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ab9166c-528b-4011-8384-bcb611e45cba_Topic"/>
  <p:tag name="EE4P_AGENDAWIZARD_CONTENT" val="/Pending decisions"/>
  <p:tag name="EE4P_AGENDAWIZARD_PROPERTIES" val="67.62968/206.8845/472.4441/31.504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ab9166c-528b-4011-8384-bcb611e45cba_ItemNo"/>
  <p:tag name="EE4P_AGENDAWIZARD_CONTENT" val="/3"/>
  <p:tag name="EE4P_AGENDAWIZARD_PROPERTIES" val="31.12504/206.8845/31.50465/31.504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ff07c61-6d86-4742-9119-084f37aaf02c_ItemNo"/>
  <p:tag name="EE4P_AGENDAWIZARD_CONTENT" val="/2"/>
  <p:tag name="EE4P_AGENDAWIZARD_PROPERTIES" val="31.12504/170.3798/31.50465/31.504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7747696-4732-4891-b066-f7f57c4eb8ec_ItemNo"/>
  <p:tag name="EE4P_AGENDAWIZARD_CONTENT" val="/1"/>
  <p:tag name="EE4P_AGENDAWIZARD_PROPERTIES" val="31.12504/133.875/31.50465/31.5047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ab9166c-528b-4011-8384-bcb611e45cba_ItemNo"/>
  <p:tag name="EE4P_AGENDAWIZARD_CONTENT" val="/3"/>
  <p:tag name="EE4P_AGENDAWIZARD_PROPERTIES" val="31.12504/206.8845/31.50465/31.5047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ff07c61-6d86-4742-9119-084f37aaf02c_Topic"/>
  <p:tag name="EE4P_AGENDAWIZARD_CONTENT" val="/Part 1: Intention to choose a sales career (student sample)"/>
  <p:tag name="EE4P_AGENDAWIZARD_PROPERTIES" val="67.62968/170.3798/472.4441/31.5047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ff07c61-6d86-4742-9119-084f37aaf02c_ItemNo"/>
  <p:tag name="EE4P_AGENDAWIZARD_CONTENT" val="/2"/>
  <p:tag name="EE4P_AGENDAWIZARD_PROPERTIES" val="31.12504/170.3798/31.50465/31.5047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Breitbild</PresentationFormat>
  <Paragraphs>58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Einführung in Data Science und maschinelles Lernen mit R</vt:lpstr>
      <vt:lpstr>Agenda</vt:lpstr>
      <vt:lpstr>Vorstellung des Datensatzes</vt:lpstr>
      <vt:lpstr>Balkendiagramm 1 Vorhersage des Umsatzes in Abhängigkeit der Schulferien</vt:lpstr>
      <vt:lpstr>Balkendiagramm 2 Vorhersage des Umsatzes in Abhängigkeit der Feiertage</vt:lpstr>
      <vt:lpstr>Balkendiagramm 3 Vorhersage des Umsatzes in Abhängigkeit zur Temperatur</vt:lpstr>
      <vt:lpstr>Vorhersage des Umsatzes am 04.06.2019 Analysen SVM – Je Warengruppe</vt:lpstr>
      <vt:lpstr>Vorhersage des Umsatzes am 04.06.2019 Analysen Neuronales Netz – Je Warengruppe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Data Science und maschinelles Lernen mit R</dc:title>
  <dc:creator>Oliver Lanzrath</dc:creator>
  <cp:lastModifiedBy>sven schadwald</cp:lastModifiedBy>
  <cp:revision>16</cp:revision>
  <dcterms:created xsi:type="dcterms:W3CDTF">2020-06-01T15:21:11Z</dcterms:created>
  <dcterms:modified xsi:type="dcterms:W3CDTF">2020-06-08T18:55:39Z</dcterms:modified>
</cp:coreProperties>
</file>