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1" r:id="rId4"/>
    <p:sldId id="272" r:id="rId5"/>
    <p:sldId id="273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74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4D0F"/>
    <a:srgbClr val="C00000"/>
    <a:srgbClr val="FAFAFA"/>
    <a:srgbClr val="FF0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8D0DF-48D5-4684-8096-31748A7D21F7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2C423-004B-4D5F-AD3F-0D2C02146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120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13A55-0D6C-4FB1-9C22-A9EBA938384F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37FFD-AC7D-4645-8BF7-4C25A9BC52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275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E74F-8162-4B39-BFC5-79839ABFDDA9}" type="datetime1">
              <a:rPr lang="ru-RU" smtClean="0"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74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ADA3-BE14-4880-8E76-E61FB695648C}" type="datetime1">
              <a:rPr lang="ru-RU" smtClean="0"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0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07758" y="365125"/>
            <a:ext cx="1478756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1489" y="365125"/>
            <a:ext cx="4321969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11CA-2EE4-4380-A696-7F0F5FCE086D}" type="datetime1">
              <a:rPr lang="ru-RU" smtClean="0"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07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DCEF-9AB3-4BB7-A894-9702C416A727}" type="datetime1">
              <a:rPr lang="ru-RU" smtClean="0"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265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1596-B1FD-4560-BE97-CB8F0ECFED28}" type="datetime1">
              <a:rPr lang="ru-RU" smtClean="0"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55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00363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86151" y="1825625"/>
            <a:ext cx="2900363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A8F9-A90B-48FA-B7D6-14B9F16CFBBA}" type="datetime1">
              <a:rPr lang="ru-RU" smtClean="0"/>
              <a:t>17.12.2017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0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4BFF-AB19-4E95-8CF4-96A14295DEA1}" type="datetime1">
              <a:rPr lang="ru-RU" smtClean="0"/>
              <a:t>17.12.2017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00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E71C-4B0A-4201-884E-0AFE076006A1}" type="datetime1">
              <a:rPr lang="ru-RU" smtClean="0"/>
              <a:t>17.12.2017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35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8CD8-28A7-41EA-90F4-9773F1A8511D}" type="datetime1">
              <a:rPr lang="ru-RU" smtClean="0"/>
              <a:t>17.12.2017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92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363D-D329-4432-9361-708FAFC05BE6}" type="datetime1">
              <a:rPr lang="ru-RU" smtClean="0"/>
              <a:t>17.12.2017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01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087C-200D-4994-9E43-AA74F8F4F0EC}" type="datetime1">
              <a:rPr lang="ru-RU" smtClean="0"/>
              <a:t>17.12.2017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14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E63F8-E934-4F63-AF35-91E89E81A98A}" type="datetime1">
              <a:rPr lang="ru-RU" smtClean="0"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51"/>
          <a:stretch/>
        </p:blipFill>
        <p:spPr>
          <a:xfrm>
            <a:off x="0" y="2"/>
            <a:ext cx="9144000" cy="147099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718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86"/>
            <a:ext cx="9144000" cy="6858000"/>
          </a:xfrm>
          <a:prstGeom prst="rect">
            <a:avLst/>
          </a:prstGeom>
        </p:spPr>
      </p:pic>
      <p:sp>
        <p:nvSpPr>
          <p:cNvPr id="14" name="Заголовок 1"/>
          <p:cNvSpPr txBox="1">
            <a:spLocks/>
          </p:cNvSpPr>
          <p:nvPr/>
        </p:nvSpPr>
        <p:spPr>
          <a:xfrm>
            <a:off x="1495985" y="2296881"/>
            <a:ext cx="6152030" cy="10654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n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Настройка и управление системами хранения данных</a:t>
            </a:r>
            <a:endParaRPr lang="ru-RU" sz="3200" b="1" dirty="0">
              <a:ln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15" name="Подзаголовок 2"/>
          <p:cNvSpPr txBox="1">
            <a:spLocks/>
          </p:cNvSpPr>
          <p:nvPr/>
        </p:nvSpPr>
        <p:spPr>
          <a:xfrm>
            <a:off x="1996888" y="3773895"/>
            <a:ext cx="5150224" cy="485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n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Докладчик: Кириллов Н.Д. Мк-10</a:t>
            </a: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996889" y="4038662"/>
            <a:ext cx="5959443" cy="137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2400" b="1" dirty="0">
              <a:ln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2149288" y="6060635"/>
            <a:ext cx="5150224" cy="485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ln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69383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8908" y="357173"/>
            <a:ext cx="7882599" cy="795801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Настройка в </a:t>
            </a:r>
            <a:r>
              <a:rPr lang="en-US" sz="4800" b="1" dirty="0" smtClean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vSphere 6</a:t>
            </a:r>
            <a:endParaRPr lang="ru-RU" sz="4800" b="1" dirty="0">
              <a:ln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z="2000" b="1" smtClean="0">
                <a:solidFill>
                  <a:schemeClr val="accent1">
                    <a:lumMod val="50000"/>
                  </a:schemeClr>
                </a:solidFill>
              </a:rPr>
              <a:t>10</a:t>
            </a:fld>
            <a:endParaRPr lang="ru-RU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908" y="1843924"/>
            <a:ext cx="81911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проектировании некоторой инфраструктуры </a:t>
            </a:r>
            <a:r>
              <a:rPr lang="ru-RU" dirty="0" err="1"/>
              <a:t>vSphere</a:t>
            </a:r>
            <a:r>
              <a:rPr lang="ru-RU" dirty="0"/>
              <a:t>, важно понимать что существуют различные промышленные стандарты протоколов хранения, из которых можно осуществлять выбор. </a:t>
            </a:r>
            <a:r>
              <a:rPr lang="ru-RU" dirty="0" err="1"/>
              <a:t>VMware</a:t>
            </a:r>
            <a:r>
              <a:rPr lang="ru-RU" dirty="0"/>
              <a:t> поддерживает применение широко используемых, которые включают в себя </a:t>
            </a:r>
            <a:r>
              <a:rPr lang="ru-RU" b="1" dirty="0" err="1"/>
              <a:t>Fiber</a:t>
            </a:r>
            <a:r>
              <a:rPr lang="ru-RU" b="1" dirty="0"/>
              <a:t> </a:t>
            </a:r>
            <a:r>
              <a:rPr lang="ru-RU" b="1" dirty="0" err="1"/>
              <a:t>Channel</a:t>
            </a:r>
            <a:r>
              <a:rPr lang="ru-RU" dirty="0"/>
              <a:t> (</a:t>
            </a:r>
            <a:r>
              <a:rPr lang="ru-RU" b="1" dirty="0"/>
              <a:t>FC</a:t>
            </a:r>
            <a:r>
              <a:rPr lang="ru-RU" dirty="0"/>
              <a:t>),</a:t>
            </a:r>
            <a:r>
              <a:rPr lang="ru-RU" b="1" dirty="0" err="1"/>
              <a:t>Internet</a:t>
            </a:r>
            <a:r>
              <a:rPr lang="ru-RU" b="1" dirty="0"/>
              <a:t> SCSI</a:t>
            </a:r>
            <a:r>
              <a:rPr lang="ru-RU" dirty="0"/>
              <a:t> (</a:t>
            </a:r>
            <a:r>
              <a:rPr lang="ru-RU" b="1" dirty="0" err="1"/>
              <a:t>iSCSI</a:t>
            </a:r>
            <a:r>
              <a:rPr lang="ru-RU" dirty="0"/>
              <a:t>), </a:t>
            </a:r>
            <a:r>
              <a:rPr lang="ru-RU" b="1" dirty="0" err="1"/>
              <a:t>Network</a:t>
            </a:r>
            <a:r>
              <a:rPr lang="ru-RU" b="1" dirty="0"/>
              <a:t> </a:t>
            </a:r>
            <a:r>
              <a:rPr lang="ru-RU" b="1" dirty="0" err="1"/>
              <a:t>File</a:t>
            </a:r>
            <a:r>
              <a:rPr lang="ru-RU" b="1" dirty="0"/>
              <a:t> </a:t>
            </a:r>
            <a:r>
              <a:rPr lang="ru-RU" b="1" dirty="0" err="1"/>
              <a:t>System</a:t>
            </a:r>
            <a:r>
              <a:rPr lang="ru-RU" dirty="0"/>
              <a:t> (</a:t>
            </a:r>
            <a:r>
              <a:rPr lang="ru-RU" b="1" dirty="0"/>
              <a:t>NFS</a:t>
            </a:r>
            <a:r>
              <a:rPr lang="ru-RU" dirty="0"/>
              <a:t>) и </a:t>
            </a:r>
            <a:r>
              <a:rPr lang="ru-RU" b="1" dirty="0" err="1"/>
              <a:t>Fiber</a:t>
            </a:r>
            <a:r>
              <a:rPr lang="ru-RU" b="1" dirty="0"/>
              <a:t> </a:t>
            </a:r>
            <a:r>
              <a:rPr lang="ru-RU" b="1" dirty="0" err="1"/>
              <a:t>Channel</a:t>
            </a:r>
            <a:r>
              <a:rPr lang="ru-RU" b="1" dirty="0"/>
              <a:t> </a:t>
            </a:r>
            <a:r>
              <a:rPr lang="ru-RU" b="1" dirty="0" err="1"/>
              <a:t>Over</a:t>
            </a:r>
            <a:r>
              <a:rPr lang="ru-RU" b="1" dirty="0"/>
              <a:t> </a:t>
            </a:r>
            <a:r>
              <a:rPr lang="ru-RU" b="1" dirty="0" err="1"/>
              <a:t>Ethernet</a:t>
            </a:r>
            <a:r>
              <a:rPr lang="ru-RU" dirty="0"/>
              <a:t> (</a:t>
            </a:r>
            <a:r>
              <a:rPr lang="ru-RU" b="1" dirty="0" err="1"/>
              <a:t>FCoE</a:t>
            </a:r>
            <a:r>
              <a:rPr lang="ru-RU" dirty="0" smtClean="0"/>
              <a:t>).</a:t>
            </a:r>
          </a:p>
          <a:p>
            <a:endParaRPr lang="ru-RU" dirty="0" smtClean="0"/>
          </a:p>
          <a:p>
            <a:r>
              <a:rPr lang="ru-RU" dirty="0" smtClean="0"/>
              <a:t>Рассмотрим настройку хранилища </a:t>
            </a:r>
            <a:r>
              <a:rPr lang="en-US" dirty="0" smtClean="0"/>
              <a:t>iSCSI: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6" name="Рисунок 5" descr="C:\Users\nikita\Desktop\image00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437" y="4199850"/>
            <a:ext cx="3752850" cy="21594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658908" y="419985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Во-первых, необходимо убедится в том, что имеется порт </a:t>
            </a:r>
            <a:r>
              <a:rPr lang="ru-RU" dirty="0" err="1"/>
              <a:t>VMkernel</a:t>
            </a:r>
            <a:r>
              <a:rPr lang="ru-RU" dirty="0"/>
              <a:t>.  Если на виртуальном коммутаторе (</a:t>
            </a:r>
            <a:r>
              <a:rPr lang="ru-RU" dirty="0" err="1"/>
              <a:t>vSwitch</a:t>
            </a:r>
            <a:r>
              <a:rPr lang="ru-RU" dirty="0"/>
              <a:t>) такого порта нет, необходимо его создать.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716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8908" y="357173"/>
            <a:ext cx="7882599" cy="795801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Настройка в </a:t>
            </a:r>
            <a:r>
              <a:rPr lang="en-US" sz="4800" b="1" dirty="0" smtClean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vSphere 6</a:t>
            </a:r>
            <a:endParaRPr lang="ru-RU" sz="4800" b="1" dirty="0">
              <a:ln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z="2000" b="1" smtClean="0">
                <a:solidFill>
                  <a:schemeClr val="accent1">
                    <a:lumMod val="50000"/>
                  </a:schemeClr>
                </a:solidFill>
              </a:rPr>
              <a:t>11</a:t>
            </a:fld>
            <a:endParaRPr lang="ru-RU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8650" y="2277335"/>
            <a:ext cx="8093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В секции «</a:t>
            </a:r>
            <a:r>
              <a:rPr lang="ru-RU" dirty="0" err="1"/>
              <a:t>Storage</a:t>
            </a:r>
            <a:r>
              <a:rPr lang="ru-RU" dirty="0"/>
              <a:t> </a:t>
            </a:r>
            <a:r>
              <a:rPr lang="ru-RU" dirty="0" err="1"/>
              <a:t>Adaptors</a:t>
            </a:r>
            <a:r>
              <a:rPr lang="ru-RU" dirty="0"/>
              <a:t>» </a:t>
            </a:r>
            <a:r>
              <a:rPr lang="ru-RU" dirty="0" smtClean="0"/>
              <a:t>кликнуть </a:t>
            </a:r>
            <a:r>
              <a:rPr lang="ru-RU" dirty="0"/>
              <a:t>по адаптеру </a:t>
            </a:r>
            <a:r>
              <a:rPr lang="ru-RU" dirty="0" err="1"/>
              <a:t>iSCSI</a:t>
            </a:r>
            <a:r>
              <a:rPr lang="ru-RU" dirty="0"/>
              <a:t> (</a:t>
            </a:r>
            <a:r>
              <a:rPr lang="ru-RU" dirty="0" err="1"/>
              <a:t>iSCSI</a:t>
            </a:r>
            <a:r>
              <a:rPr lang="ru-RU" dirty="0"/>
              <a:t> </a:t>
            </a:r>
            <a:r>
              <a:rPr lang="ru-RU" dirty="0" err="1"/>
              <a:t>Software</a:t>
            </a:r>
            <a:r>
              <a:rPr lang="ru-RU" dirty="0"/>
              <a:t> </a:t>
            </a:r>
            <a:r>
              <a:rPr lang="ru-RU" dirty="0" err="1"/>
              <a:t>Adaptor</a:t>
            </a:r>
            <a:r>
              <a:rPr lang="ru-RU" dirty="0"/>
              <a:t>), а затем </a:t>
            </a:r>
            <a:r>
              <a:rPr lang="ru-RU" dirty="0" smtClean="0"/>
              <a:t>зайти </a:t>
            </a:r>
            <a:r>
              <a:rPr lang="ru-RU" dirty="0"/>
              <a:t>в его свойства («</a:t>
            </a:r>
            <a:r>
              <a:rPr lang="ru-RU" dirty="0" err="1"/>
              <a:t>Properties</a:t>
            </a:r>
            <a:r>
              <a:rPr lang="ru-RU" dirty="0"/>
              <a:t>»).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endParaRPr lang="ru-RU" dirty="0"/>
          </a:p>
        </p:txBody>
      </p:sp>
      <p:pic>
        <p:nvPicPr>
          <p:cNvPr id="7" name="Рисунок 6" descr="C:\Users\nikita\Desktop\image004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915" y="3250929"/>
            <a:ext cx="7057713" cy="21157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04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8908" y="357173"/>
            <a:ext cx="7882599" cy="795801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Настройка в </a:t>
            </a:r>
            <a:r>
              <a:rPr lang="en-US" sz="4800" b="1" dirty="0" smtClean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vSphere 6</a:t>
            </a:r>
            <a:endParaRPr lang="ru-RU" sz="4800" b="1" dirty="0">
              <a:ln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z="2000" b="1" smtClean="0">
                <a:solidFill>
                  <a:schemeClr val="accent1">
                    <a:lumMod val="50000"/>
                  </a:schemeClr>
                </a:solidFill>
              </a:rPr>
              <a:t>12</a:t>
            </a:fld>
            <a:endParaRPr lang="ru-RU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8650" y="1950764"/>
            <a:ext cx="32272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В </a:t>
            </a:r>
            <a:r>
              <a:rPr lang="ru-RU" dirty="0" smtClean="0"/>
              <a:t>окне со свойствами нажать кнопку «</a:t>
            </a:r>
            <a:r>
              <a:rPr lang="en-US" dirty="0" smtClean="0"/>
              <a:t>Configure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и в разделе статуса отметить галочку </a:t>
            </a:r>
            <a:r>
              <a:rPr lang="en-US" dirty="0" smtClean="0"/>
              <a:t>“Enabled”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endParaRPr lang="ru-RU" dirty="0"/>
          </a:p>
        </p:txBody>
      </p:sp>
      <p:pic>
        <p:nvPicPr>
          <p:cNvPr id="6" name="Рисунок 5" descr="C:\Users\nikita\Desktop\image008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1734910"/>
            <a:ext cx="3371850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778649" y="3844875"/>
            <a:ext cx="32272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Также будут созданы имя </a:t>
            </a:r>
            <a:r>
              <a:rPr lang="ru-RU" dirty="0" err="1"/>
              <a:t>iSCSI</a:t>
            </a:r>
            <a:r>
              <a:rPr lang="ru-RU" dirty="0"/>
              <a:t> инициатора и его псевдоним (</a:t>
            </a:r>
            <a:r>
              <a:rPr lang="ru-RU" dirty="0" err="1"/>
              <a:t>alias</a:t>
            </a:r>
            <a:r>
              <a:rPr lang="ru-RU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endParaRPr lang="ru-RU" dirty="0"/>
          </a:p>
        </p:txBody>
      </p:sp>
      <p:pic>
        <p:nvPicPr>
          <p:cNvPr id="9" name="Рисунок 8" descr="C:\Users\nikita\Desktop\image010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3844875"/>
            <a:ext cx="3848100" cy="1628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414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8908" y="357173"/>
            <a:ext cx="7882599" cy="795801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Настройка в </a:t>
            </a:r>
            <a:r>
              <a:rPr lang="en-US" sz="4800" b="1" dirty="0" smtClean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vSphere 6</a:t>
            </a:r>
            <a:endParaRPr lang="ru-RU" sz="4800" b="1" dirty="0">
              <a:ln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z="2000" b="1" smtClean="0">
                <a:solidFill>
                  <a:schemeClr val="accent1">
                    <a:lumMod val="50000"/>
                  </a:schemeClr>
                </a:solidFill>
              </a:rPr>
              <a:t>13</a:t>
            </a:fld>
            <a:endParaRPr lang="ru-RU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8650" y="1656849"/>
            <a:ext cx="80932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Затем перейдите </a:t>
            </a:r>
            <a:r>
              <a:rPr lang="ru-RU" dirty="0"/>
              <a:t>на вкладку «</a:t>
            </a:r>
            <a:r>
              <a:rPr lang="ru-RU" dirty="0" err="1"/>
              <a:t>Dynamic</a:t>
            </a:r>
            <a:r>
              <a:rPr lang="ru-RU" dirty="0"/>
              <a:t> </a:t>
            </a:r>
            <a:r>
              <a:rPr lang="ru-RU" dirty="0" err="1"/>
              <a:t>Discovery</a:t>
            </a:r>
            <a:r>
              <a:rPr lang="ru-RU" dirty="0" smtClean="0"/>
              <a:t>».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Нажать </a:t>
            </a:r>
            <a:r>
              <a:rPr lang="ru-RU" dirty="0"/>
              <a:t>кнопку «</a:t>
            </a:r>
            <a:r>
              <a:rPr lang="ru-RU" dirty="0" err="1"/>
              <a:t>Add</a:t>
            </a:r>
            <a:r>
              <a:rPr lang="ru-RU" dirty="0"/>
              <a:t>». </a:t>
            </a:r>
            <a:r>
              <a:rPr lang="ru-RU" dirty="0" smtClean="0"/>
              <a:t>Ввести </a:t>
            </a:r>
            <a:r>
              <a:rPr lang="ru-RU" dirty="0"/>
              <a:t>IP адрес </a:t>
            </a:r>
            <a:r>
              <a:rPr lang="ru-RU" dirty="0" err="1"/>
              <a:t>iSCSI</a:t>
            </a:r>
            <a:r>
              <a:rPr lang="ru-RU" dirty="0"/>
              <a:t> сервера и порт</a:t>
            </a:r>
            <a:r>
              <a:rPr lang="ru-RU" dirty="0" smtClean="0"/>
              <a:t>. </a:t>
            </a:r>
            <a:r>
              <a:rPr lang="ru-RU" dirty="0"/>
              <a:t>Нажмите кнопку ОК, а затем </a:t>
            </a:r>
            <a:r>
              <a:rPr lang="ru-RU" dirty="0" err="1"/>
              <a:t>Close</a:t>
            </a:r>
            <a:r>
              <a:rPr lang="ru-R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Появится окно с предложение выполнить </a:t>
            </a:r>
            <a:r>
              <a:rPr lang="ru-RU" dirty="0" err="1"/>
              <a:t>рескан</a:t>
            </a:r>
            <a:r>
              <a:rPr lang="ru-RU" dirty="0"/>
              <a:t> (</a:t>
            </a:r>
            <a:r>
              <a:rPr lang="ru-RU" dirty="0" err="1"/>
              <a:t>rescan</a:t>
            </a:r>
            <a:r>
              <a:rPr lang="ru-RU" dirty="0"/>
              <a:t>). </a:t>
            </a:r>
            <a:r>
              <a:rPr lang="ru-RU" dirty="0" smtClean="0"/>
              <a:t>Нажать </a:t>
            </a:r>
            <a:r>
              <a:rPr lang="ru-RU" dirty="0" err="1"/>
              <a:t>Yes</a:t>
            </a:r>
            <a:r>
              <a:rPr lang="ru-R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 </a:t>
            </a:r>
            <a:r>
              <a:rPr lang="ru-RU" dirty="0"/>
              <a:t>результате вы увидите все настройки ISCSI адаптера и список всех доступных LUN на хосте SAN.</a:t>
            </a:r>
            <a:endParaRPr lang="ru-RU" dirty="0"/>
          </a:p>
        </p:txBody>
      </p:sp>
      <p:pic>
        <p:nvPicPr>
          <p:cNvPr id="6" name="Рисунок 5" descr="C:\Users\nikita\Desktop\image015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50" y="4242172"/>
            <a:ext cx="6929438" cy="22003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306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86"/>
            <a:ext cx="9144000" cy="6858000"/>
          </a:xfrm>
          <a:prstGeom prst="rect">
            <a:avLst/>
          </a:prstGeom>
        </p:spPr>
      </p:pic>
      <p:sp>
        <p:nvSpPr>
          <p:cNvPr id="14" name="Заголовок 1"/>
          <p:cNvSpPr txBox="1">
            <a:spLocks/>
          </p:cNvSpPr>
          <p:nvPr/>
        </p:nvSpPr>
        <p:spPr>
          <a:xfrm>
            <a:off x="1495985" y="2296881"/>
            <a:ext cx="6152030" cy="10654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n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Настройка и управление системами хранения данных</a:t>
            </a:r>
            <a:endParaRPr lang="ru-RU" sz="3200" b="1" dirty="0">
              <a:ln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15" name="Подзаголовок 2"/>
          <p:cNvSpPr txBox="1">
            <a:spLocks/>
          </p:cNvSpPr>
          <p:nvPr/>
        </p:nvSpPr>
        <p:spPr>
          <a:xfrm>
            <a:off x="1996888" y="3773895"/>
            <a:ext cx="5150224" cy="485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n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Докладчик: Кириллов Н.Д. Мк-10</a:t>
            </a: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996889" y="4038662"/>
            <a:ext cx="5959443" cy="137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2400" b="1" dirty="0">
              <a:ln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2149288" y="6060635"/>
            <a:ext cx="5150224" cy="485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ln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48320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8908" y="357173"/>
            <a:ext cx="7882599" cy="795801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Общие сведения</a:t>
            </a:r>
            <a:endParaRPr lang="ru-RU" sz="4800" b="1" dirty="0">
              <a:ln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3378" y="1858858"/>
            <a:ext cx="7793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СХД</a:t>
            </a:r>
            <a:r>
              <a:rPr lang="ru-RU" sz="2400" dirty="0" smtClean="0"/>
              <a:t> – программно-аппаратное решение современных информационных систем, цель которых – надежное хранение и предоставление пользователям доступа к требуемым данным.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93378" y="3637287"/>
            <a:ext cx="735747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Традиционно выделяют 3 технологии организации хранения данных:</a:t>
            </a:r>
            <a:endParaRPr lang="en-US" sz="2400" dirty="0" smtClean="0"/>
          </a:p>
          <a:p>
            <a:endParaRPr lang="ru-RU" sz="24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 err="1"/>
              <a:t>Direct</a:t>
            </a:r>
            <a:r>
              <a:rPr lang="ru-RU" sz="2000" dirty="0"/>
              <a:t> </a:t>
            </a:r>
            <a:r>
              <a:rPr lang="ru-RU" sz="2000" dirty="0" err="1"/>
              <a:t>Attached</a:t>
            </a:r>
            <a:r>
              <a:rPr lang="ru-RU" sz="2000" dirty="0"/>
              <a:t> </a:t>
            </a:r>
            <a:r>
              <a:rPr lang="ru-RU" sz="2000" dirty="0" err="1"/>
              <a:t>Storage</a:t>
            </a:r>
            <a:r>
              <a:rPr lang="ru-RU" sz="2000" dirty="0"/>
              <a:t> (DAS);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 err="1"/>
              <a:t>Network</a:t>
            </a:r>
            <a:r>
              <a:rPr lang="ru-RU" sz="2000" dirty="0"/>
              <a:t> </a:t>
            </a:r>
            <a:r>
              <a:rPr lang="ru-RU" sz="2000" dirty="0" err="1"/>
              <a:t>Attach</a:t>
            </a:r>
            <a:r>
              <a:rPr lang="ru-RU" sz="2000" dirty="0"/>
              <a:t> </a:t>
            </a:r>
            <a:r>
              <a:rPr lang="ru-RU" sz="2000" dirty="0" err="1"/>
              <a:t>Storage</a:t>
            </a:r>
            <a:r>
              <a:rPr lang="ru-RU" sz="2000" dirty="0"/>
              <a:t> (NAS);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 err="1"/>
              <a:t>Storage</a:t>
            </a:r>
            <a:r>
              <a:rPr lang="ru-RU" sz="2000" dirty="0"/>
              <a:t> </a:t>
            </a:r>
            <a:r>
              <a:rPr lang="ru-RU" sz="2000" dirty="0" err="1"/>
              <a:t>Area</a:t>
            </a:r>
            <a:r>
              <a:rPr lang="ru-RU" sz="2000" dirty="0"/>
              <a:t> </a:t>
            </a:r>
            <a:r>
              <a:rPr lang="ru-RU" sz="2000" dirty="0" err="1"/>
              <a:t>Network</a:t>
            </a:r>
            <a:r>
              <a:rPr lang="ru-RU" sz="2000" dirty="0"/>
              <a:t> (SAN</a:t>
            </a:r>
            <a:r>
              <a:rPr lang="ru-RU" sz="2000" dirty="0" smtClean="0"/>
              <a:t>)</a:t>
            </a:r>
            <a:r>
              <a:rPr lang="en-US" sz="2000" dirty="0" smtClean="0"/>
              <a:t>;</a:t>
            </a:r>
            <a:endParaRPr lang="ru-RU" sz="2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z="2000" b="1">
                <a:solidFill>
                  <a:schemeClr val="accent1">
                    <a:lumMod val="50000"/>
                  </a:schemeClr>
                </a:solidFill>
              </a:rPr>
              <a:t>2</a:t>
            </a:fld>
            <a:endParaRPr lang="ru-RU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25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8908" y="357173"/>
            <a:ext cx="7882599" cy="79580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b="1" dirty="0" smtClean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Система хранения данных </a:t>
            </a:r>
            <a:r>
              <a:rPr lang="en-US" sz="4800" b="1" dirty="0" smtClean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DAS</a:t>
            </a:r>
            <a:endParaRPr lang="ru-RU" sz="4800" b="1" dirty="0">
              <a:ln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5121" y="1846822"/>
            <a:ext cx="8139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DAS </a:t>
            </a:r>
            <a:r>
              <a:rPr lang="ru-RU" dirty="0"/>
              <a:t>(</a:t>
            </a:r>
            <a:r>
              <a:rPr lang="ru-RU" dirty="0" err="1"/>
              <a:t>Direct</a:t>
            </a:r>
            <a:r>
              <a:rPr lang="ru-RU" dirty="0"/>
              <a:t> </a:t>
            </a:r>
            <a:r>
              <a:rPr lang="ru-RU" dirty="0" err="1"/>
              <a:t>Attached</a:t>
            </a:r>
            <a:r>
              <a:rPr lang="ru-RU" dirty="0"/>
              <a:t> </a:t>
            </a:r>
            <a:r>
              <a:rPr lang="ru-RU" dirty="0" err="1"/>
              <a:t>Storage</a:t>
            </a:r>
            <a:r>
              <a:rPr lang="ru-RU" dirty="0"/>
              <a:t>) – решение, когда устройство для хранения данных подключено непосредственно к серверу, или к рабочей станции, как правило, через интерфейс по протоколу SAS.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z="2000" b="1" smtClean="0">
                <a:solidFill>
                  <a:schemeClr val="accent1">
                    <a:lumMod val="50000"/>
                  </a:schemeClr>
                </a:solidFill>
              </a:rPr>
              <a:t>3</a:t>
            </a:fld>
            <a:endParaRPr lang="ru-RU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 descr="C:\Users\nikita\Desktop\data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08" y="3128037"/>
            <a:ext cx="4533578" cy="26522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399313" y="3316393"/>
            <a:ext cx="35082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Низкая стоимость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Простота развертывания и администрирования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Высокая скорость обмена данными между системой хранения и сервером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229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8908" y="357173"/>
            <a:ext cx="7882599" cy="79580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b="1" dirty="0" smtClean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Система хранения данных </a:t>
            </a:r>
            <a:r>
              <a:rPr lang="en-US" sz="4800" b="1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N</a:t>
            </a:r>
            <a:r>
              <a:rPr lang="en-US" sz="4800" b="1" dirty="0" smtClean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AS</a:t>
            </a:r>
            <a:endParaRPr lang="ru-RU" sz="4800" b="1" dirty="0">
              <a:ln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1347" y="1637095"/>
            <a:ext cx="83368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NAS </a:t>
            </a:r>
            <a:r>
              <a:rPr lang="ru-RU" dirty="0"/>
              <a:t>(</a:t>
            </a:r>
            <a:r>
              <a:rPr lang="ru-RU" dirty="0" err="1"/>
              <a:t>Network</a:t>
            </a:r>
            <a:r>
              <a:rPr lang="ru-RU" dirty="0"/>
              <a:t> </a:t>
            </a:r>
            <a:r>
              <a:rPr lang="ru-RU" dirty="0" err="1"/>
              <a:t>Attached</a:t>
            </a:r>
            <a:r>
              <a:rPr lang="ru-RU" dirty="0"/>
              <a:t> </a:t>
            </a:r>
            <a:r>
              <a:rPr lang="ru-RU" dirty="0" err="1"/>
              <a:t>Storage</a:t>
            </a:r>
            <a:r>
              <a:rPr lang="ru-RU" dirty="0"/>
              <a:t>) – отдельно стоящая интегрированная дисковая система, </a:t>
            </a:r>
            <a:r>
              <a:rPr lang="ru-RU" dirty="0" err="1"/>
              <a:t>по-сути</a:t>
            </a:r>
            <a:r>
              <a:rPr lang="ru-RU" dirty="0"/>
              <a:t>, NAS-</a:t>
            </a:r>
            <a:r>
              <a:rPr lang="ru-RU" dirty="0" err="1"/>
              <a:t>cервер</a:t>
            </a:r>
            <a:r>
              <a:rPr lang="ru-RU" dirty="0"/>
              <a:t>, со своей специализированной ОС и набором полезных функций быстрого запуска системы и обеспечения доступа к файлам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/>
              <a:t>Система подключается к обычной компьютерной сети (ЛВС), и является быстрым решением проблемы нехватки свободного дискового пространства, доступного для пользователей данной сети.</a:t>
            </a:r>
          </a:p>
          <a:p>
            <a:r>
              <a:rPr lang="ru-RU" dirty="0"/>
              <a:t> 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z="2000" b="1" smtClean="0">
                <a:solidFill>
                  <a:schemeClr val="accent1">
                    <a:lumMod val="50000"/>
                  </a:schemeClr>
                </a:solidFill>
              </a:rPr>
              <a:t>4</a:t>
            </a:fld>
            <a:endParaRPr lang="ru-RU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53742" y="3784479"/>
            <a:ext cx="33944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Дешевизна и доступность </a:t>
            </a:r>
            <a:r>
              <a:rPr lang="ru-RU" dirty="0" smtClean="0"/>
              <a:t>ресурсов и </a:t>
            </a:r>
            <a:r>
              <a:rPr lang="ru-RU" dirty="0"/>
              <a:t>для </a:t>
            </a:r>
            <a:r>
              <a:rPr lang="ru-RU" dirty="0" smtClean="0"/>
              <a:t>серверов</a:t>
            </a:r>
            <a:r>
              <a:rPr lang="ru-RU" dirty="0"/>
              <a:t>, </a:t>
            </a:r>
            <a:r>
              <a:rPr lang="ru-RU" dirty="0" smtClean="0"/>
              <a:t>и </a:t>
            </a:r>
            <a:r>
              <a:rPr lang="ru-RU" dirty="0"/>
              <a:t>для любых компьютеров </a:t>
            </a:r>
            <a:r>
              <a:rPr lang="ru-RU" dirty="0" smtClean="0"/>
              <a:t>организации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Простота развертывания и администрирования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Универсальность</a:t>
            </a:r>
            <a:endParaRPr lang="ru-RU" dirty="0"/>
          </a:p>
        </p:txBody>
      </p:sp>
      <p:pic>
        <p:nvPicPr>
          <p:cNvPr id="7" name="Рисунок 6" descr="C:\Users\nikita\Desktop\data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47" y="3781672"/>
            <a:ext cx="4495800" cy="25723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988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8908" y="357173"/>
            <a:ext cx="7882599" cy="79580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b="1" dirty="0" smtClean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Система хранения данных </a:t>
            </a:r>
            <a:r>
              <a:rPr lang="en-US" sz="4800" b="1" dirty="0" smtClean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SAN</a:t>
            </a:r>
            <a:endParaRPr lang="ru-RU" sz="4800" b="1" dirty="0">
              <a:ln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908" y="1615329"/>
            <a:ext cx="81911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SAN</a:t>
            </a:r>
            <a:r>
              <a:rPr lang="ru-RU" dirty="0"/>
              <a:t> 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это </a:t>
            </a:r>
            <a:r>
              <a:rPr lang="ru-RU" dirty="0"/>
              <a:t>специальная выделенная сеть, объединяющая устройства хранения данных с серверами приложений, обычно строится на основе протокола </a:t>
            </a:r>
            <a:r>
              <a:rPr lang="ru-RU" dirty="0" err="1"/>
              <a:t>Fibre</a:t>
            </a:r>
            <a:r>
              <a:rPr lang="ru-RU" dirty="0"/>
              <a:t> </a:t>
            </a:r>
            <a:r>
              <a:rPr lang="ru-RU" dirty="0" err="1"/>
              <a:t>Channel</a:t>
            </a:r>
            <a:r>
              <a:rPr lang="ru-RU" dirty="0"/>
              <a:t> или протокола </a:t>
            </a:r>
            <a:r>
              <a:rPr lang="ru-RU" dirty="0" err="1"/>
              <a:t>iSCSI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/>
              <a:t>Элементы SAN — это серверы приложений и </a:t>
            </a:r>
            <a:r>
              <a:rPr lang="ru-RU" dirty="0" smtClean="0"/>
              <a:t>системы хранения данных (</a:t>
            </a:r>
            <a:r>
              <a:rPr lang="ru-RU" dirty="0"/>
              <a:t>дисковые массивы, ленточные библиотеки и т. п.). А между ними, как и в обычной сети, находятся адаптеры, коммутаторы, мосты, концентраторы. 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z="2000" b="1" smtClean="0">
                <a:solidFill>
                  <a:schemeClr val="accent1">
                    <a:lumMod val="50000"/>
                  </a:schemeClr>
                </a:solidFill>
              </a:rPr>
              <a:t>5</a:t>
            </a:fld>
            <a:endParaRPr lang="ru-RU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Рисунок 7" descr="C:\Users\nikita\Desktop\data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08" y="3785735"/>
            <a:ext cx="3477663" cy="27967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4796094" y="4021407"/>
            <a:ext cx="37192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Централизованное хранение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Высокое быстродействие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Масштабируемость и гибкость логической структуры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079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8908" y="357173"/>
            <a:ext cx="7882599" cy="795801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Сравнительная таблица</a:t>
            </a:r>
            <a:endParaRPr lang="ru-RU" sz="4800" b="1" dirty="0">
              <a:ln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z="2000" b="1" smtClean="0">
                <a:solidFill>
                  <a:schemeClr val="accent1">
                    <a:lumMod val="50000"/>
                  </a:schemeClr>
                </a:solidFill>
              </a:rPr>
              <a:t>6</a:t>
            </a:fld>
            <a:endParaRPr lang="ru-RU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291648"/>
              </p:ext>
            </p:extLst>
          </p:nvPr>
        </p:nvGraphicFramePr>
        <p:xfrm>
          <a:off x="658907" y="1934206"/>
          <a:ext cx="8136752" cy="4162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188">
                  <a:extLst>
                    <a:ext uri="{9D8B030D-6E8A-4147-A177-3AD203B41FA5}">
                      <a16:colId xmlns:a16="http://schemas.microsoft.com/office/drawing/2014/main" val="2972485712"/>
                    </a:ext>
                  </a:extLst>
                </a:gridCol>
                <a:gridCol w="2034188">
                  <a:extLst>
                    <a:ext uri="{9D8B030D-6E8A-4147-A177-3AD203B41FA5}">
                      <a16:colId xmlns:a16="http://schemas.microsoft.com/office/drawing/2014/main" val="3070943003"/>
                    </a:ext>
                  </a:extLst>
                </a:gridCol>
                <a:gridCol w="2034188">
                  <a:extLst>
                    <a:ext uri="{9D8B030D-6E8A-4147-A177-3AD203B41FA5}">
                      <a16:colId xmlns:a16="http://schemas.microsoft.com/office/drawing/2014/main" val="2265031494"/>
                    </a:ext>
                  </a:extLst>
                </a:gridCol>
                <a:gridCol w="2034188">
                  <a:extLst>
                    <a:ext uri="{9D8B030D-6E8A-4147-A177-3AD203B41FA5}">
                      <a16:colId xmlns:a16="http://schemas.microsoft.com/office/drawing/2014/main" val="259037992"/>
                    </a:ext>
                  </a:extLst>
                </a:gridCol>
              </a:tblGrid>
              <a:tr h="54048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Системы хранения данных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SAN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5608286"/>
                  </a:ext>
                </a:extLst>
              </a:tr>
              <a:tr h="398537">
                <a:tc>
                  <a:txBody>
                    <a:bodyPr/>
                    <a:lstStyle/>
                    <a:p>
                      <a:r>
                        <a:rPr lang="ru-RU" dirty="0" smtClean="0"/>
                        <a:t>Удаленное подключение хранилищ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671181"/>
                  </a:ext>
                </a:extLst>
              </a:tr>
              <a:tr h="398537">
                <a:tc>
                  <a:txBody>
                    <a:bodyPr/>
                    <a:lstStyle/>
                    <a:p>
                      <a:r>
                        <a:rPr lang="ru-RU" dirty="0" smtClean="0"/>
                        <a:t>Резервное</a:t>
                      </a:r>
                      <a:r>
                        <a:rPr lang="ru-RU" baseline="0" dirty="0" smtClean="0"/>
                        <a:t> копирование без сервера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6164390"/>
                  </a:ext>
                </a:extLst>
              </a:tr>
              <a:tr h="398537">
                <a:tc>
                  <a:txBody>
                    <a:bodyPr/>
                    <a:lstStyle/>
                    <a:p>
                      <a:r>
                        <a:rPr lang="ru-RU" dirty="0" smtClean="0"/>
                        <a:t>Поддержка кластеров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6501094"/>
                  </a:ext>
                </a:extLst>
              </a:tr>
              <a:tr h="398537">
                <a:tc>
                  <a:txBody>
                    <a:bodyPr/>
                    <a:lstStyle/>
                    <a:p>
                      <a:r>
                        <a:rPr lang="ru-RU" dirty="0" smtClean="0"/>
                        <a:t>Стоимость хранения 1</a:t>
                      </a:r>
                      <a:r>
                        <a:rPr lang="ru-RU" baseline="0" dirty="0" smtClean="0"/>
                        <a:t> Гб данных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От </a:t>
                      </a:r>
                      <a:r>
                        <a:rPr lang="en-US" dirty="0" smtClean="0"/>
                        <a:t>$20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От </a:t>
                      </a:r>
                      <a:r>
                        <a:rPr lang="en-US" dirty="0" smtClean="0"/>
                        <a:t>$14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От </a:t>
                      </a:r>
                      <a:r>
                        <a:rPr lang="en-US" dirty="0" smtClean="0"/>
                        <a:t>$20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9745919"/>
                  </a:ext>
                </a:extLst>
              </a:tr>
              <a:tr h="398537">
                <a:tc>
                  <a:txBody>
                    <a:bodyPr/>
                    <a:lstStyle/>
                    <a:p>
                      <a:r>
                        <a:rPr lang="ru-RU" dirty="0" smtClean="0"/>
                        <a:t>Протоколы передачи данных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SCSI, SSA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CIFS, HTTP, NFS, FTP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SCSI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2944133"/>
                  </a:ext>
                </a:extLst>
              </a:tr>
              <a:tr h="398537">
                <a:tc>
                  <a:txBody>
                    <a:bodyPr/>
                    <a:lstStyle/>
                    <a:p>
                      <a:r>
                        <a:rPr lang="ru-RU" dirty="0" smtClean="0"/>
                        <a:t>Скорость</a:t>
                      </a:r>
                      <a:r>
                        <a:rPr lang="ru-RU" baseline="0" dirty="0" smtClean="0"/>
                        <a:t> передачи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Несколько сот МБ</a:t>
                      </a:r>
                      <a:r>
                        <a:rPr lang="en-US" dirty="0" smtClean="0"/>
                        <a:t>/</a:t>
                      </a:r>
                      <a:r>
                        <a:rPr lang="ru-RU" dirty="0" smtClean="0"/>
                        <a:t>с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 менее 100 МБ</a:t>
                      </a:r>
                      <a:r>
                        <a:rPr lang="en-US" dirty="0" smtClean="0"/>
                        <a:t>/</a:t>
                      </a:r>
                      <a:r>
                        <a:rPr lang="ru-RU" dirty="0" smtClean="0"/>
                        <a:t>с на один порт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До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1 Гб</a:t>
                      </a:r>
                      <a:r>
                        <a:rPr lang="en-US" dirty="0" smtClean="0"/>
                        <a:t>/</a:t>
                      </a:r>
                      <a:r>
                        <a:rPr lang="ru-RU" dirty="0" smtClean="0"/>
                        <a:t>с</a:t>
                      </a:r>
                      <a:r>
                        <a:rPr lang="ru-RU" baseline="0" dirty="0" smtClean="0"/>
                        <a:t> на один порт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1418182"/>
                  </a:ext>
                </a:extLst>
              </a:tr>
              <a:tr h="398537">
                <a:tc>
                  <a:txBody>
                    <a:bodyPr/>
                    <a:lstStyle/>
                    <a:p>
                      <a:r>
                        <a:rPr lang="ru-RU" dirty="0" smtClean="0"/>
                        <a:t>Сетевые протоколы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SCSI </a:t>
                      </a:r>
                      <a:r>
                        <a:rPr lang="ru-RU" dirty="0" smtClean="0"/>
                        <a:t>интерфейс сервера, сетевой протокол неприемлем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TCP/IP </a:t>
                      </a:r>
                      <a:r>
                        <a:rPr lang="ru-RU" dirty="0" smtClean="0"/>
                        <a:t>через </a:t>
                      </a:r>
                      <a:r>
                        <a:rPr lang="en-US" dirty="0" smtClean="0"/>
                        <a:t>Ethernet, FDDI, ATM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Fibre</a:t>
                      </a:r>
                      <a:r>
                        <a:rPr lang="en-US" dirty="0" smtClean="0"/>
                        <a:t> Channel, Gigabit Ethernet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869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25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8908" y="357173"/>
            <a:ext cx="7882599" cy="795801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Конфигурирование</a:t>
            </a:r>
            <a:endParaRPr lang="ru-RU" sz="4800" b="1" dirty="0">
              <a:ln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z="2000" b="1" smtClean="0">
                <a:solidFill>
                  <a:schemeClr val="accent1">
                    <a:lumMod val="50000"/>
                  </a:schemeClr>
                </a:solidFill>
              </a:rPr>
              <a:t>7</a:t>
            </a:fld>
            <a:endParaRPr lang="ru-RU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908" y="1865700"/>
            <a:ext cx="81911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общем смысле конфигурирование СХД описывается достаточно простыми этапами: </a:t>
            </a:r>
            <a:endParaRPr lang="ru-RU" dirty="0" smtClean="0"/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Определение, </a:t>
            </a:r>
            <a:r>
              <a:rPr lang="ru-RU" b="1" dirty="0"/>
              <a:t>как много различных групп дисков </a:t>
            </a:r>
            <a:r>
              <a:rPr lang="ru-RU" b="1" dirty="0" smtClean="0"/>
              <a:t>необходимо </a:t>
            </a:r>
            <a:r>
              <a:rPr lang="ru-RU" b="1" dirty="0"/>
              <a:t>и необходимо ли вообще деление на дисковые группы. </a:t>
            </a:r>
            <a:r>
              <a:rPr lang="ru-RU" dirty="0"/>
              <a:t>Различные физические группы дисков создают в очень специфических ситуациях - например, необходимо регулярно менять диски, на которые делается </a:t>
            </a:r>
            <a:r>
              <a:rPr lang="ru-RU" dirty="0" err="1"/>
              <a:t>backup</a:t>
            </a:r>
            <a:r>
              <a:rPr lang="ru-RU" dirty="0"/>
              <a:t> чего-либо. Для подавляющего большинства задач следует создавать одну дисковую группу из всех дисков системы хранения.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Создание дисковой группы (групп).</a:t>
            </a:r>
            <a:r>
              <a:rPr lang="ru-RU" dirty="0" smtClean="0"/>
              <a:t> </a:t>
            </a:r>
            <a:r>
              <a:rPr lang="ru-RU" dirty="0"/>
              <a:t>На этом этапе следует решить, есть ли необходимость </a:t>
            </a:r>
            <a:r>
              <a:rPr lang="ru-RU" dirty="0" smtClean="0"/>
              <a:t>в </a:t>
            </a:r>
            <a:r>
              <a:rPr lang="ru-RU" dirty="0"/>
              <a:t>горячем резервировании дисков на случай возможного выхода какого-либо диска из строя.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493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8908" y="357173"/>
            <a:ext cx="7882599" cy="795801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Конфигурирование</a:t>
            </a:r>
            <a:endParaRPr lang="ru-RU" sz="4800" b="1" dirty="0">
              <a:ln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z="2000" b="1" smtClean="0">
                <a:solidFill>
                  <a:schemeClr val="accent1">
                    <a:lumMod val="50000"/>
                  </a:schemeClr>
                </a:solidFill>
              </a:rPr>
              <a:t>8</a:t>
            </a:fld>
            <a:endParaRPr lang="ru-RU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886" y="1702410"/>
            <a:ext cx="84581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Создание логического диска </a:t>
            </a:r>
            <a:r>
              <a:rPr lang="ru-RU" b="1" dirty="0"/>
              <a:t>(</a:t>
            </a:r>
            <a:r>
              <a:rPr lang="ru-RU" b="1" dirty="0" smtClean="0"/>
              <a:t>дисков). </a:t>
            </a:r>
            <a:r>
              <a:rPr lang="ru-RU" dirty="0"/>
              <a:t>Логический диск в отличие от дисковой группы может быть экспортирован во внешний мир как самостоятельно адресуемый, т.е. ему может быть присвоен LUN. Иными словами, для хост-компьютера логический диск внутри системы хранения может быть представлен как физический.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endParaRPr lang="ru-RU" dirty="0"/>
          </a:p>
        </p:txBody>
      </p:sp>
      <p:pic>
        <p:nvPicPr>
          <p:cNvPr id="6" name="Рисунок 5" descr="C:\Users\nikita\Desktop\SA6651LogStr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1" y="3297466"/>
            <a:ext cx="3646711" cy="29400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391887" y="3297466"/>
            <a:ext cx="470055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Далее все зависит от задачи. Можно объединить несколько логических дисков в том </a:t>
            </a:r>
            <a:r>
              <a:rPr lang="ru-RU" b="1" dirty="0"/>
              <a:t>(</a:t>
            </a:r>
            <a:r>
              <a:rPr lang="ru-RU" b="1" dirty="0" err="1"/>
              <a:t>Volume</a:t>
            </a:r>
            <a:r>
              <a:rPr lang="ru-RU" b="1" dirty="0"/>
              <a:t>) </a:t>
            </a:r>
            <a:r>
              <a:rPr lang="ru-RU" dirty="0"/>
              <a:t>и ему присвоить LUN.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После присвоения </a:t>
            </a:r>
            <a:r>
              <a:rPr lang="ru-RU" b="1" dirty="0"/>
              <a:t>LUN</a:t>
            </a:r>
            <a:r>
              <a:rPr lang="ru-RU" dirty="0"/>
              <a:t> необходимо решить, на какие каналы (порты для </a:t>
            </a:r>
            <a:r>
              <a:rPr lang="ru-RU" dirty="0" err="1"/>
              <a:t>Fibre</a:t>
            </a:r>
            <a:r>
              <a:rPr lang="ru-RU" dirty="0"/>
              <a:t> </a:t>
            </a:r>
            <a:r>
              <a:rPr lang="ru-RU" dirty="0" err="1"/>
              <a:t>Channel</a:t>
            </a:r>
            <a:r>
              <a:rPr lang="ru-RU" dirty="0"/>
              <a:t>) следует отображать (</a:t>
            </a:r>
            <a:r>
              <a:rPr lang="ru-RU" dirty="0" err="1"/>
              <a:t>мапировать</a:t>
            </a:r>
            <a:r>
              <a:rPr lang="ru-RU" dirty="0"/>
              <a:t>) логический диск (диски) или том. Другими словами, нужно "подсоединить" каждый логический диск, он же LUN, к нужному каналу устройства хранения.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560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8908" y="357173"/>
            <a:ext cx="7882599" cy="795801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Управление</a:t>
            </a:r>
            <a:endParaRPr lang="ru-RU" sz="4800" b="1" dirty="0">
              <a:ln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z="2000" b="1" smtClean="0">
                <a:solidFill>
                  <a:schemeClr val="accent1">
                    <a:lumMod val="50000"/>
                  </a:schemeClr>
                </a:solidFill>
              </a:rPr>
              <a:t>9</a:t>
            </a:fld>
            <a:endParaRPr lang="ru-RU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908" y="1833038"/>
            <a:ext cx="819117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процессе эксплуатации часто возникает необходимость изменения параметров собственно системы хранения "на лету", т.е. в "горячем" режиме, без выключения или перезагрузки системы.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i="1" dirty="0"/>
              <a:t>Перенос RAID из одной системы хранения в </a:t>
            </a:r>
            <a:r>
              <a:rPr lang="ru-RU" b="1" i="1" dirty="0" smtClean="0"/>
              <a:t>другую - </a:t>
            </a:r>
            <a:r>
              <a:rPr lang="ru-RU" dirty="0"/>
              <a:t>н</a:t>
            </a:r>
            <a:r>
              <a:rPr lang="ru-RU" dirty="0" smtClean="0"/>
              <a:t>апример</a:t>
            </a:r>
            <a:r>
              <a:rPr lang="ru-RU" dirty="0"/>
              <a:t>, есть в системе хранения RAID 8 дисков и есть необходимость перенести эти 8 дисков в другую аналогичную систему хранения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1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i="1" dirty="0"/>
              <a:t>Расширение емкости системы </a:t>
            </a:r>
            <a:r>
              <a:rPr lang="ru-RU" b="1" i="1" dirty="0" smtClean="0"/>
              <a:t>хранения - </a:t>
            </a:r>
            <a:r>
              <a:rPr lang="ru-RU" dirty="0" smtClean="0"/>
              <a:t>реализуется </a:t>
            </a:r>
            <a:r>
              <a:rPr lang="ru-RU" dirty="0"/>
              <a:t>такая задача достаточно просто - последовательно заменяете один диск за другим, а по завершении процесса указываете системе к какому логическому диску присоединить появившееся свободное пространство </a:t>
            </a:r>
            <a:r>
              <a:rPr lang="ru-RU" dirty="0" smtClean="0"/>
              <a:t>(</a:t>
            </a:r>
            <a:r>
              <a:rPr lang="en-US" b="1" dirty="0" smtClean="0"/>
              <a:t>Free Chunk</a:t>
            </a:r>
            <a:r>
              <a:rPr lang="ru-RU" dirty="0" smtClean="0"/>
              <a:t>).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i="1" dirty="0"/>
              <a:t>Изменение уровня </a:t>
            </a:r>
            <a:r>
              <a:rPr lang="ru-RU" b="1" i="1" dirty="0" smtClean="0"/>
              <a:t>RAID</a:t>
            </a:r>
            <a:r>
              <a:rPr lang="en-US" b="1" i="1" dirty="0" smtClean="0"/>
              <a:t> </a:t>
            </a:r>
            <a:r>
              <a:rPr lang="en-US" i="1" dirty="0" smtClean="0"/>
              <a:t>- </a:t>
            </a:r>
            <a:r>
              <a:rPr lang="ru-RU" dirty="0" smtClean="0"/>
              <a:t>современные </a:t>
            </a:r>
            <a:r>
              <a:rPr lang="ru-RU" dirty="0"/>
              <a:t>системы хранения позволяют изменить уровень RAID без потери данных, что очень удобно.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093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1511</TotalTime>
  <Words>733</Words>
  <Application>Microsoft Office PowerPoint</Application>
  <PresentationFormat>Экран (4:3)</PresentationFormat>
  <Paragraphs>125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Презентация PowerPoint</vt:lpstr>
      <vt:lpstr>Общие сведения</vt:lpstr>
      <vt:lpstr>Система хранения данных DAS</vt:lpstr>
      <vt:lpstr>Система хранения данных NAS</vt:lpstr>
      <vt:lpstr>Система хранения данных SAN</vt:lpstr>
      <vt:lpstr>Сравнительная таблица</vt:lpstr>
      <vt:lpstr>Конфигурирование</vt:lpstr>
      <vt:lpstr>Конфигурирование</vt:lpstr>
      <vt:lpstr>Управление</vt:lpstr>
      <vt:lpstr>Настройка в vSphere 6</vt:lpstr>
      <vt:lpstr>Настройка в vSphere 6</vt:lpstr>
      <vt:lpstr>Настройка в vSphere 6</vt:lpstr>
      <vt:lpstr>Настройка в vSphere 6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Павел</dc:creator>
  <cp:lastModifiedBy>nikita</cp:lastModifiedBy>
  <cp:revision>243</cp:revision>
  <dcterms:created xsi:type="dcterms:W3CDTF">2014-11-21T11:00:06Z</dcterms:created>
  <dcterms:modified xsi:type="dcterms:W3CDTF">2017-12-17T17:00:34Z</dcterms:modified>
</cp:coreProperties>
</file>