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286" r:id="rId3"/>
    <p:sldId id="287" r:id="rId4"/>
    <p:sldId id="289" r:id="rId5"/>
    <p:sldId id="295" r:id="rId6"/>
    <p:sldId id="290" r:id="rId7"/>
    <p:sldId id="291" r:id="rId8"/>
    <p:sldId id="296" r:id="rId9"/>
    <p:sldId id="299" r:id="rId10"/>
    <p:sldId id="292" r:id="rId11"/>
    <p:sldId id="297" r:id="rId12"/>
    <p:sldId id="293" r:id="rId13"/>
    <p:sldId id="298" r:id="rId14"/>
    <p:sldId id="300" r:id="rId15"/>
  </p:sldIdLst>
  <p:sldSz cx="9144000" cy="5143500" type="screen16x9"/>
  <p:notesSz cx="6858000" cy="9144000"/>
  <p:embeddedFontLs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ISOCP" panose="00000400000000000000" pitchFamily="2" charset="0"/>
      <p:regular r:id="rId22"/>
    </p:embeddedFont>
    <p:embeddedFont>
      <p:font typeface="PT Sans" panose="020B0503020203020204" pitchFamily="34" charset="-52"/>
      <p:regular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401CED-5128-4D6B-8EBB-229D06BC8D0C}">
  <a:tblStyle styleId="{A3401CED-5128-4D6B-8EBB-229D06BC8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94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7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38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4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0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0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02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7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1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49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9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44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 smtClean="0">
                <a:solidFill>
                  <a:srgbClr val="3F51B5"/>
                </a:solidFill>
              </a:rPr>
              <a:t>кукушкиного</a:t>
            </a:r>
            <a:br>
              <a:rPr lang="ru-RU" dirty="0" smtClean="0">
                <a:solidFill>
                  <a:srgbClr val="3F51B5"/>
                </a:solidFill>
              </a:rPr>
            </a:br>
            <a:r>
              <a:rPr lang="ru-RU" dirty="0" smtClean="0">
                <a:solidFill>
                  <a:srgbClr val="3F51B5"/>
                </a:solidFill>
              </a:rPr>
              <a:t>поиска</a:t>
            </a:r>
            <a:endParaRPr lang="ru-RU" dirty="0">
              <a:solidFill>
                <a:srgbClr val="3F51B5"/>
              </a:solidFill>
            </a:endParaRPr>
          </a:p>
        </p:txBody>
      </p:sp>
      <p:sp>
        <p:nvSpPr>
          <p:cNvPr id="18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617029" y="3338977"/>
            <a:ext cx="3162167" cy="1031700"/>
          </a:xfrm>
        </p:spPr>
        <p:txBody>
          <a:bodyPr/>
          <a:lstStyle/>
          <a:p>
            <a:r>
              <a:rPr lang="ru-RU" dirty="0" smtClean="0"/>
              <a:t>Кириллов Н. Д.</a:t>
            </a:r>
            <a:r>
              <a:rPr lang="en-US" dirty="0" smtClean="0"/>
              <a:t>  </a:t>
            </a:r>
            <a:r>
              <a:rPr lang="ru-RU" dirty="0" smtClean="0"/>
              <a:t>Мк-20 </a:t>
            </a:r>
          </a:p>
          <a:p>
            <a:r>
              <a:rPr lang="ru-RU" dirty="0" smtClean="0"/>
              <a:t>РХТУ им. Д. И. Менделеева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4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Применение алгоритма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5" name="Google Shape;118;p18"/>
          <p:cNvSpPr txBox="1">
            <a:spLocks/>
          </p:cNvSpPr>
          <p:nvPr/>
        </p:nvSpPr>
        <p:spPr>
          <a:xfrm>
            <a:off x="838250" y="1327125"/>
            <a:ext cx="5893476" cy="3131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/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Базовый алгоритм применяется в задачах оптимизации с вещественными переменными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endParaRPr lang="ru-RU" dirty="0"/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Благодаря модификациям и гибридизациям алгоритм применяется в различных областях: медицине, кластеризации и интеллектуальном анализе данных, распознавании изображений,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логистики, а также в инженерном применении и др.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0999" y="560378"/>
            <a:ext cx="5124371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Модификация и гибридизация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18;p18"/>
              <p:cNvSpPr txBox="1">
                <a:spLocks/>
              </p:cNvSpPr>
              <p:nvPr/>
            </p:nvSpPr>
            <p:spPr>
              <a:xfrm>
                <a:off x="838250" y="961169"/>
                <a:ext cx="6093774" cy="40985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ru-RU" dirty="0" smtClean="0"/>
              </a:p>
              <a:p>
                <a:pPr marL="285750" indent="-285750">
                  <a:spcAft>
                    <a:spcPts val="600"/>
                  </a:spcAft>
                  <a:buClr>
                    <a:srgbClr val="3F51B5"/>
                  </a:buClr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Модификация с использованием бинарных переменных: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3F51B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PT Sans" panose="020B0503020203020204" pitchFamily="34" charset="-52"/>
                                      <a:cs typeface="ISOCP" panose="000004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PT Sans" panose="020B0503020203020204" pitchFamily="34" charset="-52"/>
                                      <a:cs typeface="ISOCP" panose="00000400000000000000" pitchFamily="2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PT Sans" panose="020B0503020203020204" pitchFamily="34" charset="-52"/>
                                      <a:cs typeface="ISOCP" panose="00000400000000000000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⟵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PT Sans" panose="020B0503020203020204" pitchFamily="34" charset="-52"/>
                                  <a:cs typeface="ISOCP" panose="00000400000000000000" pitchFamily="2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PT Sans" panose="020B0503020203020204" pitchFamily="34" charset="-52"/>
                                      <a:cs typeface="ISOCP" panose="00000400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PT Sans" panose="020B0503020203020204" pitchFamily="34" charset="-52"/>
                                          <a:cs typeface="ISOCP" panose="00000400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PT Sans" panose="020B0503020203020204" pitchFamily="34" charset="-52"/>
                                          <a:cs typeface="ISOCP" panose="00000400000000000000" pitchFamily="2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PT Sans" panose="020B0503020203020204" pitchFamily="34" charset="-52"/>
                                          <a:cs typeface="ISOCP" panose="00000400000000000000" pitchFamily="2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ISOCP" panose="00000400000000000000" pitchFamily="2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rgbClr val="3F51B5"/>
                  </a:buClr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Модификация с использованием переменных значений вероятности</a:t>
                </a:r>
                <a:r>
                  <a:rPr lang="en-US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.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В целях диверсификации на ранних этапах рекомендуется использовать большие значения, на завершающих этапах – меньшие: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3F51B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𝑚𝑎𝑥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 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𝑚𝑎𝑥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 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𝑖𝑛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rgbClr val="3F51B5"/>
                  </a:buClr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Модификация с учетом лучших решений в полетах Леви:</a:t>
                </a:r>
              </a:p>
              <a:p>
                <a:pPr>
                  <a:spcBef>
                    <a:spcPts val="600"/>
                  </a:spcBef>
                  <a:buClr>
                    <a:srgbClr val="3F51B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T Sans" panose="020B0503020203020204" pitchFamily="34" charset="-52"/>
                              <a:cs typeface="ISOCP" panose="000004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PT Sans" panose="020B0503020203020204" pitchFamily="34" charset="-52"/>
                          <a:cs typeface="ISOCP" panose="00000400000000000000" pitchFamily="2" charset="0"/>
                        </a:rPr>
                        <m:t>(0;1)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∙(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𝑏𝑒𝑠𝑡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−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Clr>
                    <a:srgbClr val="3F51B5"/>
                  </a:buClr>
                  <a:buFont typeface="Arial" panose="020B0604020202020204" pitchFamily="34" charset="0"/>
                  <a:buChar char="•"/>
                </a:pPr>
                <a:endParaRPr lang="ru-RU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Clr>
                    <a:srgbClr val="3F51B5"/>
                  </a:buClr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Гибридизация происходит с другими алгоритмами: генетическим алгоритмом, алгоритмом роя частиц.</a:t>
                </a:r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endParaRPr lang="ru-RU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</p:txBody>
          </p:sp>
        </mc:Choice>
        <mc:Fallback xmlns="">
          <p:sp>
            <p:nvSpPr>
              <p:cNvPr id="5" name="Google Shape;118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50" y="961169"/>
                <a:ext cx="6093774" cy="4098522"/>
              </a:xfrm>
              <a:prstGeom prst="rect">
                <a:avLst/>
              </a:prstGeom>
              <a:blipFill>
                <a:blip r:embed="rId3"/>
                <a:stretch>
                  <a:fillRect l="-200" r="-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9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Выводы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5" name="Google Shape;118;p18"/>
          <p:cNvSpPr txBox="1">
            <a:spLocks/>
          </p:cNvSpPr>
          <p:nvPr/>
        </p:nvSpPr>
        <p:spPr>
          <a:xfrm>
            <a:off x="838249" y="1109222"/>
            <a:ext cx="6372448" cy="3131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/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Достоинством алгоритма кукушкиного поиска является небольшое число настраиваемых параметров и использование в качестве генерирующей функции полетов Леви.</a:t>
            </a: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При оптимизации тестовых функций алгоритм при правильных настройках показал 100% вероятность нахождения глобального оптимума</a:t>
            </a: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У алгоритма большое число модификации и множество задач, решенных с помощью гибридизаций, что делает метод еще более перспективным к использованию в различных областях</a:t>
            </a: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Недостатком можно выделить отсутствие информации в русскоязычных источниках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Библиографический список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5" name="Google Shape;118;p18"/>
          <p:cNvSpPr txBox="1">
            <a:spLocks/>
          </p:cNvSpPr>
          <p:nvPr/>
        </p:nvSpPr>
        <p:spPr>
          <a:xfrm>
            <a:off x="618309" y="1353248"/>
            <a:ext cx="6653348" cy="367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US" sz="1200" dirty="0" err="1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Shehab</a:t>
            </a:r>
            <a:r>
              <a:rPr lang="en-US" sz="1200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M., </a:t>
            </a:r>
            <a:r>
              <a:rPr lang="en-US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Khader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A. T., Al-</a:t>
            </a:r>
            <a:r>
              <a:rPr lang="en-US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Betar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M. A. A survey on applications and variants of the cuckoo search algorithm //Applied Soft Computing. – 2017. – Т. 61. – С. 1041-1059</a:t>
            </a:r>
            <a:r>
              <a:rPr lang="en-US" sz="1200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.</a:t>
            </a:r>
            <a:endParaRPr lang="ru-RU" sz="1200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AutoNum type="arabicPeriod"/>
            </a:pPr>
            <a:endParaRPr lang="ru-RU" sz="1200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Yang X. S., Deb S. Engineering </a:t>
            </a:r>
            <a:r>
              <a:rPr lang="en-US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optimisation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by cuckoo search //</a:t>
            </a:r>
            <a:r>
              <a:rPr lang="en-US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arXiv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preprint arXiv:1005.2908. – 2010</a:t>
            </a:r>
            <a:r>
              <a:rPr lang="en-US" sz="1200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.</a:t>
            </a:r>
            <a:endParaRPr lang="ru-RU" sz="1200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Font typeface="Arial"/>
              <a:buAutoNum type="arabicPeriod"/>
            </a:pPr>
            <a:endParaRPr lang="ru-RU" sz="1200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Ахмедова Ш. А. К., </a:t>
            </a: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Семенкин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Е. С. Новый коллективный метод оптимизации на основе кооперации бионических алгоритмов //Вестник Сибирского государственного аэрокосмического университета им. академика МФ </a:t>
            </a: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Решетнева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. – 2013. – №. 4 (50</a:t>
            </a:r>
            <a:r>
              <a:rPr lang="ru-RU" sz="1200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).</a:t>
            </a:r>
          </a:p>
          <a:p>
            <a:pPr marL="342900" indent="-342900">
              <a:buFont typeface="Arial"/>
              <a:buAutoNum type="arabicPeriod"/>
            </a:pPr>
            <a:endParaRPr lang="ru-RU" sz="1200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Бенза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Н. Н. Алгоритм поиска кукушки для решения задачи глобальной безусловной оптимизации# 09, сентябрь 2012. – 2012</a:t>
            </a:r>
            <a:r>
              <a:rPr lang="ru-RU" sz="1200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.</a:t>
            </a:r>
          </a:p>
          <a:p>
            <a:pPr marL="342900" indent="-342900">
              <a:buFont typeface="Arial"/>
              <a:buAutoNum type="arabicPeriod"/>
            </a:pPr>
            <a:endParaRPr lang="ru-RU" sz="1200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Алсагарова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Е.В. </a:t>
            </a: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Метаэвристические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методы оптимизации в экономике // Экономика. Право. Менеджмент: сборник трудов молодых исследователей БГУ - 2014. - Выпуск 1(1) [Электронный ресурс]. URL: http://izdatelstvo.isea.ru/epm/ archive.aspx? </a:t>
            </a: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id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=1 (дата обращения: 17.04.2016). </a:t>
            </a:r>
            <a:b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</a:b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/>
            </a:r>
            <a:b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</a:br>
            <a:endParaRPr lang="en-US" sz="1200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 smtClean="0">
                <a:solidFill>
                  <a:srgbClr val="3F51B5"/>
                </a:solidFill>
              </a:rPr>
              <a:t>кукушкиного</a:t>
            </a:r>
            <a:br>
              <a:rPr lang="ru-RU" dirty="0" smtClean="0">
                <a:solidFill>
                  <a:srgbClr val="3F51B5"/>
                </a:solidFill>
              </a:rPr>
            </a:br>
            <a:r>
              <a:rPr lang="ru-RU" dirty="0" smtClean="0">
                <a:solidFill>
                  <a:srgbClr val="3F51B5"/>
                </a:solidFill>
              </a:rPr>
              <a:t>поиска</a:t>
            </a:r>
            <a:endParaRPr lang="ru-RU" dirty="0">
              <a:solidFill>
                <a:srgbClr val="3F51B5"/>
              </a:solidFill>
            </a:endParaRPr>
          </a:p>
        </p:txBody>
      </p:sp>
      <p:sp>
        <p:nvSpPr>
          <p:cNvPr id="18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617029" y="3338977"/>
            <a:ext cx="3162167" cy="1031700"/>
          </a:xfrm>
        </p:spPr>
        <p:txBody>
          <a:bodyPr/>
          <a:lstStyle/>
          <a:p>
            <a:r>
              <a:rPr lang="ru-RU" dirty="0" smtClean="0"/>
              <a:t>Кириллов Н. Д.</a:t>
            </a:r>
            <a:r>
              <a:rPr lang="en-US" dirty="0" smtClean="0"/>
              <a:t>  </a:t>
            </a:r>
            <a:r>
              <a:rPr lang="ru-RU" dirty="0" smtClean="0"/>
              <a:t>Мк-20 </a:t>
            </a:r>
          </a:p>
          <a:p>
            <a:r>
              <a:rPr lang="ru-RU" dirty="0" smtClean="0"/>
              <a:t>РХТУ им. Д. И. Менделеева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0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Природная интерпретация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Известен факт, что некоторые виды кукушек подбрасывают свои яйца в гнезда других птиц.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«Приемные родители» могут как выбросить чужое яйцо, так и принять нового птенца и заботиться о нем.</a:t>
            </a: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2885780"/>
            <a:ext cx="2743200" cy="18379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6" y="2885780"/>
            <a:ext cx="2630330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Рождение </a:t>
            </a: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алгоритма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24" y="1422734"/>
            <a:ext cx="1575362" cy="1933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59" y="1422734"/>
            <a:ext cx="2899955" cy="1931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Google Shape;118;p18"/>
          <p:cNvSpPr txBox="1">
            <a:spLocks/>
          </p:cNvSpPr>
          <p:nvPr/>
        </p:nvSpPr>
        <p:spPr>
          <a:xfrm>
            <a:off x="838250" y="3669736"/>
            <a:ext cx="5780606" cy="684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Алгоритм был создан в 2009 году учеными Янгом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(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Xin-She 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Yang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) и </a:t>
            </a:r>
            <a:r>
              <a:rPr lang="ru-RU" dirty="0" err="1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Дебом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(</a:t>
            </a:r>
            <a:r>
              <a:rPr lang="en-US" dirty="0" err="1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Suash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Deb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)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ru-RU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smtClean="0">
                <a:latin typeface="PT Sans" panose="020B0503020203020204" pitchFamily="34" charset="-52"/>
                <a:ea typeface="PT Sans" panose="020B0503020203020204" pitchFamily="34" charset="-52"/>
              </a:rPr>
              <a:t>Формализация </a:t>
            </a:r>
            <a:r>
              <a:rPr lang="ru-RU" sz="2800" smtClean="0">
                <a:latin typeface="PT Sans" panose="020B0503020203020204" pitchFamily="34" charset="-52"/>
                <a:ea typeface="PT Sans" panose="020B0503020203020204" pitchFamily="34" charset="-52"/>
              </a:rPr>
              <a:t>алгоритма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5" name="Google Shape;118;p18"/>
          <p:cNvSpPr txBox="1">
            <a:spLocks/>
          </p:cNvSpPr>
          <p:nvPr/>
        </p:nvSpPr>
        <p:spPr>
          <a:xfrm>
            <a:off x="838250" y="1327125"/>
            <a:ext cx="5893476" cy="3131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/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Каждое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яйцо в гнезде представляет собой решение, а яйцо кукушки - новое решение. Цель заключается в использовании новых и потенциально лучших решений (кукушкиных), чтобы заменить менее хорошие решения в гнездах. </a:t>
            </a:r>
            <a:endParaRPr lang="ru-RU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endParaRPr lang="ru-RU" dirty="0"/>
          </a:p>
          <a:p>
            <a:pPr marL="285750" indent="-285750">
              <a:buClr>
                <a:srgbClr val="3F51B5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В простейшей форме алгоритма в каждом гнезде находится по одному яйцу. Алгоритм может быть расширен для более сложных случаев, когда в каждом из гнезд находится более одного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яйца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, представляющих некоторое множество решений. </a:t>
            </a:r>
          </a:p>
        </p:txBody>
      </p:sp>
    </p:spTree>
    <p:extLst>
      <p:ext uri="{BB962C8B-B14F-4D97-AF65-F5344CB8AC3E}">
        <p14:creationId xmlns:p14="http://schemas.microsoft.com/office/powerpoint/2010/main" val="6716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Правила алгоритма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8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9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10" name="Google Shape;118;p18"/>
          <p:cNvSpPr txBox="1">
            <a:spLocks/>
          </p:cNvSpPr>
          <p:nvPr/>
        </p:nvSpPr>
        <p:spPr>
          <a:xfrm>
            <a:off x="838250" y="1327125"/>
            <a:ext cx="5893476" cy="3131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18;p18"/>
              <p:cNvSpPr txBox="1">
                <a:spLocks/>
              </p:cNvSpPr>
              <p:nvPr/>
            </p:nvSpPr>
            <p:spPr>
              <a:xfrm>
                <a:off x="838250" y="1631929"/>
                <a:ext cx="5893476" cy="31316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 smtClean="0">
                    <a:solidFill>
                      <a:srgbClr val="3F51B5"/>
                    </a:solidFill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1.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Каждая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кукушка откладывает одно яйцо за одну эпоху в случайно</a:t>
                </a:r>
              </a:p>
              <a:p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выбранное гнездо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.</a:t>
                </a:r>
                <a:endParaRPr lang="en-US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r>
                  <a:rPr lang="en-US" dirty="0" smtClean="0">
                    <a:solidFill>
                      <a:srgbClr val="3F51B5"/>
                    </a:solidFill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2.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Лучшие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гнезда с яйцами «высокого качества» (то есть с лучшими</a:t>
                </a:r>
              </a:p>
              <a:p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значениями целевой функции) переходят в следующее поколение.</a:t>
                </a:r>
              </a:p>
              <a:p>
                <a:endParaRPr lang="ru-RU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r>
                  <a:rPr lang="en-US" dirty="0" smtClean="0">
                    <a:solidFill>
                      <a:srgbClr val="3F51B5"/>
                    </a:solidFill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3.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Число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доступных гнезд фиксировано, а яйцо кукушки может быть обнаружено хозяином гнезда с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вероятностью </a:t>
                </a:r>
                <a:r>
                  <a:rPr lang="en-US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Pa ∈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PT Sans" panose="020B0503020203020204" pitchFamily="34" charset="-52"/>
                        <a:cs typeface="ISOCP" panose="00000400000000000000" pitchFamily="2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(0, 1)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.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Обнаруженные решения исключаются из дальнейшего рассмотрения.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Google Shape;118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50" y="1631929"/>
                <a:ext cx="5893476" cy="3131659"/>
              </a:xfrm>
              <a:prstGeom prst="rect">
                <a:avLst/>
              </a:prstGeom>
              <a:blipFill>
                <a:blip r:embed="rId3"/>
                <a:stretch>
                  <a:fillRect l="-311" r="-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1057693" y="315182"/>
            <a:ext cx="7082256" cy="4579548"/>
          </a:xfrm>
        </p:spPr>
        <p:txBody>
          <a:bodyPr/>
          <a:lstStyle/>
          <a:p>
            <a:pPr marL="10160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begin </a:t>
            </a:r>
            <a:endParaRPr lang="en-US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Генерация </a:t>
            </a:r>
            <a:r>
              <a:rPr lang="ru-RU" sz="1400" i="1" dirty="0">
                <a:solidFill>
                  <a:schemeClr val="bg1"/>
                </a:solidFill>
              </a:rPr>
              <a:t>начальной популяции n гнезд x</a:t>
            </a:r>
            <a:r>
              <a:rPr lang="ru-RU" sz="1400" i="1" baseline="-25000" dirty="0">
                <a:solidFill>
                  <a:schemeClr val="bg1"/>
                </a:solidFill>
              </a:rPr>
              <a:t>j</a:t>
            </a:r>
            <a:r>
              <a:rPr lang="ru-RU" sz="1400" i="1" dirty="0">
                <a:solidFill>
                  <a:schemeClr val="bg1"/>
                </a:solidFill>
              </a:rPr>
              <a:t>, (j=1,2,...,n)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while </a:t>
            </a:r>
            <a:r>
              <a:rPr lang="en-US" sz="1400" i="1" dirty="0">
                <a:solidFill>
                  <a:schemeClr val="bg1"/>
                </a:solidFill>
              </a:rPr>
              <a:t>(</a:t>
            </a:r>
            <a:r>
              <a:rPr lang="ru-RU" sz="1400" i="1" dirty="0">
                <a:solidFill>
                  <a:schemeClr val="bg1"/>
                </a:solidFill>
              </a:rPr>
              <a:t>критерий </a:t>
            </a:r>
            <a:r>
              <a:rPr lang="ru-RU" sz="1400" i="1" dirty="0" smtClean="0">
                <a:solidFill>
                  <a:schemeClr val="bg1"/>
                </a:solidFill>
              </a:rPr>
              <a:t>остановки) </a:t>
            </a:r>
            <a:endParaRPr lang="ru-RU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Случайным образом поместить кукушку в точку x</a:t>
            </a:r>
            <a:r>
              <a:rPr lang="ru-RU" sz="1400" i="1" baseline="-25000" dirty="0" smtClean="0">
                <a:solidFill>
                  <a:schemeClr val="bg1"/>
                </a:solidFill>
              </a:rPr>
              <a:t>i</a:t>
            </a:r>
            <a:r>
              <a:rPr lang="ru-RU" sz="1400" dirty="0" smtClean="0">
                <a:solidFill>
                  <a:schemeClr val="bg1"/>
                </a:solidFill>
              </a:rPr>
              <a:t>, </a:t>
            </a:r>
            <a:r>
              <a:rPr lang="ru-RU" sz="1400" i="1" dirty="0" smtClean="0">
                <a:solidFill>
                  <a:schemeClr val="bg1"/>
                </a:solidFill>
              </a:rPr>
              <a:t>выполняя 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ru-RU" sz="1400" i="1" dirty="0" smtClean="0">
                <a:solidFill>
                  <a:schemeClr val="bg1"/>
                </a:solidFill>
              </a:rPr>
              <a:t>полеты Леви</a:t>
            </a:r>
            <a:r>
              <a:rPr lang="ru-RU" sz="1400" dirty="0" smtClean="0">
                <a:solidFill>
                  <a:schemeClr val="bg1"/>
                </a:solidFill>
              </a:rPr>
              <a:t>; </a:t>
            </a: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Случайным образом выбрать гнездо j среди n	гнезд</a:t>
            </a:r>
            <a:r>
              <a:rPr lang="ru-RU" sz="1400" dirty="0" smtClean="0">
                <a:solidFill>
                  <a:schemeClr val="bg1"/>
                </a:solidFill>
              </a:rPr>
              <a:t>; </a:t>
            </a: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</a:t>
            </a:r>
            <a:r>
              <a:rPr lang="en-US" sz="1400" i="1" dirty="0" smtClean="0">
                <a:solidFill>
                  <a:schemeClr val="bg1"/>
                </a:solidFill>
              </a:rPr>
              <a:t>if ( F</a:t>
            </a:r>
            <a:r>
              <a:rPr lang="en-US" sz="1400" i="1" baseline="-25000" dirty="0" smtClean="0">
                <a:solidFill>
                  <a:schemeClr val="bg1"/>
                </a:solidFill>
              </a:rPr>
              <a:t>i </a:t>
            </a:r>
            <a:r>
              <a:rPr lang="en-US" sz="1400" i="1" dirty="0" smtClean="0">
                <a:solidFill>
                  <a:schemeClr val="bg1"/>
                </a:solidFill>
              </a:rPr>
              <a:t>&lt; F</a:t>
            </a:r>
            <a:r>
              <a:rPr lang="en-US" sz="1400" i="1" baseline="-25000" dirty="0" smtClean="0">
                <a:solidFill>
                  <a:schemeClr val="bg1"/>
                </a:solidFill>
              </a:rPr>
              <a:t>j </a:t>
            </a:r>
            <a:r>
              <a:rPr lang="en-US" sz="1400" i="1" dirty="0" smtClean="0">
                <a:solidFill>
                  <a:schemeClr val="bg1"/>
                </a:solidFill>
              </a:rPr>
              <a:t>) </a:t>
            </a:r>
            <a:endParaRPr lang="en-US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</a:t>
            </a:r>
            <a:r>
              <a:rPr lang="en-US" sz="1400" i="1" dirty="0" smtClean="0">
                <a:solidFill>
                  <a:schemeClr val="bg1"/>
                </a:solidFill>
              </a:rPr>
              <a:t>	</a:t>
            </a:r>
            <a:r>
              <a:rPr lang="ru-RU" sz="1400" i="1" dirty="0" smtClean="0">
                <a:solidFill>
                  <a:schemeClr val="bg1"/>
                </a:solidFill>
              </a:rPr>
              <a:t>Заменить </a:t>
            </a:r>
            <a:r>
              <a:rPr lang="ru-RU" sz="1400" i="1" dirty="0">
                <a:solidFill>
                  <a:schemeClr val="bg1"/>
                </a:solidFill>
              </a:rPr>
              <a:t>x</a:t>
            </a:r>
            <a:r>
              <a:rPr lang="ru-RU" sz="1400" i="1" baseline="-25000" dirty="0">
                <a:solidFill>
                  <a:schemeClr val="bg1"/>
                </a:solidFill>
              </a:rPr>
              <a:t>j</a:t>
            </a:r>
            <a:r>
              <a:rPr lang="ru-RU" sz="1400" i="1" dirty="0">
                <a:solidFill>
                  <a:schemeClr val="bg1"/>
                </a:solidFill>
              </a:rPr>
              <a:t>, на новое решение x</a:t>
            </a:r>
            <a:r>
              <a:rPr lang="ru-RU" sz="1400" i="1" baseline="-25000" dirty="0">
                <a:solidFill>
                  <a:schemeClr val="bg1"/>
                </a:solidFill>
              </a:rPr>
              <a:t>i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</a:t>
            </a:r>
            <a:r>
              <a:rPr lang="en-US" sz="1400" i="1" dirty="0" smtClean="0">
                <a:solidFill>
                  <a:schemeClr val="bg1"/>
                </a:solidFill>
              </a:rPr>
              <a:t>end </a:t>
            </a:r>
            <a:r>
              <a:rPr lang="en-US" sz="1400" i="1" dirty="0">
                <a:solidFill>
                  <a:schemeClr val="bg1"/>
                </a:solidFill>
              </a:rPr>
              <a:t>if </a:t>
            </a:r>
            <a:endParaRPr lang="en-US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ru-RU" sz="1400" i="1" dirty="0" smtClean="0">
                <a:solidFill>
                  <a:schemeClr val="bg1"/>
                </a:solidFill>
              </a:rPr>
              <a:t>		Часть </a:t>
            </a:r>
            <a:r>
              <a:rPr lang="ru-RU" sz="1400" i="1" dirty="0">
                <a:solidFill>
                  <a:schemeClr val="bg1"/>
                </a:solidFill>
              </a:rPr>
              <a:t>гнезд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i="1" dirty="0">
                <a:solidFill>
                  <a:schemeClr val="bg1"/>
                </a:solidFill>
              </a:rPr>
              <a:t>обнаруженных с вероятностью </a:t>
            </a:r>
            <a:r>
              <a:rPr lang="ru-RU" sz="1400" i="1" dirty="0" smtClean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P</a:t>
            </a:r>
            <a:r>
              <a:rPr lang="ru-RU" sz="1400" i="1" dirty="0" smtClean="0">
                <a:solidFill>
                  <a:schemeClr val="bg1"/>
                </a:solidFill>
              </a:rPr>
              <a:t>a</a:t>
            </a:r>
            <a:r>
              <a:rPr lang="ru-RU" sz="1400" i="1" dirty="0">
                <a:solidFill>
                  <a:schemeClr val="bg1"/>
                </a:solidFill>
              </a:rPr>
              <a:t>, </a:t>
            </a:r>
            <a:r>
              <a:rPr lang="ru-RU" sz="1400" i="1" dirty="0" smtClean="0">
                <a:solidFill>
                  <a:schemeClr val="bg1"/>
                </a:solidFill>
              </a:rPr>
              <a:t> удалить </a:t>
            </a:r>
            <a:r>
              <a:rPr lang="ru-RU" sz="1400" i="1" dirty="0">
                <a:solidFill>
                  <a:schemeClr val="bg1"/>
                </a:solidFill>
              </a:rPr>
              <a:t>из 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ru-RU" sz="1400" i="1" dirty="0" smtClean="0">
                <a:solidFill>
                  <a:schemeClr val="bg1"/>
                </a:solidFill>
              </a:rPr>
              <a:t>популяции </a:t>
            </a:r>
            <a:r>
              <a:rPr lang="ru-RU" sz="1400" i="1" dirty="0">
                <a:solidFill>
                  <a:schemeClr val="bg1"/>
                </a:solidFill>
              </a:rPr>
              <a:t>и </a:t>
            </a:r>
            <a:r>
              <a:rPr lang="ru-RU" sz="1400" i="1" dirty="0" smtClean="0">
                <a:solidFill>
                  <a:schemeClr val="bg1"/>
                </a:solidFill>
              </a:rPr>
              <a:t>построить </a:t>
            </a:r>
            <a:r>
              <a:rPr lang="ru-RU" sz="1400" i="1" dirty="0">
                <a:solidFill>
                  <a:schemeClr val="bg1"/>
                </a:solidFill>
              </a:rPr>
              <a:t>такое </a:t>
            </a:r>
            <a:r>
              <a:rPr lang="ru-RU" sz="1400" i="1" dirty="0" smtClean="0">
                <a:solidFill>
                  <a:schemeClr val="bg1"/>
                </a:solidFill>
              </a:rPr>
              <a:t>же </a:t>
            </a:r>
            <a:r>
              <a:rPr lang="ru-RU" sz="1400" i="1" dirty="0">
                <a:solidFill>
                  <a:schemeClr val="bg1"/>
                </a:solidFill>
              </a:rPr>
              <a:t>число новых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</a:p>
          <a:p>
            <a:pPr marL="101600" indent="0">
              <a:buNone/>
            </a:pP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ru-RU" sz="1400" i="1" dirty="0" smtClean="0">
                <a:solidFill>
                  <a:schemeClr val="bg1"/>
                </a:solidFill>
              </a:rPr>
              <a:t>Сохранить </a:t>
            </a:r>
            <a:r>
              <a:rPr lang="ru-RU" sz="1400" i="1" dirty="0">
                <a:solidFill>
                  <a:schemeClr val="bg1"/>
                </a:solidFill>
              </a:rPr>
              <a:t>лучшее решение(гнездо); </a:t>
            </a:r>
            <a:endParaRPr lang="ru-RU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1400" i="1" dirty="0" smtClean="0">
                <a:solidFill>
                  <a:schemeClr val="bg1"/>
                </a:solidFill>
              </a:rPr>
              <a:t>	end </a:t>
            </a:r>
            <a:r>
              <a:rPr lang="en-US" sz="1400" i="1" dirty="0">
                <a:solidFill>
                  <a:schemeClr val="bg1"/>
                </a:solidFill>
              </a:rPr>
              <a:t>while </a:t>
            </a:r>
            <a:endParaRPr lang="en-US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1400" i="1" dirty="0" smtClean="0">
                <a:solidFill>
                  <a:schemeClr val="bg1"/>
                </a:solidFill>
              </a:rPr>
              <a:t>	</a:t>
            </a:r>
            <a:r>
              <a:rPr lang="ru-RU" sz="1400" i="1" dirty="0" smtClean="0">
                <a:solidFill>
                  <a:schemeClr val="bg1"/>
                </a:solidFill>
              </a:rPr>
              <a:t>Пост-обработка </a:t>
            </a:r>
            <a:r>
              <a:rPr lang="ru-RU" sz="1400" i="1" dirty="0">
                <a:solidFill>
                  <a:schemeClr val="bg1"/>
                </a:solidFill>
              </a:rPr>
              <a:t>результатов и визуализация; </a:t>
            </a:r>
            <a:endParaRPr lang="ru-RU" sz="1400" dirty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end 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</a:p>
          <a:p>
            <a:endParaRPr lang="ru-RU" sz="1400"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1971" y="259978"/>
            <a:ext cx="7100047" cy="457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26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Основные формулы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3" name="Google Shape;118;p18"/>
          <p:cNvSpPr txBox="1">
            <a:spLocks/>
          </p:cNvSpPr>
          <p:nvPr/>
        </p:nvSpPr>
        <p:spPr>
          <a:xfrm>
            <a:off x="838250" y="1205020"/>
            <a:ext cx="5780606" cy="1477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18;p18"/>
              <p:cNvSpPr txBox="1">
                <a:spLocks/>
              </p:cNvSpPr>
              <p:nvPr/>
            </p:nvSpPr>
            <p:spPr>
              <a:xfrm>
                <a:off x="838250" y="1179070"/>
                <a:ext cx="5893476" cy="36715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При создании новых решений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PT Sans" panose="020B0503020203020204" pitchFamily="34" charset="-52"/>
                        <a:cs typeface="ISOCP" panose="00000400000000000000" pitchFamily="2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PT Sans" panose="020B0503020203020204" pitchFamily="34" charset="-52"/>
                        <a:cs typeface="ISOCP" panose="00000400000000000000" pitchFamily="2" charset="0"/>
                      </a:rPr>
                      <m:t> 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для кукушки i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полеты</a:t>
                </a:r>
                <a:r>
                  <a:rPr lang="en-US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Леви осуществляются по формуле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:</a:t>
                </a:r>
                <a:endParaRPr lang="en-US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algn="ctr"/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PT Sans" panose="020B0503020203020204" pitchFamily="34" charset="-52"/>
                            <a:cs typeface="ISOCP" panose="00000400000000000000" pitchFamily="2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PT Sans" panose="020B0503020203020204" pitchFamily="34" charset="-52"/>
                        <a:cs typeface="ISOCP" panose="00000400000000000000" pitchFamily="2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𝐿𝑒𝑣𝑦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 </a:t>
                </a:r>
              </a:p>
              <a:p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первое слагаемое – текущее местоположение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в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торое слагаемое – вероятностный переход</a:t>
                </a:r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endParaRPr lang="ru-RU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𝑣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– вектор размера шагов, </a:t>
                </a:r>
                <a:r>
                  <a:rPr lang="ru-RU" dirty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который должен быть связан с масштабами задачи поиска. В большинстве случаев, можно использовать α=1 </a:t>
                </a:r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для каждого компонента вектора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 smtClean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𝐿𝑒𝑣𝑦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SOCP" panose="00000400000000000000" pitchFamily="2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  <a:ea typeface="PT Sans" panose="020B0503020203020204" pitchFamily="34" charset="-52"/>
                    <a:cs typeface="ISOCP" panose="00000400000000000000" pitchFamily="2" charset="0"/>
                  </a:rPr>
                  <a:t> – случайная длина шага: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𝐿𝑒𝑣𝑦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𝜆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ISOCP" panose="00000400000000000000" pitchFamily="2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     (1&lt;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SOCP" panose="00000400000000000000" pitchFamily="2" charset="0"/>
                        </a:rPr>
                        <m:t>3)</m:t>
                      </m:r>
                    </m:oMath>
                  </m:oMathPara>
                </a14:m>
                <a:endParaRPr lang="en-US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  <a:p>
                <a:endParaRPr lang="ru-RU" dirty="0">
                  <a:latin typeface="PT Sans" panose="020B0503020203020204" pitchFamily="34" charset="-52"/>
                  <a:ea typeface="PT Sans" panose="020B0503020203020204" pitchFamily="34" charset="-52"/>
                  <a:cs typeface="ISOCP" panose="00000400000000000000" pitchFamily="2" charset="0"/>
                </a:endParaRPr>
              </a:p>
            </p:txBody>
          </p:sp>
        </mc:Choice>
        <mc:Fallback xmlns="">
          <p:sp>
            <p:nvSpPr>
              <p:cNvPr id="5" name="Google Shape;118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50" y="1179070"/>
                <a:ext cx="5893476" cy="3671598"/>
              </a:xfrm>
              <a:prstGeom prst="rect">
                <a:avLst/>
              </a:prstGeom>
              <a:blipFill>
                <a:blip r:embed="rId3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Пример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" y="1205020"/>
            <a:ext cx="4172251" cy="3253769"/>
          </a:xfrm>
          <a:prstGeom prst="rect">
            <a:avLst/>
          </a:prstGeom>
        </p:spPr>
      </p:pic>
      <p:sp>
        <p:nvSpPr>
          <p:cNvPr id="7" name="Google Shape;118;p18"/>
          <p:cNvSpPr txBox="1">
            <a:spLocks/>
          </p:cNvSpPr>
          <p:nvPr/>
        </p:nvSpPr>
        <p:spPr>
          <a:xfrm>
            <a:off x="4171405" y="1357420"/>
            <a:ext cx="2917371" cy="336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Рассматривалась функция </a:t>
            </a:r>
            <a:r>
              <a:rPr lang="ru-RU" dirty="0" err="1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Михалевича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от 2 переменных: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ru-RU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Настройки алгоритма: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Число гнезд 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n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: 20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Шаг перехода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α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: 1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Вер-</a:t>
            </a:r>
            <a:r>
              <a:rPr lang="ru-RU" dirty="0" err="1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ть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обнаружения 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Pa: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0.25</a:t>
            </a:r>
            <a:r>
              <a:rPr lang="en-US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 </a:t>
            </a:r>
            <a:endParaRPr lang="ru-RU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ru-RU" dirty="0" smtClean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>
              <a:latin typeface="PT Sans" panose="020B0503020203020204" pitchFamily="34" charset="-52"/>
              <a:ea typeface="PT Sans" panose="020B0503020203020204" pitchFamily="34" charset="-52"/>
              <a:cs typeface="ISOCP" panose="000004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5" y="2140933"/>
            <a:ext cx="2956125" cy="5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41000" y="6997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Линии уровня</a:t>
            </a:r>
            <a:endParaRPr sz="28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360338" y="47237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91" y="1227906"/>
            <a:ext cx="6351649" cy="28918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12785" y="4339979"/>
            <a:ext cx="6078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ISOCP" panose="00000400000000000000" pitchFamily="2" charset="0"/>
              </a:rPr>
              <a:t>Начальное и конечное местоположение гнезд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2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583</Words>
  <Application>Microsoft Office PowerPoint</Application>
  <PresentationFormat>Экран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Montserrat</vt:lpstr>
      <vt:lpstr>Cambria Math</vt:lpstr>
      <vt:lpstr>ISOCP</vt:lpstr>
      <vt:lpstr>Arial</vt:lpstr>
      <vt:lpstr>PT Sans</vt:lpstr>
      <vt:lpstr>Karla</vt:lpstr>
      <vt:lpstr>Arviragus template</vt:lpstr>
      <vt:lpstr>Алгоритм кукушкиного поиска</vt:lpstr>
      <vt:lpstr>Природная интерпретация</vt:lpstr>
      <vt:lpstr>Рождение алгоритма</vt:lpstr>
      <vt:lpstr>Формализация алгоритма</vt:lpstr>
      <vt:lpstr>Правила алгоритма</vt:lpstr>
      <vt:lpstr>Презентация PowerPoint</vt:lpstr>
      <vt:lpstr>Основные формулы</vt:lpstr>
      <vt:lpstr>Пример</vt:lpstr>
      <vt:lpstr>Линии уровня</vt:lpstr>
      <vt:lpstr>Применение алгоритма</vt:lpstr>
      <vt:lpstr>Модификация и гибридизация</vt:lpstr>
      <vt:lpstr>Выводы</vt:lpstr>
      <vt:lpstr>Библиографический список</vt:lpstr>
      <vt:lpstr>Алгоритм кукушкиного поиска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кукушкиного поиска</dc:title>
  <cp:lastModifiedBy>nikita</cp:lastModifiedBy>
  <cp:revision>49</cp:revision>
  <dcterms:modified xsi:type="dcterms:W3CDTF">2018-10-15T11:32:12Z</dcterms:modified>
</cp:coreProperties>
</file>