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6" r:id="rId5"/>
    <p:sldId id="258" r:id="rId6"/>
    <p:sldId id="294" r:id="rId7"/>
    <p:sldId id="259" r:id="rId8"/>
    <p:sldId id="292" r:id="rId9"/>
    <p:sldId id="260" r:id="rId10"/>
    <p:sldId id="267" r:id="rId11"/>
    <p:sldId id="261" r:id="rId12"/>
    <p:sldId id="262" r:id="rId13"/>
    <p:sldId id="264" r:id="rId14"/>
    <p:sldId id="263" r:id="rId15"/>
    <p:sldId id="265" r:id="rId16"/>
    <p:sldId id="272" r:id="rId17"/>
    <p:sldId id="268" r:id="rId18"/>
    <p:sldId id="269" r:id="rId19"/>
    <p:sldId id="270" r:id="rId20"/>
    <p:sldId id="273" r:id="rId21"/>
    <p:sldId id="277" r:id="rId22"/>
    <p:sldId id="295" r:id="rId23"/>
    <p:sldId id="275" r:id="rId24"/>
    <p:sldId id="278" r:id="rId25"/>
    <p:sldId id="279" r:id="rId26"/>
    <p:sldId id="289" r:id="rId27"/>
    <p:sldId id="288" r:id="rId28"/>
    <p:sldId id="280" r:id="rId29"/>
    <p:sldId id="281" r:id="rId30"/>
    <p:sldId id="283" r:id="rId31"/>
    <p:sldId id="284" r:id="rId32"/>
    <p:sldId id="290" r:id="rId33"/>
    <p:sldId id="296" r:id="rId34"/>
    <p:sldId id="282" r:id="rId35"/>
    <p:sldId id="29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F52-36FB-473A-95B1-935522EDF6B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4flryy" TargetMode="External"/><Relationship Id="rId2" Type="http://schemas.openxmlformats.org/officeDocument/2006/relationships/hyperlink" Target="https://github.com/hokmund/cnn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Tuning CNN: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Dmytro Panchenko</a:t>
            </a:r>
          </a:p>
          <a:p>
            <a:r>
              <a:rPr lang="en-US" dirty="0" smtClean="0"/>
              <a:t>Machine Learning Engineer, </a:t>
            </a:r>
            <a:r>
              <a:rPr lang="en-US" dirty="0" err="1" smtClean="0"/>
              <a:t>Altexsoft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pre-trained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1690688"/>
            <a:ext cx="6249048" cy="3917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96072"/>
            <a:ext cx="4152900" cy="210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still improves, so you probably need higher learning rate and more training epochs)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766419"/>
            <a:ext cx="4152900" cy="17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doesn’t improve so you need a deeper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" y="1690688"/>
            <a:ext cx="6250617" cy="39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498780"/>
            <a:ext cx="4152900" cy="230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Overfitting (train accuracy increases while validation get worse, so you need to add regularization or increase dataset if possible)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83706"/>
            <a:ext cx="4152900" cy="21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Overfitting with oscillations (network became unstable after several epochs; you need to decrease learning rate during training)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5548"/>
            <a:ext cx="6267600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890426"/>
            <a:ext cx="4152900" cy="151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perfect learning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more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Time-based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decay is used by default in </a:t>
                </a:r>
                <a:r>
                  <a:rPr lang="en-US" dirty="0" err="1" smtClean="0"/>
                  <a:t>Keras</a:t>
                </a:r>
                <a:r>
                  <a:rPr lang="en-US" dirty="0" smtClean="0"/>
                  <a:t> optimizers.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68" y="1825625"/>
            <a:ext cx="5936244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Step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learning rate on plateau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608945"/>
            <a:ext cx="10515600" cy="156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Reducing learning rate whenever validation metric stops improving (can be combined with previously discussed strategies).</a:t>
            </a:r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implementation – </a:t>
            </a:r>
            <a:r>
              <a:rPr lang="en-US" dirty="0" err="1" smtClean="0"/>
              <a:t>ReduceLROnPlateau</a:t>
            </a:r>
            <a:r>
              <a:rPr lang="en-US" dirty="0" smtClean="0"/>
              <a:t> callback.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3" y="1477684"/>
            <a:ext cx="4878153" cy="31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66"/>
            <a:ext cx="5202382" cy="3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Clone 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github.com/hokmund/cnn-tips-and-tricks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data and checkpoints from </a:t>
            </a:r>
            <a:r>
              <a:rPr lang="en-US" u="sng" dirty="0">
                <a:hlinkClick r:id="rId3"/>
              </a:rPr>
              <a:t>http://tiny.cc/4flryy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them from the archive and place under </a:t>
            </a:r>
            <a:r>
              <a:rPr lang="en-US" i="1" dirty="0" err="1" smtClean="0"/>
              <a:t>src</a:t>
            </a:r>
            <a:r>
              <a:rPr lang="en-US" i="1" dirty="0" smtClean="0"/>
              <a:t>/ </a:t>
            </a:r>
            <a:r>
              <a:rPr lang="en-US" dirty="0" smtClean="0"/>
              <a:t>in the source code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pip install –r requirements.txt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7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Learning rate increases and decreases in a cycle.</a:t>
            </a:r>
          </a:p>
          <a:p>
            <a:pPr marL="0" indent="0">
              <a:buNone/>
            </a:pPr>
            <a:r>
              <a:rPr lang="en-US" dirty="0" smtClean="0"/>
              <a:t>Upper bound of the cycle can be static or can decrease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Upper bound is selected by LR finder algorithm.</a:t>
            </a:r>
          </a:p>
          <a:p>
            <a:pPr marL="0" indent="0">
              <a:buNone/>
            </a:pPr>
            <a:r>
              <a:rPr lang="en-US" dirty="0" smtClean="0"/>
              <a:t>Lower bound is chosen to be 1-2 orders of magnitude less than upper bound.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0" y="5820508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Original paper - https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://arxiv.org/abs/1506.01186</a:t>
            </a:r>
          </a:p>
        </p:txBody>
      </p:sp>
    </p:spTree>
    <p:extLst>
      <p:ext uri="{BB962C8B-B14F-4D97-AF65-F5344CB8AC3E}">
        <p14:creationId xmlns:p14="http://schemas.microsoft.com/office/powerpoint/2010/main" val="10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4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reasonably small lower bound (e.g. 1e-6)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Usually, 1e0 is a good choice for an 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learning rate exponentially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smoothed loss vs 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point slightly lower than the global minimum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6" y="1560945"/>
            <a:ext cx="5863386" cy="4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ensemble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102"/>
            <a:ext cx="4854661" cy="3917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884" y="5864470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- https://arxiv.org/pdf/1704.00109.pdf</a:t>
            </a:r>
          </a:p>
        </p:txBody>
      </p:sp>
    </p:spTree>
    <p:extLst>
      <p:ext uri="{BB962C8B-B14F-4D97-AF65-F5344CB8AC3E}">
        <p14:creationId xmlns:p14="http://schemas.microsoft.com/office/powerpoint/2010/main" val="34750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 and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Augmentation increases dataset size by applying natural transformations to images.</a:t>
            </a:r>
          </a:p>
          <a:p>
            <a:r>
              <a:rPr lang="en-US" dirty="0" smtClean="0"/>
              <a:t>Useful strategy:</a:t>
            </a:r>
          </a:p>
          <a:p>
            <a:pPr lvl="1"/>
            <a:r>
              <a:rPr lang="en-US" dirty="0" smtClean="0"/>
              <a:t>Start with soft augmentation.</a:t>
            </a:r>
          </a:p>
          <a:p>
            <a:pPr lvl="1"/>
            <a:r>
              <a:rPr lang="en-US" dirty="0" smtClean="0"/>
              <a:t>Make it harsher with time.</a:t>
            </a:r>
          </a:p>
          <a:p>
            <a:pPr lvl="1"/>
            <a:r>
              <a:rPr lang="en-US" dirty="0" smtClean="0"/>
              <a:t>If the dataset is big enough, finish training with several epochs with soft augmentation / without any.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Implementation: </a:t>
            </a:r>
            <a:r>
              <a:rPr lang="en-US" sz="2200" dirty="0">
                <a:hlinkClick r:id="rId2"/>
              </a:rPr>
              <a:t>https://github.com/albu/albumentations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95" y="1825625"/>
            <a:ext cx="2950609" cy="4351338"/>
          </a:xfrm>
        </p:spPr>
      </p:pic>
    </p:spTree>
    <p:extLst>
      <p:ext uri="{BB962C8B-B14F-4D97-AF65-F5344CB8AC3E}">
        <p14:creationId xmlns:p14="http://schemas.microsoft.com/office/powerpoint/2010/main" val="3848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whole network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imbalanced train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Common ways to deal with it imbalanced classification are </a:t>
                </a:r>
                <a:r>
                  <a:rPr lang="en-US" dirty="0" err="1" smtClean="0"/>
                  <a:t>upsampling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downsampling</a:t>
                </a:r>
                <a:r>
                  <a:rPr lang="en-US" dirty="0" smtClean="0"/>
                  <a:t>. In case of deep learning there is also weighted loss.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Weighted </a:t>
                </a:r>
                <a:r>
                  <a:rPr lang="en-US" dirty="0"/>
                  <a:t>loss example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A has 1000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B has 2000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C has 400 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augmentation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way to apply TTA is to use augmentations similar to training but softer.</a:t>
            </a:r>
          </a:p>
          <a:p>
            <a:r>
              <a:rPr lang="en-US" dirty="0" smtClean="0"/>
              <a:t>Simpler 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flips</a:t>
            </a:r>
          </a:p>
          <a:p>
            <a:pPr lvl="1"/>
            <a:r>
              <a:rPr lang="en-US" dirty="0"/>
              <a:t>Flips + </a:t>
            </a:r>
            <a:r>
              <a:rPr lang="en-US" dirty="0" smtClean="0"/>
              <a:t>crops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Caution: TTA increases inference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8" y="1828260"/>
            <a:ext cx="4635804" cy="4346067"/>
          </a:xfrm>
        </p:spPr>
      </p:pic>
    </p:spTree>
    <p:extLst>
      <p:ext uri="{BB962C8B-B14F-4D97-AF65-F5344CB8AC3E}">
        <p14:creationId xmlns:p14="http://schemas.microsoft.com/office/powerpoint/2010/main" val="293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</a:t>
            </a:r>
            <a:r>
              <a:rPr lang="en-US" dirty="0" err="1"/>
              <a:t>tuning.ipynb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curves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rate management &amp; cyclic 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imbalanced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layers of a CNN learn very generic features.</a:t>
            </a:r>
          </a:p>
          <a:p>
            <a:r>
              <a:rPr lang="en-US" dirty="0" smtClean="0"/>
              <a:t>You can refine such feature extractors by training on unlabeled data.</a:t>
            </a:r>
          </a:p>
          <a:p>
            <a:r>
              <a:rPr lang="en-US" dirty="0" smtClean="0"/>
              <a:t>Most popular approach for such training is called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313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86854" cy="435133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Train classifier on the initial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Predict validation / test set with your classifier.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Optional: remove images with low-confidence labels.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 err="1" smtClean="0"/>
              <a:t>pseudolabeled</a:t>
            </a:r>
            <a:r>
              <a:rPr lang="en-US" sz="2400" dirty="0" smtClean="0"/>
              <a:t> data to your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Use it to train CNN from scratch (some kind of a warmup) or to refine your previous classifier.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01" y="743317"/>
            <a:ext cx="3624199" cy="5433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128211" y="6385878"/>
            <a:ext cx="482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https://www.analyticsvidhya.com/blog/2017/09/pseudo-labelling-semi-supervised-learning-technique/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 dataset has reasonable size (at least comparable to the training set).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which is trained on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is deep enough (especially when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are generated by an ensemble of models).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 and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are mixed in 1:2 – 1:4 proportions respectively.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competitions:</a:t>
            </a:r>
          </a:p>
          <a:p>
            <a:pPr>
              <a:buFontTx/>
              <a:buChar char="-"/>
            </a:pPr>
            <a:r>
              <a:rPr lang="en-US" dirty="0" smtClean="0"/>
              <a:t>Label test set with your ensemble;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rain new model;</a:t>
            </a:r>
          </a:p>
          <a:p>
            <a:pPr>
              <a:buFontTx/>
              <a:buChar char="-"/>
            </a:pPr>
            <a:r>
              <a:rPr lang="en-US" dirty="0" smtClean="0"/>
              <a:t>Add it to the final ensemble.</a:t>
            </a:r>
          </a:p>
          <a:p>
            <a:pPr marL="0" indent="0">
              <a:buNone/>
            </a:pPr>
            <a:r>
              <a:rPr lang="en-US" dirty="0" smtClean="0"/>
              <a:t>In production:</a:t>
            </a:r>
          </a:p>
          <a:p>
            <a:pPr>
              <a:buFontTx/>
              <a:buChar char="-"/>
            </a:pPr>
            <a:r>
              <a:rPr lang="en-US" dirty="0" smtClean="0"/>
              <a:t>Collect as much data as possible (both labeled and unlabeled);</a:t>
            </a:r>
          </a:p>
          <a:p>
            <a:pPr>
              <a:buFontTx/>
              <a:buChar char="-"/>
            </a:pPr>
            <a:r>
              <a:rPr lang="en-US" dirty="0" smtClean="0"/>
              <a:t>Train model on labeled data;</a:t>
            </a:r>
          </a:p>
          <a:p>
            <a:pPr>
              <a:buFontTx/>
              <a:buChar char="-"/>
            </a:pPr>
            <a:r>
              <a:rPr lang="en-US" dirty="0" smtClean="0"/>
              <a:t>Apply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pseudolabeling.ipynb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network’s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head to the convolutional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augmentations and learning rate scheduling /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appropriate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with test-time 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enough training data, apply </a:t>
            </a: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Good luck!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 (out of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select network architecture (size, regularization, pooling type, classifier structure)</a:t>
            </a:r>
          </a:p>
          <a:p>
            <a:r>
              <a:rPr lang="en-US" sz="3600" dirty="0" smtClean="0"/>
              <a:t>How to select an optimizer (Adam, 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etc.)</a:t>
            </a:r>
          </a:p>
          <a:p>
            <a:r>
              <a:rPr lang="en-US" sz="3600" dirty="0" smtClean="0"/>
              <a:t>Training on the bigger resolution</a:t>
            </a:r>
          </a:p>
          <a:p>
            <a:r>
              <a:rPr lang="en-US" sz="3600" dirty="0" smtClean="0"/>
              <a:t> </a:t>
            </a:r>
            <a:r>
              <a:rPr lang="en-US" sz="3600" dirty="0" smtClean="0"/>
              <a:t>Hard </a:t>
            </a:r>
            <a:r>
              <a:rPr lang="en-US" sz="3600" dirty="0" smtClean="0"/>
              <a:t>samples </a:t>
            </a:r>
            <a:r>
              <a:rPr lang="en-US" sz="3600" dirty="0" smtClean="0"/>
              <a:t>mining</a:t>
            </a:r>
          </a:p>
          <a:p>
            <a:r>
              <a:rPr lang="en-US" sz="3600" dirty="0" err="1" smtClean="0"/>
              <a:t>Ensembling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97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00" y="1825625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60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images of various goods.</a:t>
            </a:r>
          </a:p>
          <a:p>
            <a:r>
              <a:rPr lang="en-US" dirty="0" smtClean="0"/>
              <a:t>Different occlusions, illumination, etc.</a:t>
            </a:r>
          </a:p>
          <a:p>
            <a:r>
              <a:rPr lang="en-US" dirty="0" smtClean="0"/>
              <a:t>Most of items are centered on the picture.</a:t>
            </a:r>
          </a:p>
          <a:p>
            <a:r>
              <a:rPr lang="en-US" dirty="0" smtClean="0"/>
              <a:t>There are extremely close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3" y="1825625"/>
            <a:ext cx="7620000" cy="3810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6843"/>
            <a:ext cx="3855797" cy="3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set is used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r>
              <a:rPr lang="en-US" dirty="0" smtClean="0"/>
              <a:t>Test set is used for the final evaluation of the tuned model.</a:t>
            </a:r>
          </a:p>
          <a:p>
            <a:r>
              <a:rPr lang="en-US" dirty="0" smtClean="0"/>
              <a:t>Train set – 37184 samples (imbalanced).</a:t>
            </a:r>
          </a:p>
          <a:p>
            <a:r>
              <a:rPr lang="en-US" dirty="0" smtClean="0"/>
              <a:t>Validation set – 12800 samples (balanced).</a:t>
            </a:r>
          </a:p>
          <a:p>
            <a:r>
              <a:rPr lang="en-US" dirty="0" smtClean="0"/>
              <a:t>Test set – 25600 samples (balanced).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791"/>
            <a:ext cx="10058400" cy="1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 learning – usage of a pre-trained on a very large dataset CNN instead of training from scratch.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985"/>
            <a:ext cx="10058400" cy="28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58150"/>
              </p:ext>
            </p:extLst>
          </p:nvPr>
        </p:nvGraphicFramePr>
        <p:xfrm>
          <a:off x="838200" y="1556239"/>
          <a:ext cx="10515600" cy="482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3123913149"/>
                    </a:ext>
                  </a:extLst>
                </a:gridCol>
                <a:gridCol w="4308231">
                  <a:extLst>
                    <a:ext uri="{9D8B030D-6E8A-4147-A177-3AD203B41FA5}">
                      <a16:colId xmlns:a16="http://schemas.microsoft.com/office/drawing/2014/main" val="2258777401"/>
                    </a:ext>
                  </a:extLst>
                </a:gridCol>
                <a:gridCol w="4478215">
                  <a:extLst>
                    <a:ext uri="{9D8B030D-6E8A-4147-A177-3AD203B41FA5}">
                      <a16:colId xmlns:a16="http://schemas.microsoft.com/office/drawing/2014/main" val="948939875"/>
                    </a:ext>
                  </a:extLst>
                </a:gridCol>
              </a:tblGrid>
              <a:tr h="1608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Your have little data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 have a lot of data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237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 are similar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 a</a:t>
                      </a:r>
                      <a:r>
                        <a:rPr lang="en-US" sz="2000" baseline="0" dirty="0" smtClean="0"/>
                        <a:t> classifier (usually, logistic regression or MLP) on bottleneck features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several</a:t>
                      </a:r>
                      <a:r>
                        <a:rPr lang="en-US" sz="2000" baseline="0" dirty="0" smtClean="0"/>
                        <a:t> or</a:t>
                      </a:r>
                      <a:r>
                        <a:rPr lang="en-US" sz="2000" dirty="0" smtClean="0"/>
                        <a:t> all layers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6253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</a:t>
                      </a:r>
                      <a:r>
                        <a:rPr lang="en-US" sz="2400" baseline="0" dirty="0" smtClean="0"/>
                        <a:t> are different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r>
                        <a:rPr lang="en-US" sz="2000" baseline="0" dirty="0" smtClean="0"/>
                        <a:t> a classifier on deep features of the CNN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all layers (use pre-trained weights as an initialization for your CNN)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3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14337</TotalTime>
  <Words>926</Words>
  <Application>Microsoft Office PowerPoint</Application>
  <PresentationFormat>Widescreen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Tuning CNN: Tips &amp; Tricks</vt:lpstr>
      <vt:lpstr>Workshop setup</vt:lpstr>
      <vt:lpstr>Agenda</vt:lpstr>
      <vt:lpstr>Exploratory data analysis</vt:lpstr>
      <vt:lpstr>Exploratory data analysis</vt:lpstr>
      <vt:lpstr>Exploratory data analysis</vt:lpstr>
      <vt:lpstr>Dataset split</vt:lpstr>
      <vt:lpstr>Transfer learning</vt:lpstr>
      <vt:lpstr>Transfer learning</vt:lpstr>
      <vt:lpstr>Fine-tuning pre-trained CNN</vt:lpstr>
      <vt:lpstr>Learning curve</vt:lpstr>
      <vt:lpstr>Learning curve</vt:lpstr>
      <vt:lpstr>Learning curve</vt:lpstr>
      <vt:lpstr>Learning curve</vt:lpstr>
      <vt:lpstr>Learning curve</vt:lpstr>
      <vt:lpstr>Tuning more layers</vt:lpstr>
      <vt:lpstr>Learning rate strategies</vt:lpstr>
      <vt:lpstr>Learning rate strategies</vt:lpstr>
      <vt:lpstr>Reducing learning rate on plateau</vt:lpstr>
      <vt:lpstr>Cyclic learning rate</vt:lpstr>
      <vt:lpstr>Learning rate finder</vt:lpstr>
      <vt:lpstr>Snapshot ensemble</vt:lpstr>
      <vt:lpstr>Learning rate finder and CLR</vt:lpstr>
      <vt:lpstr>Augmentation</vt:lpstr>
      <vt:lpstr>Tuning whole network</vt:lpstr>
      <vt:lpstr>Dealing with imbalanced train set</vt:lpstr>
      <vt:lpstr>Weighted loss</vt:lpstr>
      <vt:lpstr>Test-time augmentation</vt:lpstr>
      <vt:lpstr>Predictions with TTA</vt:lpstr>
      <vt:lpstr>Semi-supervised approach</vt:lpstr>
      <vt:lpstr>Pseudolabeling</vt:lpstr>
      <vt:lpstr>Pseudolabeling constraints</vt:lpstr>
      <vt:lpstr>Using pseudolabeling</vt:lpstr>
      <vt:lpstr>Pseudolabeling</vt:lpstr>
      <vt:lpstr>Summary</vt:lpstr>
      <vt:lpstr>Other tricks (out of scope)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CNN: Tips &amp; Tricks</dc:title>
  <dc:creator>Dmytro Panchenko</dc:creator>
  <cp:lastModifiedBy>Dmytro Panchenko</cp:lastModifiedBy>
  <cp:revision>54</cp:revision>
  <dcterms:created xsi:type="dcterms:W3CDTF">2018-09-05T12:42:53Z</dcterms:created>
  <dcterms:modified xsi:type="dcterms:W3CDTF">2018-10-01T08:13:51Z</dcterms:modified>
</cp:coreProperties>
</file>